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1048605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1048606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2024.05.20.</a:t>
            </a:fld>
            <a:endParaRPr lang="hu-HU"/>
          </a:p>
        </p:txBody>
      </p:sp>
      <p:sp>
        <p:nvSpPr>
          <p:cNvPr id="1048607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48608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1048621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104862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2024.05.20.</a:t>
            </a:fld>
            <a:endParaRPr lang="hu-HU"/>
          </a:p>
        </p:txBody>
      </p:sp>
      <p:sp>
        <p:nvSpPr>
          <p:cNvPr id="104862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4862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1048610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1048611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2024.05.20.</a:t>
            </a:fld>
            <a:endParaRPr lang="hu-HU"/>
          </a:p>
        </p:txBody>
      </p:sp>
      <p:sp>
        <p:nvSpPr>
          <p:cNvPr id="1048612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48613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1048587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1048588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2024.05.20.</a:t>
            </a:fld>
            <a:endParaRPr lang="hu-HU"/>
          </a:p>
        </p:txBody>
      </p:sp>
      <p:sp>
        <p:nvSpPr>
          <p:cNvPr id="1048589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48590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1048626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4862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2024.05.20.</a:t>
            </a:fld>
            <a:endParaRPr lang="hu-HU"/>
          </a:p>
        </p:txBody>
      </p:sp>
      <p:sp>
        <p:nvSpPr>
          <p:cNvPr id="104862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4862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1048631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1048632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1048633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2024.05.20.</a:t>
            </a:fld>
            <a:endParaRPr lang="hu-HU"/>
          </a:p>
        </p:txBody>
      </p:sp>
      <p:sp>
        <p:nvSpPr>
          <p:cNvPr id="1048634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48635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1048637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48638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1048639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48640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1048641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2024.05.20.</a:t>
            </a:fld>
            <a:endParaRPr lang="hu-HU"/>
          </a:p>
        </p:txBody>
      </p:sp>
      <p:sp>
        <p:nvSpPr>
          <p:cNvPr id="1048642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48643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1048582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2024.05.20.</a:t>
            </a:fld>
            <a:endParaRPr lang="hu-HU"/>
          </a:p>
        </p:txBody>
      </p:sp>
      <p:sp>
        <p:nvSpPr>
          <p:cNvPr id="1048583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48584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2024.05.20.</a:t>
            </a:fld>
            <a:endParaRPr lang="hu-HU"/>
          </a:p>
        </p:txBody>
      </p:sp>
      <p:sp>
        <p:nvSpPr>
          <p:cNvPr id="1048594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48595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1048645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1048646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48647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2024.05.20.</a:t>
            </a:fld>
            <a:endParaRPr lang="hu-HU"/>
          </a:p>
        </p:txBody>
      </p:sp>
      <p:sp>
        <p:nvSpPr>
          <p:cNvPr id="1048648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48649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1048615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1048616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48617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2024.05.20.</a:t>
            </a:fld>
            <a:endParaRPr lang="hu-HU"/>
          </a:p>
        </p:txBody>
      </p:sp>
      <p:sp>
        <p:nvSpPr>
          <p:cNvPr id="1048618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48619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1048577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1048578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F1901C-D33B-4565-A7E4-5DF903098DB6}" type="datetimeFigureOut">
              <a:rPr lang="hu-HU" smtClean="0"/>
              <a:t>2024.05.20.</a:t>
            </a:fld>
            <a:endParaRPr lang="hu-HU"/>
          </a:p>
        </p:txBody>
      </p:sp>
      <p:sp>
        <p:nvSpPr>
          <p:cNvPr id="1048579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048580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5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8800" b="1" i="1" dirty="0"/>
              <a:t>Bánk bán</a:t>
            </a:r>
          </a:p>
        </p:txBody>
      </p:sp>
      <p:pic>
        <p:nvPicPr>
          <p:cNvPr id="2097152" name="Kép 209715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704414" y="1690687"/>
            <a:ext cx="3478536" cy="4899977"/>
          </a:xfrm>
          <a:prstGeom prst="rect">
            <a:avLst/>
          </a:prstGeom>
        </p:spPr>
      </p:pic>
      <p:pic>
        <p:nvPicPr>
          <p:cNvPr id="2097153" name="Kép 2097157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0687"/>
            <a:ext cx="3336956" cy="48859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artalom helye 2"/>
          <p:cNvSpPr>
            <a:spLocks noGrp="1"/>
          </p:cNvSpPr>
          <p:nvPr/>
        </p:nvSpPr>
        <p:spPr>
          <a:xfrm>
            <a:off x="605586" y="496408"/>
            <a:ext cx="6082597" cy="30044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400" dirty="0">
                <a:solidFill>
                  <a:srgbClr val="4E5154"/>
                </a:solidFill>
                <a:latin typeface="Arial"/>
                <a:cs typeface="Arial"/>
              </a:rPr>
              <a:t>2</a:t>
            </a:r>
            <a:r>
              <a:rPr lang="hu-HU" sz="2400" dirty="0">
                <a:solidFill>
                  <a:srgbClr val="000000"/>
                </a:solidFill>
                <a:latin typeface="Arial"/>
                <a:cs typeface="Arial"/>
              </a:rPr>
              <a:t>023. szeptember </a:t>
            </a:r>
            <a:r>
              <a:rPr lang="hu-HU" sz="2400" dirty="0" smtClean="0">
                <a:solidFill>
                  <a:srgbClr val="000000"/>
                </a:solidFill>
                <a:latin typeface="Arial"/>
                <a:cs typeface="Arial"/>
              </a:rPr>
              <a:t>3.</a:t>
            </a:r>
            <a:endParaRPr lang="hu-HU" sz="2400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Rendező: Vidny</a:t>
            </a:r>
            <a:r>
              <a:rPr lang="hu-HU" altLang="en-US" sz="2400" dirty="0">
                <a:solidFill>
                  <a:srgbClr val="000000"/>
                </a:solidFill>
                <a:latin typeface="Arial"/>
                <a:cs typeface="Arial"/>
              </a:rPr>
              <a:t>á</a:t>
            </a:r>
            <a:r>
              <a:rPr lang="en-US" altLang="en-US" sz="2400" dirty="0">
                <a:solidFill>
                  <a:srgbClr val="000000"/>
                </a:solidFill>
                <a:latin typeface="Arial"/>
                <a:cs typeface="Arial"/>
              </a:rPr>
              <a:t>nszky Attila </a:t>
            </a:r>
            <a:endParaRPr lang="hu-HU" sz="2400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hu-HU" sz="2400" dirty="0">
                <a:solidFill>
                  <a:srgbClr val="000000"/>
                </a:solidFill>
                <a:latin typeface="Arial"/>
                <a:cs typeface="Arial"/>
              </a:rPr>
              <a:t>Bánk bán 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: Beretty</a:t>
            </a:r>
            <a:r>
              <a:rPr lang="hu-HU" altLang="en-US" sz="2400" dirty="0">
                <a:solidFill>
                  <a:srgbClr val="000000"/>
                </a:solidFill>
                <a:latin typeface="Arial"/>
                <a:cs typeface="Arial"/>
              </a:rPr>
              <a:t>á</a:t>
            </a:r>
            <a:r>
              <a:rPr lang="en-US" altLang="en-US" sz="2400" dirty="0">
                <a:solidFill>
                  <a:srgbClr val="000000"/>
                </a:solidFill>
                <a:latin typeface="Arial"/>
                <a:cs typeface="Arial"/>
              </a:rPr>
              <a:t>n S</a:t>
            </a:r>
            <a:r>
              <a:rPr lang="hu-HU" altLang="en-US" sz="2400" dirty="0">
                <a:solidFill>
                  <a:srgbClr val="000000"/>
                </a:solidFill>
                <a:latin typeface="Arial"/>
                <a:cs typeface="Arial"/>
              </a:rPr>
              <a:t>á</a:t>
            </a:r>
            <a:r>
              <a:rPr lang="en-US" altLang="en-US" sz="2400" dirty="0">
                <a:solidFill>
                  <a:srgbClr val="000000"/>
                </a:solidFill>
                <a:latin typeface="Arial"/>
                <a:cs typeface="Arial"/>
              </a:rPr>
              <a:t>ndor</a:t>
            </a:r>
            <a:endParaRPr lang="hu-HU" sz="2400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hu-HU" sz="2400" dirty="0">
                <a:solidFill>
                  <a:srgbClr val="000000"/>
                </a:solidFill>
                <a:latin typeface="Arial"/>
                <a:cs typeface="Arial"/>
              </a:rPr>
              <a:t>Gertrudis, királyné: </a:t>
            </a:r>
            <a:r>
              <a:rPr lang="hu-HU" altLang="en-US" sz="2400" dirty="0">
                <a:solidFill>
                  <a:srgbClr val="000000"/>
                </a:solidFill>
                <a:latin typeface="Arial"/>
                <a:cs typeface="Arial"/>
              </a:rPr>
              <a:t>Á</a:t>
            </a:r>
            <a:r>
              <a:rPr lang="en-US" altLang="en-US" sz="2400" dirty="0">
                <a:solidFill>
                  <a:srgbClr val="000000"/>
                </a:solidFill>
                <a:latin typeface="Arial"/>
                <a:cs typeface="Arial"/>
              </a:rPr>
              <a:t>cs Eszter</a:t>
            </a:r>
            <a:r>
              <a:rPr lang="hu-HU" sz="2400" dirty="0">
                <a:solidFill>
                  <a:srgbClr val="000000"/>
                </a:solidFill>
                <a:latin typeface="Arial"/>
                <a:cs typeface="Arial"/>
              </a:rPr>
              <a:t> / 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Szil</a:t>
            </a:r>
            <a:r>
              <a:rPr lang="hu-HU" altLang="en-US" sz="2400" dirty="0">
                <a:solidFill>
                  <a:srgbClr val="000000"/>
                </a:solidFill>
                <a:latin typeface="Arial"/>
                <a:cs typeface="Arial"/>
              </a:rPr>
              <a:t>á</a:t>
            </a:r>
            <a:r>
              <a:rPr lang="en-US" altLang="en-US" sz="2400" dirty="0">
                <a:solidFill>
                  <a:srgbClr val="000000"/>
                </a:solidFill>
                <a:latin typeface="Arial"/>
                <a:cs typeface="Arial"/>
              </a:rPr>
              <a:t>gyi </a:t>
            </a:r>
            <a:r>
              <a:rPr lang="hu-HU" altLang="en-US" sz="2400" dirty="0">
                <a:solidFill>
                  <a:srgbClr val="000000"/>
                </a:solidFill>
                <a:latin typeface="Arial"/>
                <a:cs typeface="Arial"/>
              </a:rPr>
              <a:t>Á</a:t>
            </a:r>
            <a:r>
              <a:rPr lang="en-US" altLang="en-US" sz="2400" dirty="0">
                <a:solidFill>
                  <a:srgbClr val="000000"/>
                </a:solidFill>
                <a:latin typeface="Arial"/>
                <a:cs typeface="Arial"/>
              </a:rPr>
              <a:t>gota</a:t>
            </a:r>
            <a:endParaRPr lang="hu-HU" sz="2400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hu-HU" sz="2400" dirty="0">
                <a:solidFill>
                  <a:srgbClr val="000000"/>
                </a:solidFill>
                <a:latin typeface="Arial"/>
                <a:cs typeface="Arial"/>
              </a:rPr>
              <a:t>Melinda: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 Barta </a:t>
            </a:r>
            <a:r>
              <a:rPr lang="hu-HU" altLang="en-US" sz="2400" dirty="0">
                <a:solidFill>
                  <a:srgbClr val="000000"/>
                </a:solidFill>
                <a:latin typeface="Arial"/>
                <a:cs typeface="Arial"/>
              </a:rPr>
              <a:t>Á</a:t>
            </a:r>
            <a:r>
              <a:rPr lang="en-US" altLang="en-US" sz="2400" dirty="0">
                <a:solidFill>
                  <a:srgbClr val="000000"/>
                </a:solidFill>
                <a:latin typeface="Arial"/>
                <a:cs typeface="Arial"/>
              </a:rPr>
              <a:t>gnes</a:t>
            </a:r>
            <a:endParaRPr lang="hu-HU" sz="240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hu-HU" sz="1100" dirty="0">
              <a:latin typeface="Arial"/>
              <a:cs typeface="Arial"/>
            </a:endParaRPr>
          </a:p>
          <a:p>
            <a:endParaRPr lang="hu-HU" dirty="0">
              <a:latin typeface="Arial"/>
              <a:cs typeface="Arial"/>
            </a:endParaRPr>
          </a:p>
          <a:p>
            <a:endParaRPr lang="hu-HU" dirty="0"/>
          </a:p>
        </p:txBody>
      </p:sp>
      <p:pic>
        <p:nvPicPr>
          <p:cNvPr id="2097166" name="Kép 209715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183570" y="351681"/>
            <a:ext cx="4802124" cy="2692715"/>
          </a:xfrm>
          <a:prstGeom prst="rect">
            <a:avLst/>
          </a:prstGeom>
        </p:spPr>
      </p:pic>
      <p:pic>
        <p:nvPicPr>
          <p:cNvPr id="2097167" name="Kép 209715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847881" y="3688777"/>
            <a:ext cx="4374568" cy="290798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Kép 209715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657101" y="0"/>
            <a:ext cx="687779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200" dirty="0">
                <a:solidFill>
                  <a:srgbClr val="333333"/>
                </a:solidFill>
                <a:latin typeface="Arial"/>
                <a:cs typeface="Arial"/>
              </a:rPr>
              <a:t>Ősbemutató – BÁNK BÁN </a:t>
            </a:r>
            <a:r>
              <a:rPr lang="en-US" sz="32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hu-HU" sz="3200" dirty="0">
                <a:solidFill>
                  <a:srgbClr val="333333"/>
                </a:solidFill>
                <a:latin typeface="Arial"/>
                <a:cs typeface="Arial"/>
              </a:rPr>
              <a:t>1861. március</a:t>
            </a:r>
            <a:r>
              <a:rPr lang="en-US" sz="32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3200" dirty="0" smtClean="0">
                <a:solidFill>
                  <a:srgbClr val="333333"/>
                </a:solidFill>
                <a:latin typeface="Arial"/>
                <a:cs typeface="Arial"/>
              </a:rPr>
              <a:t>9</a:t>
            </a:r>
            <a:r>
              <a:rPr lang="hu-HU" sz="3200" dirty="0" smtClean="0">
                <a:solidFill>
                  <a:srgbClr val="333333"/>
                </a:solidFill>
                <a:latin typeface="Arial"/>
                <a:cs typeface="Arial"/>
              </a:rPr>
              <a:t>. </a:t>
            </a:r>
            <a:r>
              <a:rPr lang="en-US" sz="3200" dirty="0">
                <a:solidFill>
                  <a:srgbClr val="333333"/>
                </a:solidFill>
                <a:latin typeface="Arial"/>
                <a:cs typeface="Arial"/>
              </a:rPr>
              <a:t/>
            </a:r>
            <a:br>
              <a:rPr lang="en-US" sz="3200" dirty="0">
                <a:solidFill>
                  <a:srgbClr val="333333"/>
                </a:solidFill>
                <a:latin typeface="Arial"/>
                <a:cs typeface="Arial"/>
              </a:rPr>
            </a:br>
            <a:r>
              <a:rPr lang="hu-HU" sz="3200" dirty="0">
                <a:solidFill>
                  <a:srgbClr val="333333"/>
                </a:solidFill>
                <a:latin typeface="Arial"/>
                <a:cs typeface="Arial"/>
              </a:rPr>
              <a:t>Pest</a:t>
            </a:r>
            <a:r>
              <a:rPr lang="en-US" sz="32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hu-HU" sz="3200" dirty="0">
                <a:solidFill>
                  <a:srgbClr val="333333"/>
                </a:solidFill>
                <a:latin typeface="Arial"/>
                <a:cs typeface="Arial"/>
              </a:rPr>
              <a:t>Nemzeti Színház</a:t>
            </a:r>
            <a:r>
              <a:rPr lang="en-US" sz="32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endParaRPr lang="hu-HU" sz="3200" dirty="0">
              <a:latin typeface="Arial"/>
              <a:cs typeface="Arial"/>
            </a:endParaRPr>
          </a:p>
        </p:txBody>
      </p:sp>
      <p:sp>
        <p:nvSpPr>
          <p:cNvPr id="1048592" name="Tartalom helye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hu-HU" sz="2400" dirty="0">
                <a:solidFill>
                  <a:srgbClr val="333333"/>
                </a:solidFill>
                <a:latin typeface="Arial"/>
                <a:ea typeface="+mn-lt"/>
                <a:cs typeface="Arial"/>
              </a:rPr>
              <a:t>Eredeti nagy opera három felvonásban </a:t>
            </a:r>
          </a:p>
          <a:p>
            <a:r>
              <a:rPr lang="hu-HU" sz="2400">
                <a:latin typeface="Arial"/>
                <a:ea typeface="+mn-lt"/>
                <a:cs typeface="Arial"/>
              </a:rPr>
              <a:t>Rendező : Szigligeti Ede</a:t>
            </a:r>
          </a:p>
          <a:p>
            <a:r>
              <a:rPr lang="hu-HU" sz="2400" b="1" dirty="0">
                <a:latin typeface="Arial"/>
                <a:ea typeface="+mn-lt"/>
                <a:cs typeface="Arial"/>
              </a:rPr>
              <a:t>A bemutató szereposztása</a:t>
            </a:r>
            <a:endParaRPr lang="hu-HU"/>
          </a:p>
          <a:p>
            <a:pPr algn="just"/>
            <a:r>
              <a:rPr lang="hu-HU" sz="2400" dirty="0">
                <a:latin typeface="Arial"/>
                <a:ea typeface="+mn-lt"/>
                <a:cs typeface="Arial"/>
              </a:rPr>
              <a:t>II. Endre – </a:t>
            </a:r>
            <a:r>
              <a:rPr lang="hu-HU" sz="2400" err="1">
                <a:latin typeface="Arial"/>
                <a:ea typeface="+mn-lt"/>
                <a:cs typeface="Arial"/>
              </a:rPr>
              <a:t>Bignio</a:t>
            </a:r>
            <a:r>
              <a:rPr lang="hu-HU" sz="2400" dirty="0">
                <a:latin typeface="Arial"/>
                <a:ea typeface="+mn-lt"/>
                <a:cs typeface="Arial"/>
              </a:rPr>
              <a:t> Lajos</a:t>
            </a:r>
            <a:endParaRPr lang="hu-HU" sz="2400">
              <a:latin typeface="Arial"/>
              <a:cs typeface="Arial"/>
            </a:endParaRPr>
          </a:p>
          <a:p>
            <a:pPr algn="just"/>
            <a:r>
              <a:rPr lang="hu-HU" sz="2400" err="1">
                <a:latin typeface="Arial"/>
                <a:ea typeface="+mn-lt"/>
                <a:cs typeface="Arial"/>
              </a:rPr>
              <a:t>Gertrud</a:t>
            </a:r>
            <a:r>
              <a:rPr lang="hu-HU" sz="2400" dirty="0">
                <a:latin typeface="Arial"/>
                <a:ea typeface="+mn-lt"/>
                <a:cs typeface="Arial"/>
              </a:rPr>
              <a:t> – </a:t>
            </a:r>
            <a:r>
              <a:rPr lang="hu-HU" sz="2400" err="1">
                <a:latin typeface="Arial"/>
                <a:ea typeface="+mn-lt"/>
                <a:cs typeface="Arial"/>
              </a:rPr>
              <a:t>Hofbauer</a:t>
            </a:r>
            <a:r>
              <a:rPr lang="hu-HU" sz="2400" dirty="0">
                <a:latin typeface="Arial"/>
                <a:ea typeface="+mn-lt"/>
                <a:cs typeface="Arial"/>
              </a:rPr>
              <a:t> Zsófia</a:t>
            </a:r>
            <a:endParaRPr lang="hu-HU" sz="2400">
              <a:latin typeface="Arial"/>
              <a:cs typeface="Arial"/>
            </a:endParaRPr>
          </a:p>
          <a:p>
            <a:pPr algn="just"/>
            <a:r>
              <a:rPr lang="hu-HU" sz="2400" dirty="0">
                <a:latin typeface="Arial"/>
                <a:ea typeface="+mn-lt"/>
                <a:cs typeface="Arial"/>
              </a:rPr>
              <a:t>Ottó – Telek Albert</a:t>
            </a:r>
            <a:endParaRPr lang="hu-HU" sz="2400">
              <a:latin typeface="Arial"/>
              <a:cs typeface="Arial"/>
            </a:endParaRPr>
          </a:p>
          <a:p>
            <a:pPr algn="just"/>
            <a:r>
              <a:rPr lang="hu-HU" sz="2400" dirty="0">
                <a:latin typeface="Arial"/>
                <a:ea typeface="+mn-lt"/>
                <a:cs typeface="Arial"/>
              </a:rPr>
              <a:t>Bánk bán – </a:t>
            </a:r>
            <a:r>
              <a:rPr lang="hu-HU" sz="2400" err="1">
                <a:latin typeface="Arial"/>
                <a:ea typeface="+mn-lt"/>
                <a:cs typeface="Arial"/>
              </a:rPr>
              <a:t>Ellinger</a:t>
            </a:r>
            <a:r>
              <a:rPr lang="hu-HU" sz="2400" dirty="0">
                <a:latin typeface="Arial"/>
                <a:ea typeface="+mn-lt"/>
                <a:cs typeface="Arial"/>
              </a:rPr>
              <a:t> József</a:t>
            </a:r>
            <a:endParaRPr lang="hu-HU" sz="2400">
              <a:latin typeface="Arial"/>
              <a:cs typeface="Arial"/>
            </a:endParaRPr>
          </a:p>
          <a:p>
            <a:pPr algn="just"/>
            <a:r>
              <a:rPr lang="hu-HU" sz="2400" dirty="0">
                <a:latin typeface="Arial"/>
                <a:ea typeface="+mn-lt"/>
                <a:cs typeface="Arial"/>
              </a:rPr>
              <a:t>Melinda – </a:t>
            </a:r>
            <a:r>
              <a:rPr lang="hu-HU" sz="2400" err="1">
                <a:latin typeface="Arial"/>
                <a:ea typeface="+mn-lt"/>
                <a:cs typeface="Arial"/>
              </a:rPr>
              <a:t>Lonovicsné</a:t>
            </a:r>
            <a:r>
              <a:rPr lang="hu-HU" sz="2400" dirty="0">
                <a:latin typeface="Arial"/>
                <a:ea typeface="+mn-lt"/>
                <a:cs typeface="Arial"/>
              </a:rPr>
              <a:t> Hollósy Kornélia</a:t>
            </a:r>
            <a:endParaRPr lang="hu-HU" sz="2400">
              <a:latin typeface="Arial"/>
              <a:cs typeface="Arial"/>
            </a:endParaRPr>
          </a:p>
          <a:p>
            <a:pPr algn="just"/>
            <a:r>
              <a:rPr lang="hu-HU" sz="2400" dirty="0">
                <a:latin typeface="Arial"/>
                <a:ea typeface="+mn-lt"/>
                <a:cs typeface="Arial"/>
              </a:rPr>
              <a:t>Petur bán – Füredi Mihály</a:t>
            </a:r>
            <a:endParaRPr lang="hu-HU" sz="2400">
              <a:latin typeface="Arial"/>
              <a:cs typeface="Arial"/>
            </a:endParaRPr>
          </a:p>
          <a:p>
            <a:pPr algn="just"/>
            <a:r>
              <a:rPr lang="hu-HU" sz="2400" dirty="0" err="1">
                <a:latin typeface="Arial"/>
                <a:ea typeface="+mn-lt"/>
                <a:cs typeface="Arial"/>
              </a:rPr>
              <a:t>Biberach</a:t>
            </a:r>
            <a:r>
              <a:rPr lang="hu-HU" sz="2400" dirty="0">
                <a:latin typeface="Arial"/>
                <a:ea typeface="+mn-lt"/>
                <a:cs typeface="Arial"/>
              </a:rPr>
              <a:t> – </a:t>
            </a:r>
            <a:r>
              <a:rPr lang="hu-HU" sz="2400" dirty="0" err="1">
                <a:latin typeface="Arial"/>
                <a:ea typeface="+mn-lt"/>
                <a:cs typeface="Arial"/>
              </a:rPr>
              <a:t>Kaczvinszky</a:t>
            </a:r>
            <a:r>
              <a:rPr lang="hu-HU" sz="2400" dirty="0">
                <a:latin typeface="Arial"/>
                <a:ea typeface="+mn-lt"/>
                <a:cs typeface="Arial"/>
              </a:rPr>
              <a:t> János</a:t>
            </a:r>
            <a:endParaRPr lang="hu-HU" sz="2400">
              <a:latin typeface="Arial"/>
              <a:cs typeface="Arial"/>
            </a:endParaRPr>
          </a:p>
          <a:p>
            <a:pPr algn="just"/>
            <a:r>
              <a:rPr lang="hu-HU" sz="2400" dirty="0">
                <a:latin typeface="Arial"/>
                <a:ea typeface="+mn-lt"/>
                <a:cs typeface="Arial"/>
              </a:rPr>
              <a:t>Udvarmester – Bognár Ignác</a:t>
            </a:r>
            <a:endParaRPr lang="hu-HU" sz="2400">
              <a:latin typeface="Arial"/>
              <a:cs typeface="Arial"/>
            </a:endParaRPr>
          </a:p>
          <a:p>
            <a:pPr algn="just"/>
            <a:r>
              <a:rPr lang="hu-HU" sz="2400" dirty="0">
                <a:latin typeface="Arial"/>
                <a:ea typeface="+mn-lt"/>
                <a:cs typeface="Arial"/>
              </a:rPr>
              <a:t>Tiborc – </a:t>
            </a:r>
            <a:r>
              <a:rPr lang="hu-HU" sz="2400" err="1">
                <a:latin typeface="Arial"/>
                <a:ea typeface="+mn-lt"/>
                <a:cs typeface="Arial"/>
              </a:rPr>
              <a:t>Kőszeghy</a:t>
            </a:r>
            <a:r>
              <a:rPr lang="hu-HU" sz="2400" dirty="0">
                <a:latin typeface="Arial"/>
                <a:ea typeface="+mn-lt"/>
                <a:cs typeface="Arial"/>
              </a:rPr>
              <a:t> Károly</a:t>
            </a:r>
            <a:endParaRPr lang="hu-HU" sz="2400">
              <a:latin typeface="Arial"/>
              <a:cs typeface="Arial"/>
            </a:endParaRPr>
          </a:p>
          <a:p>
            <a:endParaRPr lang="hu-HU" sz="2400" dirty="0">
              <a:solidFill>
                <a:srgbClr val="333333"/>
              </a:solidFill>
              <a:latin typeface="Arial"/>
              <a:ea typeface="+mn-lt"/>
              <a:cs typeface="Arial"/>
            </a:endParaRPr>
          </a:p>
          <a:p>
            <a:endParaRPr lang="hu-HU" sz="2400" dirty="0">
              <a:solidFill>
                <a:srgbClr val="333333"/>
              </a:solidFill>
              <a:latin typeface="Arial"/>
              <a:ea typeface="+mn-lt"/>
              <a:cs typeface="+mn-lt"/>
            </a:endParaRPr>
          </a:p>
          <a:p>
            <a:endParaRPr lang="hu-HU" sz="2400" dirty="0">
              <a:solidFill>
                <a:srgbClr val="333333"/>
              </a:solidFill>
              <a:latin typeface="Arial"/>
              <a:ea typeface="+mn-lt"/>
              <a:cs typeface="+mn-lt"/>
            </a:endParaRPr>
          </a:p>
          <a:p>
            <a:endParaRPr lang="hu-HU" sz="2400" dirty="0">
              <a:solidFill>
                <a:srgbClr val="333333"/>
              </a:solidFill>
              <a:latin typeface="Arial"/>
              <a:ea typeface="+mn-lt"/>
              <a:cs typeface="+mn-lt"/>
            </a:endParaRPr>
          </a:p>
          <a:p>
            <a:endParaRPr lang="hu-HU" sz="1100">
              <a:solidFill>
                <a:srgbClr val="333333"/>
              </a:solidFill>
              <a:ea typeface="+mn-lt"/>
              <a:cs typeface="+mn-lt"/>
            </a:endParaRPr>
          </a:p>
        </p:txBody>
      </p:sp>
      <p:pic>
        <p:nvPicPr>
          <p:cNvPr id="2097154" name="Kép 209715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660688" y="2088580"/>
            <a:ext cx="5007759" cy="369048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Tartalom helye 2"/>
          <p:cNvSpPr>
            <a:spLocks noGrp="1"/>
          </p:cNvSpPr>
          <p:nvPr/>
        </p:nvSpPr>
        <p:spPr>
          <a:xfrm>
            <a:off x="469537" y="420156"/>
            <a:ext cx="7196388" cy="60176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2400" dirty="0">
                <a:solidFill>
                  <a:srgbClr val="333333"/>
                </a:solidFill>
                <a:latin typeface="Arial"/>
                <a:ea typeface="+mn-lt"/>
                <a:cs typeface="+mn-lt"/>
              </a:rPr>
              <a:t>Hevesi Sándor 1928-ban (</a:t>
            </a:r>
            <a:r>
              <a:rPr lang="en-US" sz="2400" dirty="0">
                <a:solidFill>
                  <a:srgbClr val="202122"/>
                </a:solidFill>
                <a:latin typeface="Arial"/>
                <a:ea typeface="+mn-lt"/>
                <a:cs typeface="+mn-lt"/>
              </a:rPr>
              <a:t>Nemzeti Színház)</a:t>
            </a:r>
            <a:r>
              <a:rPr lang="hu-HU" sz="2400" dirty="0">
                <a:solidFill>
                  <a:srgbClr val="202122"/>
                </a:solidFill>
                <a:latin typeface="Arial"/>
                <a:ea typeface="+mn-lt"/>
                <a:cs typeface="+mn-lt"/>
              </a:rPr>
              <a:t>főrendezője lett, 1923-ban pedig a színház </a:t>
            </a:r>
            <a:r>
              <a:rPr lang="hu-HU" sz="2400" dirty="0" smtClean="0">
                <a:solidFill>
                  <a:srgbClr val="202122"/>
                </a:solidFill>
                <a:latin typeface="Arial"/>
                <a:ea typeface="+mn-lt"/>
                <a:cs typeface="+mn-lt"/>
              </a:rPr>
              <a:t>igazgatója) </a:t>
            </a:r>
            <a:r>
              <a:rPr lang="hu-HU" sz="2400" dirty="0" smtClean="0">
                <a:solidFill>
                  <a:srgbClr val="333333"/>
                </a:solidFill>
                <a:latin typeface="Arial"/>
                <a:ea typeface="+mn-lt"/>
                <a:cs typeface="+mn-lt"/>
              </a:rPr>
              <a:t>nekilátott</a:t>
            </a:r>
            <a:r>
              <a:rPr lang="hu-HU" sz="2400" dirty="0">
                <a:solidFill>
                  <a:srgbClr val="333333"/>
                </a:solidFill>
                <a:latin typeface="Arial"/>
                <a:ea typeface="+mn-lt"/>
                <a:cs typeface="+mn-lt"/>
              </a:rPr>
              <a:t>, hogy a Nemzeti Színház centenáriumi előadására átdolgozza a drámát, nem aratott osztatlan </a:t>
            </a:r>
            <a:r>
              <a:rPr lang="hu-HU" sz="2400" dirty="0" smtClean="0">
                <a:solidFill>
                  <a:srgbClr val="333333"/>
                </a:solidFill>
                <a:latin typeface="Arial"/>
                <a:ea typeface="+mn-lt"/>
                <a:cs typeface="+mn-lt"/>
              </a:rPr>
              <a:t>sikert, </a:t>
            </a:r>
            <a:r>
              <a:rPr lang="hu-HU" sz="2400" dirty="0">
                <a:solidFill>
                  <a:srgbClr val="333333"/>
                </a:solidFill>
                <a:latin typeface="Arial"/>
                <a:ea typeface="+mn-lt"/>
                <a:cs typeface="+mn-lt"/>
              </a:rPr>
              <a:t>í</a:t>
            </a:r>
            <a:r>
              <a:rPr lang="hu-HU" sz="2400" dirty="0" smtClean="0">
                <a:solidFill>
                  <a:srgbClr val="333333"/>
                </a:solidFill>
                <a:latin typeface="Arial"/>
                <a:ea typeface="+mn-lt"/>
                <a:cs typeface="+mn-lt"/>
              </a:rPr>
              <a:t>gy </a:t>
            </a:r>
            <a:r>
              <a:rPr lang="hu-HU" sz="2400" dirty="0">
                <a:solidFill>
                  <a:srgbClr val="333333"/>
                </a:solidFill>
                <a:latin typeface="Arial"/>
                <a:ea typeface="+mn-lt"/>
                <a:cs typeface="+mn-lt"/>
              </a:rPr>
              <a:t>összesen </a:t>
            </a:r>
            <a:r>
              <a:rPr lang="hu-HU" sz="2400" dirty="0" smtClean="0">
                <a:solidFill>
                  <a:srgbClr val="333333"/>
                </a:solidFill>
                <a:latin typeface="Arial"/>
                <a:ea typeface="+mn-lt"/>
                <a:cs typeface="+mn-lt"/>
              </a:rPr>
              <a:t>14-szer </a:t>
            </a:r>
            <a:r>
              <a:rPr lang="hu-HU" sz="2400" dirty="0">
                <a:solidFill>
                  <a:srgbClr val="333333"/>
                </a:solidFill>
                <a:latin typeface="Arial"/>
                <a:ea typeface="+mn-lt"/>
                <a:cs typeface="+mn-lt"/>
              </a:rPr>
              <a:t>adták elő. Sok lényeges dolgot kiírt a műből és a </a:t>
            </a:r>
            <a:r>
              <a:rPr lang="hu-HU" sz="2400" dirty="0" smtClean="0">
                <a:solidFill>
                  <a:srgbClr val="333333"/>
                </a:solidFill>
                <a:latin typeface="Arial"/>
                <a:ea typeface="+mn-lt"/>
                <a:cs typeface="+mn-lt"/>
              </a:rPr>
              <a:t>prózai </a:t>
            </a:r>
            <a:r>
              <a:rPr lang="hu-HU" sz="2400" dirty="0">
                <a:solidFill>
                  <a:srgbClr val="333333"/>
                </a:solidFill>
                <a:latin typeface="Arial"/>
                <a:ea typeface="+mn-lt"/>
                <a:cs typeface="+mn-lt"/>
              </a:rPr>
              <a:t>szöveg 40</a:t>
            </a:r>
            <a:r>
              <a:rPr lang="hu-HU" sz="2400" dirty="0" smtClean="0">
                <a:solidFill>
                  <a:srgbClr val="333333"/>
                </a:solidFill>
                <a:latin typeface="Arial"/>
                <a:ea typeface="+mn-lt"/>
                <a:cs typeface="+mn-lt"/>
              </a:rPr>
              <a:t>%-át kihagyta </a:t>
            </a:r>
            <a:r>
              <a:rPr lang="hu-HU" sz="2400" dirty="0">
                <a:solidFill>
                  <a:srgbClr val="333333"/>
                </a:solidFill>
                <a:latin typeface="Arial"/>
                <a:ea typeface="+mn-lt"/>
                <a:cs typeface="+mn-lt"/>
              </a:rPr>
              <a:t>, a </a:t>
            </a:r>
            <a:r>
              <a:rPr lang="hu-HU" sz="2400" dirty="0" smtClean="0">
                <a:solidFill>
                  <a:srgbClr val="333333"/>
                </a:solidFill>
                <a:latin typeface="Arial"/>
                <a:ea typeface="+mn-lt"/>
                <a:cs typeface="+mn-lt"/>
              </a:rPr>
              <a:t>többi jelenetet </a:t>
            </a:r>
            <a:r>
              <a:rPr lang="hu-HU" sz="2400" dirty="0">
                <a:solidFill>
                  <a:srgbClr val="333333"/>
                </a:solidFill>
                <a:latin typeface="Arial"/>
                <a:ea typeface="+mn-lt"/>
                <a:cs typeface="+mn-lt"/>
              </a:rPr>
              <a:t>átdolgozta. </a:t>
            </a:r>
            <a:r>
              <a:rPr lang="hu-HU" sz="2400" dirty="0" smtClean="0">
                <a:solidFill>
                  <a:srgbClr val="333333"/>
                </a:solidFill>
                <a:latin typeface="Arial"/>
                <a:ea typeface="+mn-lt"/>
                <a:cs typeface="+mn-lt"/>
              </a:rPr>
              <a:t>Pl.: </a:t>
            </a:r>
            <a:r>
              <a:rPr lang="hu-HU" sz="2400" dirty="0">
                <a:solidFill>
                  <a:srgbClr val="333333"/>
                </a:solidFill>
                <a:latin typeface="Arial"/>
                <a:ea typeface="+mn-lt"/>
                <a:cs typeface="+mn-lt"/>
              </a:rPr>
              <a:t>Melinda és </a:t>
            </a:r>
            <a:r>
              <a:rPr lang="hu-HU" sz="2400" dirty="0" smtClean="0">
                <a:solidFill>
                  <a:srgbClr val="333333"/>
                </a:solidFill>
                <a:latin typeface="Arial"/>
                <a:ea typeface="+mn-lt"/>
                <a:cs typeface="+mn-lt"/>
              </a:rPr>
              <a:t>Ottó </a:t>
            </a:r>
            <a:r>
              <a:rPr lang="hu-HU" sz="2400" dirty="0">
                <a:solidFill>
                  <a:srgbClr val="333333"/>
                </a:solidFill>
                <a:latin typeface="Arial"/>
                <a:ea typeface="+mn-lt"/>
                <a:cs typeface="+mn-lt"/>
              </a:rPr>
              <a:t>jelenetét. </a:t>
            </a:r>
          </a:p>
          <a:p>
            <a:endParaRPr lang="hu-HU" dirty="0">
              <a:solidFill>
                <a:srgbClr val="000000"/>
              </a:solidFill>
            </a:endParaRPr>
          </a:p>
          <a:p>
            <a:endParaRPr lang="hu-HU" sz="1100" dirty="0">
              <a:solidFill>
                <a:srgbClr val="202122"/>
              </a:solidFill>
            </a:endParaRPr>
          </a:p>
          <a:p>
            <a:endParaRPr lang="hu-HU" sz="1100" dirty="0">
              <a:solidFill>
                <a:srgbClr val="202122"/>
              </a:solidFill>
            </a:endParaRPr>
          </a:p>
          <a:p>
            <a:endParaRPr lang="hu-HU" sz="1100" dirty="0">
              <a:solidFill>
                <a:srgbClr val="333333"/>
              </a:solidFill>
            </a:endParaRPr>
          </a:p>
        </p:txBody>
      </p:sp>
      <p:pic>
        <p:nvPicPr>
          <p:cNvPr id="2097155" name="Kép 209715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683786" y="513193"/>
            <a:ext cx="2781013" cy="4308586"/>
          </a:xfrm>
          <a:prstGeom prst="rect">
            <a:avLst/>
          </a:prstGeom>
        </p:spPr>
      </p:pic>
      <p:pic>
        <p:nvPicPr>
          <p:cNvPr id="2097156" name="Kép 2097160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457714" y="3435570"/>
            <a:ext cx="4717142" cy="30022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artalom helye 2"/>
          <p:cNvSpPr>
            <a:spLocks noGrp="1"/>
          </p:cNvSpPr>
          <p:nvPr/>
        </p:nvSpPr>
        <p:spPr>
          <a:xfrm rot="21594516">
            <a:off x="461134" y="173376"/>
            <a:ext cx="5661506" cy="59695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1100" dirty="0" smtClean="0">
              <a:solidFill>
                <a:srgbClr val="333333"/>
              </a:solidFill>
              <a:latin typeface="Arial"/>
              <a:cs typeface="Arial"/>
            </a:endParaRPr>
          </a:p>
          <a:p>
            <a:endParaRPr lang="hu-HU" sz="1100" dirty="0">
              <a:solidFill>
                <a:srgbClr val="333333"/>
              </a:solidFill>
              <a:latin typeface="Arial"/>
              <a:cs typeface="Arial"/>
            </a:endParaRPr>
          </a:p>
          <a:p>
            <a:endParaRPr lang="hu-HU" sz="1100" dirty="0" smtClean="0">
              <a:solidFill>
                <a:srgbClr val="333333"/>
              </a:solidFill>
              <a:latin typeface="Arial"/>
              <a:cs typeface="Arial"/>
            </a:endParaRPr>
          </a:p>
          <a:p>
            <a:endParaRPr lang="hu-HU" sz="1100" dirty="0">
              <a:solidFill>
                <a:srgbClr val="333333"/>
              </a:solidFill>
              <a:latin typeface="Arial"/>
              <a:cs typeface="Arial"/>
            </a:endParaRPr>
          </a:p>
          <a:p>
            <a:endParaRPr lang="hu-HU" sz="1100" dirty="0" smtClean="0">
              <a:solidFill>
                <a:srgbClr val="333333"/>
              </a:solidFill>
              <a:latin typeface="Arial"/>
              <a:cs typeface="Arial"/>
            </a:endParaRPr>
          </a:p>
          <a:p>
            <a:r>
              <a:rPr lang="hu-HU" sz="1100" dirty="0">
                <a:solidFill>
                  <a:srgbClr val="333333"/>
                </a:solidFill>
                <a:latin typeface="Arial"/>
                <a:cs typeface="Arial"/>
              </a:rPr>
              <a:t> </a:t>
            </a:r>
            <a:r>
              <a:rPr lang="hu-HU" sz="2000" b="0" dirty="0">
                <a:solidFill>
                  <a:srgbClr val="333333"/>
                </a:solidFill>
                <a:latin typeface="Noto Sans New Tai Lue"/>
                <a:cs typeface="Arial"/>
              </a:rPr>
              <a:t>Németh Antal 1936-os </a:t>
            </a:r>
            <a:r>
              <a:rPr lang="hu-HU" sz="2000" b="0" dirty="0" smtClean="0">
                <a:solidFill>
                  <a:srgbClr val="333333"/>
                </a:solidFill>
                <a:latin typeface="Noto Sans New Tai Lue"/>
                <a:cs typeface="Arial"/>
              </a:rPr>
              <a:t>újragondolása, </a:t>
            </a:r>
            <a:r>
              <a:rPr lang="hu-HU" sz="2000" dirty="0">
                <a:solidFill>
                  <a:srgbClr val="333333"/>
                </a:solidFill>
                <a:latin typeface="Noto Sans New Tai Lue"/>
                <a:cs typeface="Arial"/>
              </a:rPr>
              <a:t>a</a:t>
            </a:r>
            <a:r>
              <a:rPr lang="hu-HU" sz="2000" b="0" dirty="0" smtClean="0">
                <a:solidFill>
                  <a:srgbClr val="333333"/>
                </a:solidFill>
                <a:latin typeface="Noto Sans New Tai Lue"/>
                <a:cs typeface="Arial"/>
              </a:rPr>
              <a:t> </a:t>
            </a:r>
            <a:r>
              <a:rPr lang="hu-HU" sz="2000" b="0" dirty="0">
                <a:solidFill>
                  <a:srgbClr val="333333"/>
                </a:solidFill>
                <a:latin typeface="Noto Sans New Tai Lue"/>
                <a:cs typeface="Arial"/>
              </a:rPr>
              <a:t>forgószínpadra épített, </a:t>
            </a:r>
            <a:endParaRPr lang="hu-HU" sz="2000" b="0" dirty="0">
              <a:latin typeface="Noto Sans New Tai Lue"/>
              <a:cs typeface="Arial"/>
            </a:endParaRPr>
          </a:p>
          <a:p>
            <a:r>
              <a:rPr lang="hu-HU" sz="2000" b="0" dirty="0">
                <a:solidFill>
                  <a:srgbClr val="333333"/>
                </a:solidFill>
                <a:latin typeface="Noto Sans New Tai Lue"/>
                <a:cs typeface="Arial"/>
              </a:rPr>
              <a:t>Nádasdy Kálmán, a szövegi átdolgozás miatt felmerült zenei retusálást pedig </a:t>
            </a:r>
            <a:r>
              <a:rPr lang="hu-HU" sz="2000" b="0" dirty="0" err="1">
                <a:solidFill>
                  <a:srgbClr val="333333"/>
                </a:solidFill>
                <a:latin typeface="Noto Sans New Tai Lue"/>
                <a:cs typeface="Arial"/>
              </a:rPr>
              <a:t>Rékai</a:t>
            </a:r>
            <a:r>
              <a:rPr lang="hu-HU" sz="2000" b="0" dirty="0">
                <a:solidFill>
                  <a:srgbClr val="333333"/>
                </a:solidFill>
                <a:latin typeface="Noto Sans New Tai Lue"/>
                <a:cs typeface="Arial"/>
              </a:rPr>
              <a:t> </a:t>
            </a:r>
            <a:r>
              <a:rPr lang="hu-HU" sz="2000" b="0" dirty="0" smtClean="0">
                <a:solidFill>
                  <a:srgbClr val="333333"/>
                </a:solidFill>
                <a:latin typeface="Noto Sans New Tai Lue"/>
                <a:cs typeface="Arial"/>
              </a:rPr>
              <a:t>Nándor</a:t>
            </a:r>
            <a:r>
              <a:rPr lang="en-US" altLang="hu-HU" sz="2000" b="0" dirty="0" smtClean="0">
                <a:solidFill>
                  <a:srgbClr val="333333"/>
                </a:solidFill>
                <a:latin typeface="Noto Sans New Tai Lue"/>
                <a:cs typeface="Arial"/>
              </a:rPr>
              <a:t> k</a:t>
            </a:r>
            <a:r>
              <a:rPr lang="hu-HU" altLang="hu-HU" sz="2000" b="0" dirty="0" smtClean="0">
                <a:solidFill>
                  <a:srgbClr val="333333"/>
                </a:solidFill>
                <a:latin typeface="Noto Sans New Tai Lue"/>
                <a:cs typeface="Arial"/>
              </a:rPr>
              <a:t>é</a:t>
            </a:r>
            <a:r>
              <a:rPr lang="en-US" altLang="hu-HU" sz="2000" b="0" dirty="0" smtClean="0">
                <a:solidFill>
                  <a:srgbClr val="333333"/>
                </a:solidFill>
                <a:latin typeface="Noto Sans New Tai Lue"/>
                <a:cs typeface="Arial"/>
              </a:rPr>
              <a:t>sz</a:t>
            </a:r>
            <a:r>
              <a:rPr lang="hu-HU" altLang="hu-HU" sz="2000" b="0" dirty="0" smtClean="0">
                <a:solidFill>
                  <a:srgbClr val="333333"/>
                </a:solidFill>
                <a:latin typeface="Noto Sans New Tai Lue"/>
                <a:cs typeface="Arial"/>
              </a:rPr>
              <a:t>ítette </a:t>
            </a:r>
            <a:endParaRPr lang="en-US" sz="2000" b="0" dirty="0">
              <a:latin typeface="Noto Sans New Tai Lue"/>
              <a:cs typeface="Arial"/>
            </a:endParaRPr>
          </a:p>
          <a:p>
            <a:r>
              <a:rPr lang="hu-HU" sz="2000" b="0" dirty="0">
                <a:solidFill>
                  <a:srgbClr val="333333"/>
                </a:solidFill>
                <a:latin typeface="Noto Sans New Tai Lue"/>
                <a:cs typeface="Arial"/>
              </a:rPr>
              <a:t>Bánk szerepében </a:t>
            </a:r>
            <a:r>
              <a:rPr lang="en-US" altLang="hu-HU" sz="2000" b="0" dirty="0">
                <a:solidFill>
                  <a:srgbClr val="333333"/>
                </a:solidFill>
                <a:latin typeface="Noto Sans New Tai Lue"/>
                <a:cs typeface="Arial"/>
              </a:rPr>
              <a:t>: Bartha J</a:t>
            </a:r>
            <a:r>
              <a:rPr lang="hu-HU" altLang="hu-HU" sz="2000" b="0" dirty="0">
                <a:solidFill>
                  <a:srgbClr val="333333"/>
                </a:solidFill>
                <a:latin typeface="Noto Sans New Tai Lue"/>
                <a:cs typeface="Arial"/>
              </a:rPr>
              <a:t>á</a:t>
            </a:r>
            <a:r>
              <a:rPr lang="en-US" altLang="hu-HU" sz="2000" b="0" dirty="0">
                <a:solidFill>
                  <a:srgbClr val="333333"/>
                </a:solidFill>
                <a:latin typeface="Noto Sans New Tai Lue"/>
                <a:cs typeface="Arial"/>
              </a:rPr>
              <a:t>nos</a:t>
            </a:r>
            <a:endParaRPr lang="zh-CN" altLang="en-US"/>
          </a:p>
          <a:p>
            <a:r>
              <a:rPr lang="hu-HU" sz="2000" b="0" dirty="0">
                <a:latin typeface="Noto Sans New Tai Lue"/>
              </a:rPr>
              <a:t>Jó előadást nyújtott</a:t>
            </a:r>
            <a:r>
              <a:rPr lang="hu-HU" sz="2000" b="0" dirty="0" smtClean="0">
                <a:latin typeface="Noto Sans New Tai Lue"/>
              </a:rPr>
              <a:t>, de a </a:t>
            </a:r>
            <a:r>
              <a:rPr lang="hu-HU" sz="2000" b="0" dirty="0">
                <a:latin typeface="Noto Sans New Tai Lue"/>
              </a:rPr>
              <a:t>jelmezek </a:t>
            </a:r>
            <a:r>
              <a:rPr lang="hu-HU" sz="2000" b="0" dirty="0" smtClean="0">
                <a:latin typeface="Noto Sans New Tai Lue"/>
              </a:rPr>
              <a:t>meghökkentették </a:t>
            </a:r>
            <a:r>
              <a:rPr lang="hu-HU" sz="2000" b="0" dirty="0">
                <a:latin typeface="Noto Sans New Tai Lue"/>
              </a:rPr>
              <a:t>a kritikusokat. Egy cifra ékes jelmezben </a:t>
            </a:r>
            <a:r>
              <a:rPr lang="hu-HU" sz="2000" b="0" dirty="0" smtClean="0">
                <a:latin typeface="Noto Sans New Tai Lue"/>
              </a:rPr>
              <a:t>szerepel, </a:t>
            </a:r>
            <a:r>
              <a:rPr lang="hu-HU" sz="2000" b="0" dirty="0">
                <a:latin typeface="Noto Sans New Tai Lue"/>
              </a:rPr>
              <a:t>ami inkább a horvát nemesekre volt jellemző.</a:t>
            </a:r>
          </a:p>
        </p:txBody>
      </p:sp>
      <p:pic>
        <p:nvPicPr>
          <p:cNvPr id="2097157" name="Kép 209716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136160" y="146958"/>
            <a:ext cx="2347948" cy="3282042"/>
          </a:xfrm>
          <a:prstGeom prst="rect">
            <a:avLst/>
          </a:prstGeom>
        </p:spPr>
      </p:pic>
      <p:pic>
        <p:nvPicPr>
          <p:cNvPr id="2097158" name="Kép 209716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278494" y="3558045"/>
            <a:ext cx="4216544" cy="31938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artalom helye 2"/>
          <p:cNvSpPr>
            <a:spLocks noGrp="1"/>
          </p:cNvSpPr>
          <p:nvPr/>
        </p:nvSpPr>
        <p:spPr>
          <a:xfrm rot="21579098">
            <a:off x="834948" y="240872"/>
            <a:ext cx="4790472" cy="64707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hu-HU" sz="2400" dirty="0" smtClean="0">
              <a:solidFill>
                <a:srgbClr val="333333"/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hu-HU" sz="2400" dirty="0" smtClean="0">
                <a:solidFill>
                  <a:srgbClr val="333333"/>
                </a:solidFill>
                <a:latin typeface="Arial"/>
                <a:cs typeface="Arial"/>
              </a:rPr>
              <a:t>Az </a:t>
            </a:r>
            <a:r>
              <a:rPr lang="hu-HU" sz="2400" dirty="0">
                <a:solidFill>
                  <a:srgbClr val="333333"/>
                </a:solidFill>
                <a:latin typeface="Arial"/>
                <a:cs typeface="Arial"/>
              </a:rPr>
              <a:t>1940. március 15-én megtartott díszelőadást Ferencsik János vezényelte és Nádasdy rendezte. A címszerepet Palló Imre, Gertrudist Gere Lola, Melindát Osváth Júlia, Ottót </a:t>
            </a:r>
            <a:r>
              <a:rPr lang="hu-HU" sz="2400" dirty="0" err="1">
                <a:solidFill>
                  <a:srgbClr val="333333"/>
                </a:solidFill>
                <a:latin typeface="Arial"/>
                <a:cs typeface="Arial"/>
              </a:rPr>
              <a:t>Rösler</a:t>
            </a:r>
            <a:r>
              <a:rPr lang="hu-HU" sz="2400" dirty="0">
                <a:solidFill>
                  <a:srgbClr val="333333"/>
                </a:solidFill>
                <a:latin typeface="Arial"/>
                <a:cs typeface="Arial"/>
              </a:rPr>
              <a:t> Endre, Petur bánt Losonczy György, az ugyancsak transzponált Tiborcot </a:t>
            </a:r>
            <a:r>
              <a:rPr lang="hu-HU" sz="2400" dirty="0" err="1">
                <a:solidFill>
                  <a:srgbClr val="333333"/>
                </a:solidFill>
                <a:latin typeface="Arial"/>
                <a:cs typeface="Arial"/>
              </a:rPr>
              <a:t>Koréh</a:t>
            </a:r>
            <a:r>
              <a:rPr lang="hu-HU" sz="2400" dirty="0">
                <a:solidFill>
                  <a:srgbClr val="333333"/>
                </a:solidFill>
                <a:latin typeface="Arial"/>
                <a:cs typeface="Arial"/>
              </a:rPr>
              <a:t> Endre énekelte. Tizenhárom esztendőn át Palló Imre testesítette meg az operalátogatók számára Bánk alakját, aki az egykorú kritika szerint „szinte pórusaiban hordozta magyarságát”.</a:t>
            </a:r>
            <a:endParaRPr lang="en-US" sz="2400" dirty="0">
              <a:latin typeface="Arial"/>
              <a:cs typeface="Arial"/>
            </a:endParaRPr>
          </a:p>
          <a:p>
            <a:pPr marL="0" indent="0">
              <a:buNone/>
            </a:pPr>
            <a:endParaRPr lang="hu-HU" sz="1100" dirty="0">
              <a:latin typeface="Arial"/>
              <a:cs typeface="Arial"/>
            </a:endParaRPr>
          </a:p>
        </p:txBody>
      </p:sp>
      <p:pic>
        <p:nvPicPr>
          <p:cNvPr id="2097159" name="Kép 209716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805662" y="226369"/>
            <a:ext cx="2414118" cy="3474766"/>
          </a:xfrm>
          <a:prstGeom prst="rect">
            <a:avLst/>
          </a:prstGeom>
        </p:spPr>
      </p:pic>
      <p:pic>
        <p:nvPicPr>
          <p:cNvPr id="2097160" name="Kép 209716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469175" y="3217626"/>
            <a:ext cx="3348652" cy="349801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artalom helye 2"/>
          <p:cNvSpPr>
            <a:spLocks noGrp="1"/>
          </p:cNvSpPr>
          <p:nvPr/>
        </p:nvSpPr>
        <p:spPr>
          <a:xfrm>
            <a:off x="443830" y="212101"/>
            <a:ext cx="7118690" cy="645753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u-HU" sz="2400" dirty="0" smtClean="0">
              <a:solidFill>
                <a:srgbClr val="333333"/>
              </a:solidFill>
              <a:latin typeface="Arial"/>
              <a:cs typeface="Arial"/>
            </a:endParaRPr>
          </a:p>
          <a:p>
            <a:r>
              <a:rPr lang="hu-HU" sz="2400" dirty="0" smtClean="0">
                <a:solidFill>
                  <a:srgbClr val="333333"/>
                </a:solidFill>
                <a:latin typeface="Arial"/>
                <a:cs typeface="Arial"/>
              </a:rPr>
              <a:t>Az </a:t>
            </a:r>
            <a:r>
              <a:rPr lang="hu-HU" sz="2400" dirty="0">
                <a:solidFill>
                  <a:srgbClr val="333333"/>
                </a:solidFill>
                <a:latin typeface="Arial"/>
                <a:cs typeface="Arial"/>
              </a:rPr>
              <a:t>1953-as felújításon </a:t>
            </a:r>
            <a:r>
              <a:rPr lang="hu-HU" sz="2400" dirty="0" err="1">
                <a:solidFill>
                  <a:srgbClr val="333333"/>
                </a:solidFill>
                <a:latin typeface="Arial"/>
                <a:cs typeface="Arial"/>
              </a:rPr>
              <a:t>Simándy</a:t>
            </a:r>
            <a:r>
              <a:rPr lang="hu-HU" sz="2400" dirty="0">
                <a:solidFill>
                  <a:srgbClr val="333333"/>
                </a:solidFill>
                <a:latin typeface="Arial"/>
                <a:cs typeface="Arial"/>
              </a:rPr>
              <a:t> József öltötte magára a nagyúr </a:t>
            </a:r>
            <a:r>
              <a:rPr lang="hu-HU" sz="2400" dirty="0" smtClean="0">
                <a:solidFill>
                  <a:srgbClr val="333333"/>
                </a:solidFill>
                <a:latin typeface="Arial"/>
                <a:cs typeface="Arial"/>
              </a:rPr>
              <a:t>alakját </a:t>
            </a:r>
            <a:r>
              <a:rPr lang="hu-HU" sz="2400" dirty="0">
                <a:solidFill>
                  <a:srgbClr val="333333"/>
                </a:solidFill>
                <a:latin typeface="Arial"/>
                <a:cs typeface="Arial"/>
              </a:rPr>
              <a:t>és vált évtizedekre Katona és Erkel hősének máig érvényes emblémájává.</a:t>
            </a:r>
            <a:endParaRPr lang="en-US" sz="2400" dirty="0">
              <a:latin typeface="Arial"/>
              <a:cs typeface="Arial"/>
            </a:endParaRPr>
          </a:p>
          <a:p>
            <a:pPr algn="just"/>
            <a:r>
              <a:rPr lang="hu-HU" sz="2400" dirty="0">
                <a:solidFill>
                  <a:srgbClr val="333333"/>
                </a:solidFill>
                <a:latin typeface="Arial"/>
                <a:cs typeface="Arial"/>
              </a:rPr>
              <a:t>Az újabb változtatásokat az időközben elhunyt </a:t>
            </a:r>
            <a:r>
              <a:rPr lang="hu-HU" sz="2400" dirty="0" err="1">
                <a:solidFill>
                  <a:srgbClr val="333333"/>
                </a:solidFill>
                <a:latin typeface="Arial"/>
                <a:cs typeface="Arial"/>
              </a:rPr>
              <a:t>Rékai</a:t>
            </a:r>
            <a:r>
              <a:rPr lang="hu-HU" sz="2400" dirty="0">
                <a:solidFill>
                  <a:srgbClr val="333333"/>
                </a:solidFill>
                <a:latin typeface="Arial"/>
                <a:cs typeface="Arial"/>
              </a:rPr>
              <a:t> Nándor helyett </a:t>
            </a:r>
            <a:r>
              <a:rPr lang="hu-HU" sz="2400" dirty="0" err="1">
                <a:solidFill>
                  <a:srgbClr val="333333"/>
                </a:solidFill>
                <a:latin typeface="Arial"/>
                <a:cs typeface="Arial"/>
              </a:rPr>
              <a:t>Kenessey</a:t>
            </a:r>
            <a:r>
              <a:rPr lang="hu-HU" sz="2400" dirty="0">
                <a:solidFill>
                  <a:srgbClr val="333333"/>
                </a:solidFill>
                <a:latin typeface="Arial"/>
                <a:cs typeface="Arial"/>
              </a:rPr>
              <a:t> Jenő végzi el a partitúrán. </a:t>
            </a:r>
            <a:r>
              <a:rPr lang="hu-HU" sz="2400" dirty="0" err="1">
                <a:solidFill>
                  <a:srgbClr val="333333"/>
                </a:solidFill>
                <a:latin typeface="Arial"/>
                <a:cs typeface="Arial"/>
              </a:rPr>
              <a:t>Simándy</a:t>
            </a:r>
            <a:r>
              <a:rPr lang="hu-HU" sz="2400" dirty="0">
                <a:solidFill>
                  <a:srgbClr val="333333"/>
                </a:solidFill>
                <a:latin typeface="Arial"/>
                <a:cs typeface="Arial"/>
              </a:rPr>
              <a:t> mellett a kor </a:t>
            </a:r>
            <a:r>
              <a:rPr lang="hu-HU" sz="2400" dirty="0" smtClean="0">
                <a:solidFill>
                  <a:srgbClr val="333333"/>
                </a:solidFill>
                <a:latin typeface="Arial"/>
                <a:cs typeface="Arial"/>
              </a:rPr>
              <a:t>Wagner-énekese, a</a:t>
            </a:r>
            <a:r>
              <a:rPr lang="hu-HU" sz="2400" dirty="0">
                <a:solidFill>
                  <a:srgbClr val="333333"/>
                </a:solidFill>
                <a:latin typeface="Arial"/>
                <a:cs typeface="Arial"/>
              </a:rPr>
              <a:t> hajókovácsból lett őstehetség, </a:t>
            </a:r>
            <a:r>
              <a:rPr lang="hu-HU" sz="2400" dirty="0" err="1">
                <a:solidFill>
                  <a:srgbClr val="333333"/>
                </a:solidFill>
                <a:latin typeface="Arial"/>
                <a:cs typeface="Arial"/>
              </a:rPr>
              <a:t>Joviczky</a:t>
            </a:r>
            <a:r>
              <a:rPr lang="hu-HU" sz="2400" dirty="0">
                <a:solidFill>
                  <a:srgbClr val="333333"/>
                </a:solidFill>
                <a:latin typeface="Arial"/>
                <a:cs typeface="Arial"/>
              </a:rPr>
              <a:t> József is bemutatkozik a címszerepben. Mellettük a negyvenes-ötvenes évek nagy nemzedékének számos kiválósága vesz részt a nagyszabású vállalkozásban: Gertrudist </a:t>
            </a:r>
            <a:r>
              <a:rPr lang="hu-HU" sz="2400" dirty="0" err="1">
                <a:solidFill>
                  <a:srgbClr val="333333"/>
                </a:solidFill>
                <a:latin typeface="Arial"/>
                <a:cs typeface="Arial"/>
              </a:rPr>
              <a:t>Palánkay</a:t>
            </a:r>
            <a:r>
              <a:rPr lang="hu-HU" sz="2400" dirty="0">
                <a:solidFill>
                  <a:srgbClr val="333333"/>
                </a:solidFill>
                <a:latin typeface="Arial"/>
                <a:cs typeface="Arial"/>
              </a:rPr>
              <a:t> Klára és </a:t>
            </a:r>
            <a:r>
              <a:rPr lang="hu-HU" sz="2400" dirty="0" err="1">
                <a:solidFill>
                  <a:srgbClr val="333333"/>
                </a:solidFill>
                <a:latin typeface="Arial"/>
                <a:cs typeface="Arial"/>
              </a:rPr>
              <a:t>Delly</a:t>
            </a:r>
            <a:r>
              <a:rPr lang="hu-HU" sz="2400" dirty="0">
                <a:solidFill>
                  <a:srgbClr val="333333"/>
                </a:solidFill>
                <a:latin typeface="Arial"/>
                <a:cs typeface="Arial"/>
              </a:rPr>
              <a:t> Rózsi, Melindát Osváth Júlia és Mátyás Mária, Petur bánt Fodor János és Losonczy György, Tiborcot Losonczy György és Radnai György énekli. A karmester Ferencsik János és Komor Vilmos, a rendező Oláh Gusztáv és </a:t>
            </a:r>
            <a:r>
              <a:rPr lang="hu-HU" sz="2400" dirty="0" err="1">
                <a:solidFill>
                  <a:srgbClr val="333333"/>
                </a:solidFill>
                <a:latin typeface="Arial"/>
                <a:cs typeface="Arial"/>
              </a:rPr>
              <a:t>Stephányi</a:t>
            </a:r>
            <a:r>
              <a:rPr lang="hu-HU" sz="2400" dirty="0">
                <a:solidFill>
                  <a:srgbClr val="333333"/>
                </a:solidFill>
                <a:latin typeface="Arial"/>
                <a:cs typeface="Arial"/>
              </a:rPr>
              <a:t> </a:t>
            </a:r>
            <a:r>
              <a:rPr lang="hu-HU" sz="2400" dirty="0" smtClean="0">
                <a:solidFill>
                  <a:srgbClr val="333333"/>
                </a:solidFill>
                <a:latin typeface="Arial"/>
                <a:cs typeface="Arial"/>
              </a:rPr>
              <a:t>György.</a:t>
            </a:r>
            <a:endParaRPr lang="en-US" sz="2400" dirty="0">
              <a:latin typeface="Arial"/>
              <a:cs typeface="Arial"/>
            </a:endParaRPr>
          </a:p>
          <a:p>
            <a:endParaRPr lang="hu-HU" dirty="0">
              <a:latin typeface="Arial"/>
              <a:cs typeface="Arial"/>
            </a:endParaRPr>
          </a:p>
          <a:p>
            <a:endParaRPr lang="hu-HU" dirty="0"/>
          </a:p>
        </p:txBody>
      </p:sp>
      <p:pic>
        <p:nvPicPr>
          <p:cNvPr id="2097161" name="Kép 209716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416996" y="811675"/>
            <a:ext cx="3130609" cy="548153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Tartalom helye 2"/>
          <p:cNvSpPr>
            <a:spLocks noGrp="1"/>
          </p:cNvSpPr>
          <p:nvPr/>
        </p:nvSpPr>
        <p:spPr>
          <a:xfrm rot="21572396">
            <a:off x="654864" y="746904"/>
            <a:ext cx="4688251" cy="5288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2400" dirty="0" smtClean="0">
              <a:solidFill>
                <a:srgbClr val="202122"/>
              </a:solidFill>
              <a:latin typeface="Arial"/>
              <a:cs typeface="Arial"/>
            </a:endParaRPr>
          </a:p>
          <a:p>
            <a:endParaRPr lang="hu-HU" sz="2400" dirty="0">
              <a:solidFill>
                <a:srgbClr val="202122"/>
              </a:solidFill>
              <a:latin typeface="Arial"/>
              <a:cs typeface="Arial"/>
            </a:endParaRPr>
          </a:p>
          <a:p>
            <a:r>
              <a:rPr lang="en-US" sz="2400" dirty="0" smtClean="0">
                <a:solidFill>
                  <a:srgbClr val="202122"/>
                </a:solidFill>
                <a:latin typeface="Arial"/>
                <a:cs typeface="Arial"/>
              </a:rPr>
              <a:t>1966 </a:t>
            </a:r>
            <a:r>
              <a:rPr lang="en-US" sz="2400" dirty="0" err="1" smtClean="0">
                <a:solidFill>
                  <a:srgbClr val="202122"/>
                </a:solidFill>
                <a:latin typeface="Arial"/>
                <a:cs typeface="Arial"/>
              </a:rPr>
              <a:t>okt</a:t>
            </a:r>
            <a:r>
              <a:rPr lang="hu-HU" sz="2400" dirty="0" smtClean="0">
                <a:solidFill>
                  <a:srgbClr val="202122"/>
                </a:solidFill>
                <a:latin typeface="Arial"/>
                <a:cs typeface="Arial"/>
              </a:rPr>
              <a:t>ó</a:t>
            </a:r>
            <a:r>
              <a:rPr lang="en-US" sz="2400" dirty="0" err="1" smtClean="0">
                <a:solidFill>
                  <a:srgbClr val="202122"/>
                </a:solidFill>
                <a:latin typeface="Arial"/>
                <a:cs typeface="Arial"/>
              </a:rPr>
              <a:t>ber</a:t>
            </a:r>
            <a:r>
              <a:rPr lang="hu-HU" altLang="en-US" sz="2400" dirty="0">
                <a:solidFill>
                  <a:srgbClr val="202122"/>
                </a:solidFill>
                <a:latin typeface="Arial"/>
                <a:cs typeface="Arial"/>
              </a:rPr>
              <a:t>é</a:t>
            </a:r>
            <a:r>
              <a:rPr lang="en-US" altLang="en-US" sz="2400" dirty="0">
                <a:solidFill>
                  <a:srgbClr val="202122"/>
                </a:solidFill>
                <a:latin typeface="Arial"/>
                <a:cs typeface="Arial"/>
              </a:rPr>
              <a:t>ben a sz</a:t>
            </a:r>
            <a:r>
              <a:rPr lang="hu-HU" altLang="en-US" sz="2400" dirty="0">
                <a:solidFill>
                  <a:srgbClr val="202122"/>
                </a:solidFill>
                <a:latin typeface="Arial"/>
                <a:cs typeface="Arial"/>
              </a:rPr>
              <a:t>í</a:t>
            </a:r>
            <a:r>
              <a:rPr lang="en-US" altLang="en-US" sz="2400" dirty="0">
                <a:solidFill>
                  <a:srgbClr val="202122"/>
                </a:solidFill>
                <a:latin typeface="Arial"/>
                <a:cs typeface="Arial"/>
              </a:rPr>
              <a:t>nh</a:t>
            </a:r>
            <a:r>
              <a:rPr lang="hu-HU" altLang="en-US" sz="2400" dirty="0">
                <a:solidFill>
                  <a:srgbClr val="202122"/>
                </a:solidFill>
                <a:latin typeface="Arial"/>
                <a:cs typeface="Arial"/>
              </a:rPr>
              <a:t>á</a:t>
            </a:r>
            <a:r>
              <a:rPr lang="en-US" altLang="en-US" sz="2400" dirty="0">
                <a:solidFill>
                  <a:srgbClr val="202122"/>
                </a:solidFill>
                <a:latin typeface="Arial"/>
                <a:cs typeface="Arial"/>
              </a:rPr>
              <a:t>z elk</a:t>
            </a:r>
            <a:r>
              <a:rPr lang="hu-HU" altLang="en-US" sz="2400" dirty="0">
                <a:solidFill>
                  <a:srgbClr val="202122"/>
                </a:solidFill>
                <a:latin typeface="Arial"/>
                <a:cs typeface="Arial"/>
              </a:rPr>
              <a:t>ö</a:t>
            </a:r>
            <a:r>
              <a:rPr lang="en-US" altLang="en-US" sz="2400" dirty="0">
                <a:solidFill>
                  <a:srgbClr val="202122"/>
                </a:solidFill>
                <a:latin typeface="Arial"/>
                <a:cs typeface="Arial"/>
              </a:rPr>
              <a:t>lt</a:t>
            </a:r>
            <a:r>
              <a:rPr lang="hu-HU" altLang="en-US" sz="2400" dirty="0">
                <a:solidFill>
                  <a:srgbClr val="202122"/>
                </a:solidFill>
                <a:latin typeface="Arial"/>
                <a:cs typeface="Arial"/>
              </a:rPr>
              <a:t>ö</a:t>
            </a:r>
            <a:r>
              <a:rPr lang="en-US" altLang="en-US" sz="2400" dirty="0">
                <a:solidFill>
                  <a:srgbClr val="202122"/>
                </a:solidFill>
                <a:latin typeface="Arial"/>
                <a:cs typeface="Arial"/>
              </a:rPr>
              <a:t>z</a:t>
            </a:r>
            <a:r>
              <a:rPr lang="hu-HU" altLang="en-US" sz="2400" dirty="0">
                <a:solidFill>
                  <a:srgbClr val="202122"/>
                </a:solidFill>
                <a:latin typeface="Arial"/>
                <a:cs typeface="Arial"/>
              </a:rPr>
              <a:t>ö</a:t>
            </a:r>
            <a:r>
              <a:rPr lang="en-US" altLang="en-US" sz="2400" dirty="0">
                <a:solidFill>
                  <a:srgbClr val="202122"/>
                </a:solidFill>
                <a:latin typeface="Arial"/>
                <a:cs typeface="Arial"/>
              </a:rPr>
              <a:t>tt a Hevesi S</a:t>
            </a:r>
            <a:r>
              <a:rPr lang="hu-HU" altLang="en-US" sz="2400" dirty="0">
                <a:solidFill>
                  <a:srgbClr val="202122"/>
                </a:solidFill>
                <a:latin typeface="Arial"/>
                <a:cs typeface="Arial"/>
              </a:rPr>
              <a:t>á</a:t>
            </a:r>
            <a:r>
              <a:rPr lang="en-US" altLang="en-US" sz="2400" dirty="0">
                <a:solidFill>
                  <a:srgbClr val="202122"/>
                </a:solidFill>
                <a:latin typeface="Arial"/>
                <a:cs typeface="Arial"/>
              </a:rPr>
              <a:t>ndor t</a:t>
            </a:r>
            <a:r>
              <a:rPr lang="hu-HU" altLang="en-US" sz="2400" dirty="0">
                <a:solidFill>
                  <a:srgbClr val="202122"/>
                </a:solidFill>
                <a:latin typeface="Arial"/>
                <a:cs typeface="Arial"/>
              </a:rPr>
              <a:t>é</a:t>
            </a:r>
            <a:r>
              <a:rPr lang="en-US" altLang="en-US" sz="2400" dirty="0" err="1" smtClean="0">
                <a:solidFill>
                  <a:srgbClr val="202122"/>
                </a:solidFill>
                <a:latin typeface="Arial"/>
                <a:cs typeface="Arial"/>
              </a:rPr>
              <a:t>rre</a:t>
            </a:r>
            <a:r>
              <a:rPr lang="hu-HU" altLang="en-US" sz="2400" dirty="0" smtClean="0">
                <a:solidFill>
                  <a:srgbClr val="202122"/>
                </a:solidFill>
                <a:latin typeface="Arial"/>
                <a:cs typeface="Arial"/>
              </a:rPr>
              <a:t>,</a:t>
            </a:r>
            <a:r>
              <a:rPr lang="en-US" altLang="en-US" sz="2400" dirty="0" smtClean="0">
                <a:solidFill>
                  <a:srgbClr val="202122"/>
                </a:solidFill>
                <a:latin typeface="Arial"/>
                <a:cs typeface="Arial"/>
              </a:rPr>
              <a:t> </a:t>
            </a:r>
            <a:r>
              <a:rPr lang="en-US" altLang="en-US" sz="2400" dirty="0">
                <a:solidFill>
                  <a:srgbClr val="202122"/>
                </a:solidFill>
                <a:latin typeface="Arial"/>
                <a:cs typeface="Arial"/>
              </a:rPr>
              <a:t>ahol a t</a:t>
            </a:r>
            <a:r>
              <a:rPr lang="hu-HU" altLang="en-US" sz="2400" dirty="0">
                <a:solidFill>
                  <a:srgbClr val="202122"/>
                </a:solidFill>
                <a:latin typeface="Arial"/>
                <a:cs typeface="Arial"/>
              </a:rPr>
              <a:t>á</a:t>
            </a:r>
            <a:r>
              <a:rPr lang="en-US" altLang="en-US" sz="2400" dirty="0">
                <a:solidFill>
                  <a:srgbClr val="202122"/>
                </a:solidFill>
                <a:latin typeface="Arial"/>
                <a:cs typeface="Arial"/>
              </a:rPr>
              <a:t>rsulat 34 </a:t>
            </a:r>
            <a:r>
              <a:rPr lang="hu-HU" altLang="en-US" sz="2400" dirty="0">
                <a:solidFill>
                  <a:srgbClr val="202122"/>
                </a:solidFill>
                <a:latin typeface="Arial"/>
                <a:cs typeface="Arial"/>
              </a:rPr>
              <a:t>é</a:t>
            </a:r>
            <a:r>
              <a:rPr lang="en-US" altLang="en-US" sz="2400" dirty="0">
                <a:solidFill>
                  <a:srgbClr val="202122"/>
                </a:solidFill>
                <a:latin typeface="Arial"/>
                <a:cs typeface="Arial"/>
              </a:rPr>
              <a:t>ven </a:t>
            </a:r>
            <a:r>
              <a:rPr lang="hu-HU" altLang="en-US" sz="2400" dirty="0">
                <a:solidFill>
                  <a:srgbClr val="202122"/>
                </a:solidFill>
                <a:latin typeface="Arial"/>
                <a:cs typeface="Arial"/>
              </a:rPr>
              <a:t>á</a:t>
            </a:r>
            <a:r>
              <a:rPr lang="en-US" altLang="en-US" sz="2400" dirty="0">
                <a:solidFill>
                  <a:srgbClr val="202122"/>
                </a:solidFill>
                <a:latin typeface="Arial"/>
                <a:cs typeface="Arial"/>
              </a:rPr>
              <a:t>t működött.</a:t>
            </a:r>
            <a:endParaRPr lang="hu-HU" sz="2400" dirty="0">
              <a:latin typeface="Arial"/>
              <a:cs typeface="Arial"/>
            </a:endParaRPr>
          </a:p>
          <a:p>
            <a:r>
              <a:rPr lang="hu-HU" sz="2400" dirty="0">
                <a:solidFill>
                  <a:srgbClr val="202122"/>
                </a:solidFill>
                <a:latin typeface="Arial"/>
                <a:cs typeface="Arial"/>
              </a:rPr>
              <a:t>Bánk Bán (1974), rendező: Vámos László, szereplők: </a:t>
            </a:r>
            <a:r>
              <a:rPr lang="hu-HU" sz="2400" dirty="0" err="1">
                <a:solidFill>
                  <a:srgbClr val="202122"/>
                </a:solidFill>
                <a:latin typeface="Arial"/>
                <a:cs typeface="Arial"/>
              </a:rPr>
              <a:t>Simándy</a:t>
            </a:r>
            <a:r>
              <a:rPr lang="hu-HU" sz="2400" dirty="0">
                <a:solidFill>
                  <a:srgbClr val="202122"/>
                </a:solidFill>
                <a:latin typeface="Arial"/>
                <a:cs typeface="Arial"/>
              </a:rPr>
              <a:t> József, Szoboszlai Sándor, </a:t>
            </a:r>
            <a:r>
              <a:rPr lang="hu-HU" sz="2400" dirty="0" err="1">
                <a:solidFill>
                  <a:srgbClr val="202122"/>
                </a:solidFill>
                <a:latin typeface="Arial"/>
                <a:cs typeface="Arial"/>
              </a:rPr>
              <a:t>Komlóssy</a:t>
            </a:r>
            <a:r>
              <a:rPr lang="hu-HU" sz="2400" dirty="0">
                <a:solidFill>
                  <a:srgbClr val="202122"/>
                </a:solidFill>
                <a:latin typeface="Arial"/>
                <a:cs typeface="Arial"/>
              </a:rPr>
              <a:t> Erzsébet, Réti József</a:t>
            </a:r>
            <a:endParaRPr lang="hu-HU" sz="2400" dirty="0">
              <a:latin typeface="Arial"/>
              <a:cs typeface="Arial"/>
            </a:endParaRPr>
          </a:p>
          <a:p>
            <a:endParaRPr lang="hu-HU" sz="1100" dirty="0">
              <a:solidFill>
                <a:srgbClr val="35383A"/>
              </a:solidFill>
            </a:endParaRPr>
          </a:p>
          <a:p>
            <a:endParaRPr lang="hu-HU" sz="1100" dirty="0">
              <a:solidFill>
                <a:srgbClr val="4E5154"/>
              </a:solidFill>
            </a:endParaRPr>
          </a:p>
          <a:p>
            <a:endParaRPr lang="hu-HU" sz="1600" dirty="0">
              <a:solidFill>
                <a:srgbClr val="4E5154"/>
              </a:solidFill>
              <a:latin typeface="Aptos"/>
              <a:ea typeface="Calibri"/>
              <a:cs typeface="Arial"/>
            </a:endParaRPr>
          </a:p>
          <a:p>
            <a:endParaRPr lang="hu-HU" sz="1100" dirty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endParaRPr lang="hu-HU" sz="1100" dirty="0">
              <a:solidFill>
                <a:srgbClr val="202122"/>
              </a:solidFill>
              <a:latin typeface="Arial"/>
              <a:cs typeface="Arial"/>
            </a:endParaRPr>
          </a:p>
          <a:p>
            <a:endParaRPr lang="hu-HU" sz="1100" dirty="0">
              <a:solidFill>
                <a:srgbClr val="202122"/>
              </a:solidFill>
              <a:latin typeface="Arial"/>
              <a:cs typeface="Arial"/>
            </a:endParaRPr>
          </a:p>
          <a:p>
            <a:endParaRPr lang="hu-HU" sz="1100" dirty="0">
              <a:solidFill>
                <a:srgbClr val="202122"/>
              </a:solidFill>
              <a:latin typeface="Arial"/>
              <a:cs typeface="Arial"/>
            </a:endParaRPr>
          </a:p>
          <a:p>
            <a:endParaRPr lang="hu-HU" dirty="0"/>
          </a:p>
        </p:txBody>
      </p:sp>
      <p:pic>
        <p:nvPicPr>
          <p:cNvPr id="2097162" name="Kép 209716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414322" y="164262"/>
            <a:ext cx="2586017" cy="3641836"/>
          </a:xfrm>
          <a:prstGeom prst="rect">
            <a:avLst/>
          </a:prstGeom>
        </p:spPr>
      </p:pic>
      <p:pic>
        <p:nvPicPr>
          <p:cNvPr id="2097163" name="Kép 2097167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424982" y="2334587"/>
            <a:ext cx="2936775" cy="415821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Tartalom helye 2"/>
          <p:cNvSpPr>
            <a:spLocks noGrp="1"/>
          </p:cNvSpPr>
          <p:nvPr/>
        </p:nvSpPr>
        <p:spPr>
          <a:xfrm>
            <a:off x="551907" y="603459"/>
            <a:ext cx="5326380" cy="5666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u-HU" sz="2400" dirty="0">
                <a:solidFill>
                  <a:srgbClr val="4E5154"/>
                </a:solidFill>
                <a:latin typeface="Arial"/>
                <a:cs typeface="Arial"/>
              </a:rPr>
              <a:t> </a:t>
            </a:r>
            <a:r>
              <a:rPr lang="en-US" sz="2400" dirty="0" smtClean="0">
                <a:solidFill>
                  <a:srgbClr val="4E5154"/>
                </a:solidFill>
                <a:latin typeface="Arial"/>
                <a:cs typeface="Arial"/>
              </a:rPr>
              <a:t>2000</a:t>
            </a:r>
            <a:r>
              <a:rPr lang="hu-HU" sz="2400" dirty="0" smtClean="0">
                <a:solidFill>
                  <a:srgbClr val="4E5154"/>
                </a:solidFill>
                <a:latin typeface="Arial"/>
                <a:cs typeface="Arial"/>
              </a:rPr>
              <a:t>.</a:t>
            </a:r>
            <a:r>
              <a:rPr lang="en-US" sz="2400" dirty="0" smtClean="0">
                <a:solidFill>
                  <a:srgbClr val="4E5154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4E5154"/>
                </a:solidFill>
                <a:latin typeface="Arial"/>
                <a:cs typeface="Arial"/>
              </a:rPr>
              <a:t>szeptember 1-</a:t>
            </a:r>
            <a:r>
              <a:rPr lang="hu-HU" altLang="en-US" sz="2400" dirty="0">
                <a:solidFill>
                  <a:srgbClr val="4E5154"/>
                </a:solidFill>
                <a:latin typeface="Arial"/>
                <a:cs typeface="Arial"/>
              </a:rPr>
              <a:t>é</a:t>
            </a:r>
            <a:r>
              <a:rPr lang="en-US" altLang="en-US" sz="2400" dirty="0">
                <a:solidFill>
                  <a:srgbClr val="4E5154"/>
                </a:solidFill>
                <a:latin typeface="Arial"/>
                <a:cs typeface="Arial"/>
              </a:rPr>
              <a:t>n nyitja meg kapuit az </a:t>
            </a:r>
            <a:r>
              <a:rPr lang="hu-HU" altLang="en-US" sz="2400" dirty="0">
                <a:solidFill>
                  <a:srgbClr val="4E5154"/>
                </a:solidFill>
                <a:latin typeface="Arial"/>
                <a:cs typeface="Arial"/>
              </a:rPr>
              <a:t>ú</a:t>
            </a:r>
            <a:r>
              <a:rPr lang="en-US" altLang="en-US" sz="2400" dirty="0">
                <a:solidFill>
                  <a:srgbClr val="4E5154"/>
                </a:solidFill>
                <a:latin typeface="Arial"/>
                <a:cs typeface="Arial"/>
              </a:rPr>
              <a:t>j Nemzeti Sz</a:t>
            </a:r>
            <a:r>
              <a:rPr lang="hu-HU" altLang="en-US" sz="2400" dirty="0">
                <a:solidFill>
                  <a:srgbClr val="4E5154"/>
                </a:solidFill>
                <a:latin typeface="Arial"/>
                <a:cs typeface="Arial"/>
              </a:rPr>
              <a:t>í</a:t>
            </a:r>
            <a:r>
              <a:rPr lang="en-US" altLang="en-US" sz="2400" dirty="0">
                <a:solidFill>
                  <a:srgbClr val="4E5154"/>
                </a:solidFill>
                <a:latin typeface="Arial"/>
                <a:cs typeface="Arial"/>
              </a:rPr>
              <a:t>nh</a:t>
            </a:r>
            <a:r>
              <a:rPr lang="hu-HU" altLang="en-US" sz="2400" dirty="0">
                <a:solidFill>
                  <a:srgbClr val="4E5154"/>
                </a:solidFill>
                <a:latin typeface="Arial"/>
                <a:cs typeface="Arial"/>
              </a:rPr>
              <a:t>á</a:t>
            </a:r>
            <a:r>
              <a:rPr lang="en-US" altLang="en-US" sz="2400" dirty="0" smtClean="0">
                <a:solidFill>
                  <a:srgbClr val="4E5154"/>
                </a:solidFill>
                <a:latin typeface="Arial"/>
                <a:cs typeface="Arial"/>
              </a:rPr>
              <a:t>z</a:t>
            </a:r>
            <a:r>
              <a:rPr lang="hu-HU" altLang="en-US" sz="2400" dirty="0" smtClean="0">
                <a:solidFill>
                  <a:srgbClr val="4E5154"/>
                </a:solidFill>
                <a:latin typeface="Arial"/>
                <a:cs typeface="Arial"/>
              </a:rPr>
              <a:t>,</a:t>
            </a:r>
            <a:r>
              <a:rPr lang="en-US" altLang="en-US" sz="2400" dirty="0" smtClean="0">
                <a:solidFill>
                  <a:srgbClr val="4E5154"/>
                </a:solidFill>
                <a:latin typeface="Arial"/>
                <a:cs typeface="Arial"/>
              </a:rPr>
              <a:t> </a:t>
            </a:r>
            <a:r>
              <a:rPr lang="en-US" altLang="en-US" sz="2400" dirty="0">
                <a:solidFill>
                  <a:srgbClr val="4E5154"/>
                </a:solidFill>
                <a:latin typeface="Arial"/>
                <a:cs typeface="Arial"/>
              </a:rPr>
              <a:t>mely </a:t>
            </a:r>
            <a:r>
              <a:rPr lang="hu-HU" altLang="en-US" sz="2400" dirty="0">
                <a:solidFill>
                  <a:srgbClr val="4E5154"/>
                </a:solidFill>
                <a:latin typeface="Arial"/>
                <a:cs typeface="Arial"/>
              </a:rPr>
              <a:t>ú</a:t>
            </a:r>
            <a:r>
              <a:rPr lang="en-US" altLang="en-US" sz="2400" dirty="0">
                <a:solidFill>
                  <a:srgbClr val="4E5154"/>
                </a:solidFill>
                <a:latin typeface="Arial"/>
                <a:cs typeface="Arial"/>
              </a:rPr>
              <a:t>jra Pesti Magyar Sz</a:t>
            </a:r>
            <a:r>
              <a:rPr lang="hu-HU" altLang="en-US" sz="2400" dirty="0">
                <a:solidFill>
                  <a:srgbClr val="4E5154"/>
                </a:solidFill>
                <a:latin typeface="Arial"/>
                <a:cs typeface="Arial"/>
              </a:rPr>
              <a:t>í</a:t>
            </a:r>
            <a:r>
              <a:rPr lang="en-US" altLang="en-US" sz="2400" dirty="0">
                <a:solidFill>
                  <a:srgbClr val="4E5154"/>
                </a:solidFill>
                <a:latin typeface="Arial"/>
                <a:cs typeface="Arial"/>
              </a:rPr>
              <a:t>nh</a:t>
            </a:r>
            <a:r>
              <a:rPr lang="hu-HU" altLang="en-US" sz="2400" dirty="0">
                <a:solidFill>
                  <a:srgbClr val="4E5154"/>
                </a:solidFill>
                <a:latin typeface="Arial"/>
                <a:cs typeface="Arial"/>
              </a:rPr>
              <a:t>á</a:t>
            </a:r>
            <a:r>
              <a:rPr lang="en-US" altLang="en-US" sz="2400" dirty="0">
                <a:solidFill>
                  <a:srgbClr val="4E5154"/>
                </a:solidFill>
                <a:latin typeface="Arial"/>
                <a:cs typeface="Arial"/>
              </a:rPr>
              <a:t>z n</a:t>
            </a:r>
            <a:r>
              <a:rPr lang="hu-HU" altLang="en-US" sz="2400" dirty="0">
                <a:solidFill>
                  <a:srgbClr val="4E5154"/>
                </a:solidFill>
                <a:latin typeface="Arial"/>
                <a:cs typeface="Arial"/>
              </a:rPr>
              <a:t>é</a:t>
            </a:r>
            <a:r>
              <a:rPr lang="en-US" altLang="en-US" sz="2400" dirty="0">
                <a:solidFill>
                  <a:srgbClr val="4E5154"/>
                </a:solidFill>
                <a:latin typeface="Arial"/>
                <a:cs typeface="Arial"/>
              </a:rPr>
              <a:t>ven m</a:t>
            </a:r>
            <a:r>
              <a:rPr lang="hu-HU" altLang="en-US" sz="2400" dirty="0">
                <a:solidFill>
                  <a:srgbClr val="4E5154"/>
                </a:solidFill>
                <a:latin typeface="Arial"/>
                <a:cs typeface="Arial"/>
              </a:rPr>
              <a:t>ü</a:t>
            </a:r>
            <a:r>
              <a:rPr lang="en-US" altLang="en-US" sz="2400" dirty="0">
                <a:solidFill>
                  <a:srgbClr val="4E5154"/>
                </a:solidFill>
                <a:latin typeface="Arial"/>
                <a:cs typeface="Arial"/>
              </a:rPr>
              <a:t>k</a:t>
            </a:r>
            <a:r>
              <a:rPr lang="hu-HU" altLang="en-US" sz="2400" dirty="0">
                <a:solidFill>
                  <a:srgbClr val="4E5154"/>
                </a:solidFill>
                <a:latin typeface="Arial"/>
                <a:cs typeface="Arial"/>
              </a:rPr>
              <a:t>ö</a:t>
            </a:r>
            <a:r>
              <a:rPr lang="en-US" altLang="en-US" sz="2400" dirty="0">
                <a:solidFill>
                  <a:srgbClr val="4E5154"/>
                </a:solidFill>
                <a:latin typeface="Arial"/>
                <a:cs typeface="Arial"/>
              </a:rPr>
              <a:t>dik. A Duna partj</a:t>
            </a:r>
            <a:r>
              <a:rPr lang="hu-HU" altLang="en-US" sz="2400" dirty="0">
                <a:solidFill>
                  <a:srgbClr val="4E5154"/>
                </a:solidFill>
                <a:latin typeface="Arial"/>
                <a:cs typeface="Arial"/>
              </a:rPr>
              <a:t>á</a:t>
            </a:r>
            <a:r>
              <a:rPr lang="en-US" altLang="en-US" sz="2400" dirty="0">
                <a:solidFill>
                  <a:srgbClr val="4E5154"/>
                </a:solidFill>
                <a:latin typeface="Arial"/>
                <a:cs typeface="Arial"/>
              </a:rPr>
              <a:t>n </a:t>
            </a:r>
            <a:r>
              <a:rPr lang="hu-HU" altLang="en-US" sz="2400" dirty="0">
                <a:solidFill>
                  <a:srgbClr val="4E5154"/>
                </a:solidFill>
                <a:latin typeface="Arial"/>
                <a:cs typeface="Arial"/>
              </a:rPr>
              <a:t>é</a:t>
            </a:r>
            <a:r>
              <a:rPr lang="en-US" altLang="en-US" sz="2400" dirty="0">
                <a:solidFill>
                  <a:srgbClr val="4E5154"/>
                </a:solidFill>
                <a:latin typeface="Arial"/>
                <a:cs typeface="Arial"/>
              </a:rPr>
              <a:t>p</a:t>
            </a:r>
            <a:r>
              <a:rPr lang="hu-HU" altLang="en-US" sz="2400" dirty="0">
                <a:solidFill>
                  <a:srgbClr val="4E5154"/>
                </a:solidFill>
                <a:latin typeface="Arial"/>
                <a:cs typeface="Arial"/>
              </a:rPr>
              <a:t>ü</a:t>
            </a:r>
            <a:r>
              <a:rPr lang="en-US" altLang="en-US" sz="2400" dirty="0">
                <a:solidFill>
                  <a:srgbClr val="4E5154"/>
                </a:solidFill>
                <a:latin typeface="Arial"/>
                <a:cs typeface="Arial"/>
              </a:rPr>
              <a:t>lt </a:t>
            </a:r>
            <a:r>
              <a:rPr lang="hu-HU" altLang="en-US" sz="2400" dirty="0">
                <a:solidFill>
                  <a:srgbClr val="4E5154"/>
                </a:solidFill>
                <a:latin typeface="Arial"/>
                <a:cs typeface="Arial"/>
              </a:rPr>
              <a:t>ú</a:t>
            </a:r>
            <a:r>
              <a:rPr lang="en-US" altLang="en-US" sz="2400" dirty="0">
                <a:solidFill>
                  <a:srgbClr val="4E5154"/>
                </a:solidFill>
                <a:latin typeface="Arial"/>
                <a:cs typeface="Arial"/>
              </a:rPr>
              <a:t>j </a:t>
            </a:r>
            <a:r>
              <a:rPr lang="hu-HU" altLang="en-US" sz="2400" dirty="0">
                <a:solidFill>
                  <a:srgbClr val="4E5154"/>
                </a:solidFill>
                <a:latin typeface="Arial"/>
                <a:cs typeface="Arial"/>
              </a:rPr>
              <a:t>é</a:t>
            </a:r>
            <a:r>
              <a:rPr lang="en-US" altLang="en-US" sz="2400" dirty="0">
                <a:solidFill>
                  <a:srgbClr val="4E5154"/>
                </a:solidFill>
                <a:latin typeface="Arial"/>
                <a:cs typeface="Arial"/>
              </a:rPr>
              <a:t>p</a:t>
            </a:r>
            <a:r>
              <a:rPr lang="hu-HU" altLang="en-US" sz="2400" dirty="0">
                <a:solidFill>
                  <a:srgbClr val="4E5154"/>
                </a:solidFill>
                <a:latin typeface="Arial"/>
                <a:cs typeface="Arial"/>
              </a:rPr>
              <a:t>ü</a:t>
            </a:r>
            <a:r>
              <a:rPr lang="en-US" altLang="en-US" sz="2400" dirty="0">
                <a:solidFill>
                  <a:srgbClr val="4E5154"/>
                </a:solidFill>
                <a:latin typeface="Arial"/>
                <a:cs typeface="Arial"/>
              </a:rPr>
              <a:t>let </a:t>
            </a:r>
            <a:r>
              <a:rPr lang="hu-HU" altLang="en-US" sz="2400" dirty="0" smtClean="0">
                <a:solidFill>
                  <a:srgbClr val="4E5154"/>
                </a:solidFill>
                <a:latin typeface="Arial"/>
                <a:cs typeface="Arial"/>
              </a:rPr>
              <a:t>a </a:t>
            </a:r>
            <a:r>
              <a:rPr lang="en-US" altLang="en-US" sz="2400" dirty="0" err="1" smtClean="0">
                <a:solidFill>
                  <a:srgbClr val="4E5154"/>
                </a:solidFill>
                <a:latin typeface="Arial"/>
                <a:cs typeface="Arial"/>
              </a:rPr>
              <a:t>Bajor</a:t>
            </a:r>
            <a:r>
              <a:rPr lang="en-US" altLang="en-US" sz="2400" dirty="0" smtClean="0">
                <a:solidFill>
                  <a:srgbClr val="4E5154"/>
                </a:solidFill>
                <a:latin typeface="Arial"/>
                <a:cs typeface="Arial"/>
              </a:rPr>
              <a:t> </a:t>
            </a:r>
            <a:r>
              <a:rPr lang="en-US" altLang="en-US" sz="2400" dirty="0">
                <a:solidFill>
                  <a:srgbClr val="4E5154"/>
                </a:solidFill>
                <a:latin typeface="Arial"/>
                <a:cs typeface="Arial"/>
              </a:rPr>
              <a:t>Gizi parkban tal</a:t>
            </a:r>
            <a:r>
              <a:rPr lang="hu-HU" altLang="en-US" sz="2400" dirty="0">
                <a:solidFill>
                  <a:srgbClr val="4E5154"/>
                </a:solidFill>
                <a:latin typeface="Arial"/>
                <a:cs typeface="Arial"/>
              </a:rPr>
              <a:t>á</a:t>
            </a:r>
            <a:r>
              <a:rPr lang="en-US" altLang="en-US" sz="2400" dirty="0">
                <a:solidFill>
                  <a:srgbClr val="4E5154"/>
                </a:solidFill>
                <a:latin typeface="Arial"/>
                <a:cs typeface="Arial"/>
              </a:rPr>
              <a:t>lhat</a:t>
            </a:r>
            <a:r>
              <a:rPr lang="hu-HU" altLang="en-US" sz="2400" dirty="0">
                <a:solidFill>
                  <a:srgbClr val="4E5154"/>
                </a:solidFill>
                <a:latin typeface="Arial"/>
                <a:cs typeface="Arial"/>
              </a:rPr>
              <a:t>ó</a:t>
            </a:r>
            <a:r>
              <a:rPr lang="en-US" altLang="en-US" sz="2400" dirty="0">
                <a:solidFill>
                  <a:srgbClr val="4E5154"/>
                </a:solidFill>
                <a:latin typeface="Arial"/>
                <a:cs typeface="Arial"/>
              </a:rPr>
              <a:t>.</a:t>
            </a:r>
            <a:endParaRPr lang="hu-HU" sz="2400" dirty="0">
              <a:latin typeface="Arial"/>
              <a:cs typeface="Arial"/>
            </a:endParaRPr>
          </a:p>
          <a:p>
            <a:pPr algn="just"/>
            <a:r>
              <a:rPr lang="hu-HU" sz="2400" dirty="0">
                <a:solidFill>
                  <a:srgbClr val="4E5154"/>
                </a:solidFill>
                <a:latin typeface="Arial"/>
                <a:cs typeface="Arial"/>
              </a:rPr>
              <a:t>2002. december 14</a:t>
            </a:r>
            <a:r>
              <a:rPr lang="en-US" sz="2400" dirty="0">
                <a:solidFill>
                  <a:srgbClr val="4E5154"/>
                </a:solidFill>
                <a:latin typeface="Arial"/>
                <a:cs typeface="Arial"/>
              </a:rPr>
              <a:t> </a:t>
            </a:r>
            <a:r>
              <a:rPr lang="hu-HU" sz="2400" dirty="0" smtClean="0">
                <a:solidFill>
                  <a:srgbClr val="4E5154"/>
                </a:solidFill>
                <a:latin typeface="Arial"/>
                <a:cs typeface="Arial"/>
              </a:rPr>
              <a:t>.</a:t>
            </a:r>
            <a:endParaRPr lang="hu-HU" sz="2400" dirty="0">
              <a:latin typeface="Arial"/>
              <a:cs typeface="Arial"/>
            </a:endParaRPr>
          </a:p>
          <a:p>
            <a:pPr algn="just"/>
            <a:r>
              <a:rPr lang="hu-HU" sz="2400" dirty="0">
                <a:solidFill>
                  <a:srgbClr val="4E5154"/>
                </a:solidFill>
                <a:latin typeface="Arial"/>
                <a:cs typeface="Arial"/>
              </a:rPr>
              <a:t>Rendező: </a:t>
            </a:r>
            <a:r>
              <a:rPr lang="en-US" sz="2400" dirty="0">
                <a:solidFill>
                  <a:srgbClr val="4E5154"/>
                </a:solidFill>
                <a:latin typeface="Arial"/>
                <a:cs typeface="Arial"/>
              </a:rPr>
              <a:t>Vidny</a:t>
            </a:r>
            <a:r>
              <a:rPr lang="hu-HU" altLang="en-US" sz="2400" dirty="0">
                <a:solidFill>
                  <a:srgbClr val="4E5154"/>
                </a:solidFill>
                <a:latin typeface="Arial"/>
                <a:cs typeface="Arial"/>
              </a:rPr>
              <a:t>á</a:t>
            </a:r>
            <a:r>
              <a:rPr lang="en-US" altLang="en-US" sz="2400" dirty="0">
                <a:solidFill>
                  <a:srgbClr val="4E5154"/>
                </a:solidFill>
                <a:latin typeface="Arial"/>
                <a:cs typeface="Arial"/>
              </a:rPr>
              <a:t>nszky Attila </a:t>
            </a:r>
            <a:endParaRPr lang="hu-HU" sz="2400" dirty="0">
              <a:latin typeface="Arial"/>
              <a:cs typeface="Arial"/>
            </a:endParaRPr>
          </a:p>
          <a:p>
            <a:pPr algn="just"/>
            <a:r>
              <a:rPr lang="hu-HU" sz="2400" dirty="0" err="1">
                <a:solidFill>
                  <a:srgbClr val="4E5154"/>
                </a:solidFill>
                <a:latin typeface="Arial"/>
                <a:cs typeface="Arial"/>
              </a:rPr>
              <a:t>II.Endre</a:t>
            </a:r>
            <a:r>
              <a:rPr lang="hu-HU" sz="2400" dirty="0">
                <a:solidFill>
                  <a:srgbClr val="4E5154"/>
                </a:solidFill>
                <a:latin typeface="Arial"/>
                <a:cs typeface="Arial"/>
              </a:rPr>
              <a:t>, a magyarok ki</a:t>
            </a:r>
            <a:r>
              <a:rPr lang="en-US" sz="2400" dirty="0">
                <a:solidFill>
                  <a:srgbClr val="4E5154"/>
                </a:solidFill>
                <a:latin typeface="Arial"/>
                <a:cs typeface="Arial"/>
              </a:rPr>
              <a:t>r</a:t>
            </a:r>
            <a:r>
              <a:rPr lang="hu-HU" altLang="en-US" sz="2400" dirty="0">
                <a:solidFill>
                  <a:srgbClr val="4E5154"/>
                </a:solidFill>
                <a:latin typeface="Arial"/>
                <a:cs typeface="Arial"/>
              </a:rPr>
              <a:t>á</a:t>
            </a:r>
            <a:r>
              <a:rPr lang="en-US" altLang="en-US" sz="2400" dirty="0">
                <a:solidFill>
                  <a:srgbClr val="4E5154"/>
                </a:solidFill>
                <a:latin typeface="Arial"/>
                <a:cs typeface="Arial"/>
              </a:rPr>
              <a:t>lya Sink</a:t>
            </a:r>
            <a:r>
              <a:rPr lang="hu-HU" altLang="en-US" sz="2400" dirty="0">
                <a:solidFill>
                  <a:srgbClr val="4E5154"/>
                </a:solidFill>
                <a:latin typeface="Arial"/>
                <a:cs typeface="Arial"/>
              </a:rPr>
              <a:t>ó</a:t>
            </a:r>
            <a:r>
              <a:rPr lang="en-US" altLang="en-US" sz="2400" dirty="0">
                <a:solidFill>
                  <a:srgbClr val="4E5154"/>
                </a:solidFill>
                <a:latin typeface="Arial"/>
                <a:cs typeface="Arial"/>
              </a:rPr>
              <a:t> L</a:t>
            </a:r>
            <a:r>
              <a:rPr lang="hu-HU" altLang="en-US" sz="2400" dirty="0">
                <a:solidFill>
                  <a:srgbClr val="4E5154"/>
                </a:solidFill>
                <a:latin typeface="Arial"/>
                <a:cs typeface="Arial"/>
              </a:rPr>
              <a:t>á</a:t>
            </a:r>
            <a:r>
              <a:rPr lang="en-US" altLang="en-US" sz="2400" dirty="0">
                <a:solidFill>
                  <a:srgbClr val="4E5154"/>
                </a:solidFill>
                <a:latin typeface="Arial"/>
                <a:cs typeface="Arial"/>
              </a:rPr>
              <a:t>szl</a:t>
            </a:r>
            <a:r>
              <a:rPr lang="hu-HU" altLang="en-US" sz="2400" dirty="0">
                <a:solidFill>
                  <a:srgbClr val="4E5154"/>
                </a:solidFill>
                <a:latin typeface="Arial"/>
                <a:cs typeface="Arial"/>
              </a:rPr>
              <a:t>ó</a:t>
            </a:r>
            <a:endParaRPr lang="hu-HU" sz="2400" dirty="0">
              <a:latin typeface="Arial"/>
              <a:cs typeface="Arial"/>
            </a:endParaRPr>
          </a:p>
          <a:p>
            <a:pPr algn="just"/>
            <a:r>
              <a:rPr lang="hu-HU" sz="2400" dirty="0">
                <a:solidFill>
                  <a:srgbClr val="4E5154"/>
                </a:solidFill>
                <a:latin typeface="Arial"/>
                <a:cs typeface="Arial"/>
              </a:rPr>
              <a:t>Gertrudis, királyné: </a:t>
            </a:r>
            <a:r>
              <a:rPr lang="en-US" sz="2400" dirty="0">
                <a:solidFill>
                  <a:srgbClr val="4E5154"/>
                </a:solidFill>
                <a:latin typeface="Arial"/>
                <a:cs typeface="Arial"/>
              </a:rPr>
              <a:t>Kubik Anna</a:t>
            </a:r>
            <a:endParaRPr lang="hu-HU" sz="2400" dirty="0">
              <a:latin typeface="Arial"/>
              <a:cs typeface="Arial"/>
            </a:endParaRPr>
          </a:p>
          <a:p>
            <a:pPr algn="just"/>
            <a:r>
              <a:rPr lang="hu-HU" sz="2400" dirty="0">
                <a:solidFill>
                  <a:srgbClr val="4E5154"/>
                </a:solidFill>
                <a:latin typeface="Arial"/>
                <a:cs typeface="Arial"/>
              </a:rPr>
              <a:t>Bánk </a:t>
            </a:r>
            <a:r>
              <a:rPr lang="hu-HU" sz="2400" dirty="0" smtClean="0">
                <a:solidFill>
                  <a:srgbClr val="4E5154"/>
                </a:solidFill>
                <a:latin typeface="Arial"/>
                <a:cs typeface="Arial"/>
              </a:rPr>
              <a:t>bán:</a:t>
            </a:r>
            <a:r>
              <a:rPr lang="en-US" sz="2400" dirty="0" smtClean="0">
                <a:solidFill>
                  <a:srgbClr val="4E5154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4E5154"/>
                </a:solidFill>
                <a:latin typeface="Arial"/>
                <a:cs typeface="Arial"/>
              </a:rPr>
              <a:t>L</a:t>
            </a:r>
            <a:r>
              <a:rPr lang="hu-HU" altLang="en-US" sz="2400" dirty="0">
                <a:solidFill>
                  <a:srgbClr val="4E5154"/>
                </a:solidFill>
                <a:latin typeface="Arial"/>
                <a:cs typeface="Arial"/>
              </a:rPr>
              <a:t>á</a:t>
            </a:r>
            <a:r>
              <a:rPr lang="en-US" altLang="en-US" sz="2400" dirty="0">
                <a:solidFill>
                  <a:srgbClr val="4E5154"/>
                </a:solidFill>
                <a:latin typeface="Arial"/>
                <a:cs typeface="Arial"/>
              </a:rPr>
              <a:t>szl</a:t>
            </a:r>
            <a:r>
              <a:rPr lang="hu-HU" altLang="en-US" sz="2400" dirty="0">
                <a:solidFill>
                  <a:srgbClr val="4E5154"/>
                </a:solidFill>
                <a:latin typeface="Arial"/>
                <a:cs typeface="Arial"/>
              </a:rPr>
              <a:t>ó</a:t>
            </a:r>
            <a:r>
              <a:rPr lang="en-US" altLang="en-US" sz="2400" dirty="0">
                <a:solidFill>
                  <a:srgbClr val="4E5154"/>
                </a:solidFill>
                <a:latin typeface="Arial"/>
                <a:cs typeface="Arial"/>
              </a:rPr>
              <a:t> Zsolt</a:t>
            </a:r>
            <a:r>
              <a:rPr lang="hu-HU" sz="2400" dirty="0">
                <a:solidFill>
                  <a:srgbClr val="4E5154"/>
                </a:solidFill>
                <a:latin typeface="Arial"/>
                <a:cs typeface="Arial"/>
              </a:rPr>
              <a:t>  </a:t>
            </a:r>
            <a:endParaRPr lang="hu-HU" sz="2400" dirty="0">
              <a:latin typeface="Arial"/>
              <a:cs typeface="Arial"/>
            </a:endParaRPr>
          </a:p>
          <a:p>
            <a:pPr algn="just"/>
            <a:r>
              <a:rPr lang="hu-HU" sz="2400" dirty="0" smtClean="0">
                <a:solidFill>
                  <a:srgbClr val="4E5154"/>
                </a:solidFill>
                <a:latin typeface="Arial"/>
                <a:cs typeface="Arial"/>
              </a:rPr>
              <a:t>Melinda:</a:t>
            </a:r>
            <a:r>
              <a:rPr lang="hu-HU" sz="2400" dirty="0">
                <a:solidFill>
                  <a:srgbClr val="4E5154"/>
                </a:solidFill>
                <a:latin typeface="Arial"/>
                <a:cs typeface="Arial"/>
              </a:rPr>
              <a:t> </a:t>
            </a:r>
            <a:r>
              <a:rPr lang="en-US" sz="2400" dirty="0">
                <a:solidFill>
                  <a:srgbClr val="4E5154"/>
                </a:solidFill>
                <a:latin typeface="Arial"/>
                <a:cs typeface="Arial"/>
              </a:rPr>
              <a:t>Nagy-K</a:t>
            </a:r>
            <a:r>
              <a:rPr lang="hu-HU" altLang="en-US" sz="2400" dirty="0">
                <a:solidFill>
                  <a:srgbClr val="4E5154"/>
                </a:solidFill>
                <a:latin typeface="Arial"/>
                <a:cs typeface="Arial"/>
              </a:rPr>
              <a:t>á</a:t>
            </a:r>
            <a:r>
              <a:rPr lang="en-US" altLang="en-US" sz="2400" dirty="0">
                <a:solidFill>
                  <a:srgbClr val="4E5154"/>
                </a:solidFill>
                <a:latin typeface="Arial"/>
                <a:cs typeface="Arial"/>
              </a:rPr>
              <a:t>l</a:t>
            </a:r>
            <a:r>
              <a:rPr lang="hu-HU" altLang="en-US" sz="2400" dirty="0" smtClean="0">
                <a:solidFill>
                  <a:srgbClr val="4E5154"/>
                </a:solidFill>
                <a:latin typeface="Arial"/>
                <a:cs typeface="Arial"/>
              </a:rPr>
              <a:t>ó</a:t>
            </a:r>
            <a:r>
              <a:rPr lang="en-US" altLang="en-US" sz="2400" dirty="0" smtClean="0">
                <a:solidFill>
                  <a:srgbClr val="4E5154"/>
                </a:solidFill>
                <a:latin typeface="Arial"/>
                <a:cs typeface="Arial"/>
              </a:rPr>
              <a:t>z</a:t>
            </a:r>
            <a:r>
              <a:rPr lang="hu-HU" altLang="en-US" sz="2400" dirty="0" smtClean="0">
                <a:solidFill>
                  <a:srgbClr val="4E5154"/>
                </a:solidFill>
                <a:latin typeface="Arial"/>
                <a:cs typeface="Arial"/>
              </a:rPr>
              <a:t>y</a:t>
            </a:r>
            <a:r>
              <a:rPr lang="en-US" altLang="en-US" sz="2400" dirty="0" smtClean="0">
                <a:solidFill>
                  <a:srgbClr val="4E5154"/>
                </a:solidFill>
                <a:latin typeface="Arial"/>
                <a:cs typeface="Arial"/>
              </a:rPr>
              <a:t> </a:t>
            </a:r>
            <a:r>
              <a:rPr lang="en-US" altLang="en-US" sz="2400" dirty="0">
                <a:solidFill>
                  <a:srgbClr val="4E5154"/>
                </a:solidFill>
                <a:latin typeface="Arial"/>
                <a:cs typeface="Arial"/>
              </a:rPr>
              <a:t>Eszter </a:t>
            </a:r>
            <a:endParaRPr lang="hu-HU" sz="2400" dirty="0">
              <a:latin typeface="Arial"/>
              <a:cs typeface="Arial"/>
            </a:endParaRPr>
          </a:p>
          <a:p>
            <a:pPr algn="just"/>
            <a:endParaRPr lang="hu-HU" sz="1100" dirty="0">
              <a:latin typeface="Arial"/>
              <a:cs typeface="Arial"/>
            </a:endParaRPr>
          </a:p>
          <a:p>
            <a:pPr algn="just"/>
            <a:endParaRPr lang="hu-HU" sz="1100" dirty="0">
              <a:latin typeface="Arial"/>
              <a:cs typeface="Arial"/>
            </a:endParaRPr>
          </a:p>
          <a:p>
            <a:pPr algn="just"/>
            <a:endParaRPr lang="hu-HU" dirty="0"/>
          </a:p>
        </p:txBody>
      </p:sp>
      <p:pic>
        <p:nvPicPr>
          <p:cNvPr id="2097164" name="Kép 209715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808883" y="1677430"/>
            <a:ext cx="5246466" cy="312573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artalom helye 2"/>
          <p:cNvSpPr>
            <a:spLocks noGrp="1"/>
          </p:cNvSpPr>
          <p:nvPr/>
        </p:nvSpPr>
        <p:spPr>
          <a:xfrm>
            <a:off x="693932" y="452918"/>
            <a:ext cx="9679423" cy="28626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2400" dirty="0" smtClean="0">
              <a:latin typeface="Arial"/>
              <a:cs typeface="Arial"/>
            </a:endParaRPr>
          </a:p>
          <a:p>
            <a:pPr algn="ctr"/>
            <a:r>
              <a:rPr lang="hu-HU" sz="2400" dirty="0" smtClean="0">
                <a:latin typeface="Arial"/>
                <a:cs typeface="Arial"/>
              </a:rPr>
              <a:t>2017-ben </a:t>
            </a:r>
            <a:r>
              <a:rPr lang="en-US" sz="2400" dirty="0">
                <a:latin typeface="Arial"/>
                <a:cs typeface="Arial"/>
              </a:rPr>
              <a:t>az </a:t>
            </a:r>
            <a:r>
              <a:rPr lang="hu-HU" altLang="en-US" sz="2400" dirty="0">
                <a:latin typeface="Arial"/>
                <a:cs typeface="Arial"/>
              </a:rPr>
              <a:t>Ú</a:t>
            </a:r>
            <a:r>
              <a:rPr lang="en-US" altLang="en-US" sz="2400" dirty="0">
                <a:latin typeface="Arial"/>
                <a:cs typeface="Arial"/>
              </a:rPr>
              <a:t>j Nemzeti Kamara Színházban bemutatj</a:t>
            </a:r>
            <a:r>
              <a:rPr lang="hu-HU" altLang="en-US" sz="2400" dirty="0">
                <a:latin typeface="Arial"/>
                <a:cs typeface="Arial"/>
              </a:rPr>
              <a:t>á</a:t>
            </a:r>
            <a:r>
              <a:rPr lang="en-US" altLang="en-US" sz="2400" dirty="0">
                <a:latin typeface="Arial"/>
                <a:cs typeface="Arial"/>
              </a:rPr>
              <a:t>k </a:t>
            </a:r>
            <a:r>
              <a:rPr lang="hu-HU" sz="2400" b="1" dirty="0" err="1">
                <a:latin typeface="Arial"/>
                <a:cs typeface="Arial"/>
              </a:rPr>
              <a:t>Mátray</a:t>
            </a:r>
            <a:r>
              <a:rPr lang="hu-HU" sz="2400" b="1" dirty="0">
                <a:latin typeface="Arial"/>
                <a:cs typeface="Arial"/>
              </a:rPr>
              <a:t> László</a:t>
            </a:r>
            <a:r>
              <a:rPr lang="hu-HU" sz="2400" dirty="0">
                <a:latin typeface="Arial"/>
                <a:cs typeface="Arial"/>
              </a:rPr>
              <a:t> és</a:t>
            </a:r>
            <a:r>
              <a:rPr lang="hu-HU" sz="2400" b="1" dirty="0">
                <a:latin typeface="Arial"/>
                <a:cs typeface="Arial"/>
              </a:rPr>
              <a:t> Udvaros Dorottya</a:t>
            </a:r>
            <a:r>
              <a:rPr lang="hu-HU" sz="2400" dirty="0">
                <a:latin typeface="Arial"/>
                <a:cs typeface="Arial"/>
              </a:rPr>
              <a:t> főszerepléséve</a:t>
            </a:r>
            <a:r>
              <a:rPr lang="en-US" sz="2400" dirty="0">
                <a:latin typeface="Arial"/>
                <a:cs typeface="Arial"/>
              </a:rPr>
              <a:t>l a B</a:t>
            </a:r>
            <a:r>
              <a:rPr lang="hu-HU" altLang="en-US" sz="2400" dirty="0">
                <a:latin typeface="Arial"/>
                <a:cs typeface="Arial"/>
              </a:rPr>
              <a:t>á</a:t>
            </a:r>
            <a:r>
              <a:rPr lang="en-US" altLang="en-US" sz="2400" dirty="0">
                <a:latin typeface="Arial"/>
                <a:cs typeface="Arial"/>
              </a:rPr>
              <a:t>nk b</a:t>
            </a:r>
            <a:r>
              <a:rPr lang="hu-HU" altLang="en-US" sz="2400" dirty="0">
                <a:latin typeface="Arial"/>
                <a:cs typeface="Arial"/>
              </a:rPr>
              <a:t>á</a:t>
            </a:r>
            <a:r>
              <a:rPr lang="en-US" altLang="en-US" sz="2400" dirty="0">
                <a:latin typeface="Arial"/>
                <a:cs typeface="Arial"/>
              </a:rPr>
              <a:t>nt</a:t>
            </a:r>
            <a:r>
              <a:rPr lang="en-US" sz="2400" dirty="0">
                <a:latin typeface="Arial"/>
                <a:cs typeface="Arial"/>
              </a:rPr>
              <a:t>.</a:t>
            </a:r>
          </a:p>
          <a:p>
            <a:pPr algn="ctr"/>
            <a:r>
              <a:rPr lang="en-US" sz="2400" dirty="0">
                <a:latin typeface="Arial"/>
                <a:cs typeface="Arial"/>
              </a:rPr>
              <a:t>1098 Budapest, Toronyház u. 3/B.</a:t>
            </a:r>
          </a:p>
          <a:p>
            <a:endParaRPr lang="hu-HU" sz="1100" dirty="0">
              <a:solidFill>
                <a:srgbClr val="35383A"/>
              </a:solidFill>
              <a:latin typeface="Arial"/>
              <a:cs typeface="Arial"/>
            </a:endParaRPr>
          </a:p>
          <a:p>
            <a:endParaRPr lang="hu-HU" sz="1100" dirty="0">
              <a:latin typeface="Arial"/>
              <a:cs typeface="Arial"/>
            </a:endParaRPr>
          </a:p>
          <a:p>
            <a:endParaRPr lang="hu-HU" dirty="0">
              <a:latin typeface="Arial"/>
              <a:cs typeface="Arial"/>
            </a:endParaRPr>
          </a:p>
          <a:p>
            <a:endParaRPr lang="hu-HU" dirty="0"/>
          </a:p>
        </p:txBody>
      </p:sp>
      <p:pic>
        <p:nvPicPr>
          <p:cNvPr id="2097165" name="Kép 209715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580606" y="2508069"/>
            <a:ext cx="8792750" cy="400452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678</Words>
  <Application>Microsoft Office PowerPoint</Application>
  <PresentationFormat>Szélesvásznú</PresentationFormat>
  <Paragraphs>63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8" baseType="lpstr">
      <vt:lpstr>宋体</vt:lpstr>
      <vt:lpstr>Aptos</vt:lpstr>
      <vt:lpstr>Aptos Display</vt:lpstr>
      <vt:lpstr>Arial</vt:lpstr>
      <vt:lpstr>Calibri</vt:lpstr>
      <vt:lpstr>Noto Sans New Tai Lue</vt:lpstr>
      <vt:lpstr>Office-téma</vt:lpstr>
      <vt:lpstr>Bánk bán</vt:lpstr>
      <vt:lpstr>Ősbemutató – BÁNK BÁN  1861. március 9.  Pest Nemzeti Színház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/>
  <cp:lastModifiedBy/>
  <cp:revision>1</cp:revision>
  <dcterms:created xsi:type="dcterms:W3CDTF">2012-08-14T22:11:07Z</dcterms:created>
  <dcterms:modified xsi:type="dcterms:W3CDTF">2024-05-20T16:04:55Z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17eee245d92b475cbd237001010cfeef</vt:lpwstr>
  </property>
</Properties>
</file>