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d330b063a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d330b063a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d330b063a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d330b063a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d330b063af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d330b063a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d330b063af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d330b063a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d330b063af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d330b063a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d330b063af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d330b063af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d330b063a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d330b063a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d330b063af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d330b063af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6.jpg"/><Relationship Id="rId5" Type="http://schemas.openxmlformats.org/officeDocument/2006/relationships/image" Target="../media/image5.jp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4.jpg"/><Relationship Id="rId10" Type="http://schemas.openxmlformats.org/officeDocument/2006/relationships/image" Target="../media/image14.jpg"/><Relationship Id="rId9" Type="http://schemas.openxmlformats.org/officeDocument/2006/relationships/image" Target="../media/image3.jpg"/><Relationship Id="rId5" Type="http://schemas.openxmlformats.org/officeDocument/2006/relationships/image" Target="../media/image13.jpg"/><Relationship Id="rId6" Type="http://schemas.openxmlformats.org/officeDocument/2006/relationships/image" Target="../media/image7.jpg"/><Relationship Id="rId7" Type="http://schemas.openxmlformats.org/officeDocument/2006/relationships/image" Target="../media/image2.jpg"/><Relationship Id="rId8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5.jpg"/><Relationship Id="rId5" Type="http://schemas.openxmlformats.org/officeDocument/2006/relationships/image" Target="../media/image21.jpg"/><Relationship Id="rId6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23.png"/><Relationship Id="rId8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Relationship Id="rId5" Type="http://schemas.openxmlformats.org/officeDocument/2006/relationships/image" Target="../media/image22.jpg"/><Relationship Id="rId6" Type="http://schemas.openxmlformats.org/officeDocument/2006/relationships/image" Target="../media/image26.png"/><Relationship Id="rId7" Type="http://schemas.openxmlformats.org/officeDocument/2006/relationships/image" Target="../media/image24.png"/><Relationship Id="rId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3279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Paulay Ede, Németh Antal, Gellért Ede Az ember tragédiája rendezései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615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hu" sz="1879"/>
              <a:t>Darvas Linett, Nándori-Nagy Petra, Tomka Babucs Panna, Zöldi Edina</a:t>
            </a:r>
            <a:endParaRPr sz="1879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750"/>
            <a:ext cx="2211076" cy="284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8400" y="115750"/>
            <a:ext cx="2211075" cy="284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 title="image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1225" y="115750"/>
            <a:ext cx="2211075" cy="284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 title="imag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8650" y="115750"/>
            <a:ext cx="2211075" cy="28473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231500" y="3009425"/>
            <a:ext cx="261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>
                <a:solidFill>
                  <a:schemeClr val="lt2"/>
                </a:solidFill>
              </a:rPr>
              <a:t>Paulay Ede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>
                <a:solidFill>
                  <a:schemeClr val="lt2"/>
                </a:solidFill>
              </a:rPr>
              <a:t>1836.03.12.-1894.03.12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518425" y="3009425"/>
            <a:ext cx="2743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>
                <a:solidFill>
                  <a:schemeClr val="lt2"/>
                </a:solidFill>
              </a:rPr>
              <a:t>Németh Antal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>
                <a:solidFill>
                  <a:schemeClr val="lt2"/>
                </a:solidFill>
              </a:rPr>
              <a:t>1903.05.19.-1968.10.28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528650" y="2993525"/>
            <a:ext cx="26160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>
                <a:solidFill>
                  <a:schemeClr val="lt2"/>
                </a:solidFill>
              </a:rPr>
              <a:t>Gellért Endre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>
                <a:solidFill>
                  <a:schemeClr val="lt2"/>
                </a:solidFill>
              </a:rPr>
              <a:t>1914.10.01.-1960.03.01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Paulay Ede rendezése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600"/>
              <a:t>Paulay Ede rendezte Az ember tragédiája ősbemutatóját a Nemzeti Színházban, 1883. szepetmber 21-én.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600"/>
              <a:t>Paulay elhagyta a második prágai színt, átalakította a londoni szín belsú sorrendjét és elmaradt az űr jelenet is.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600"/>
              <a:t>A díszletre Paulay mindössze 2000 forintot kapott, ezért maga rajzolta meg az új díszletek, díszletelemek vázlatait.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600"/>
              <a:t>Ádám és Lucifer jelmezét maga Paulay terveztette.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138075" y="74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Ősbemutató szereposztása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067313"/>
            <a:ext cx="1041675" cy="16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311700" y="2712825"/>
            <a:ext cx="11259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>
                <a:solidFill>
                  <a:schemeClr val="lt2"/>
                </a:solidFill>
              </a:rPr>
              <a:t>Nagy Imre</a:t>
            </a:r>
            <a:endParaRPr sz="1300">
              <a:solidFill>
                <a:schemeClr val="lt2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7600" y="1067313"/>
            <a:ext cx="1125900" cy="16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1437600" y="2712825"/>
            <a:ext cx="14079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>
                <a:solidFill>
                  <a:schemeClr val="lt2"/>
                </a:solidFill>
              </a:rPr>
              <a:t>Szacsvay Imre</a:t>
            </a:r>
            <a:endParaRPr sz="1300">
              <a:solidFill>
                <a:schemeClr val="lt2"/>
              </a:solidFill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763" y="3087525"/>
            <a:ext cx="1031550" cy="16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272700" y="4687750"/>
            <a:ext cx="12039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>
                <a:solidFill>
                  <a:schemeClr val="lt2"/>
                </a:solidFill>
              </a:rPr>
              <a:t>Pálffy György</a:t>
            </a:r>
            <a:endParaRPr sz="1300">
              <a:solidFill>
                <a:schemeClr val="lt2"/>
              </a:solidFill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79712" y="3087525"/>
            <a:ext cx="1041675" cy="159974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1465350" y="4687750"/>
            <a:ext cx="13524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>
                <a:solidFill>
                  <a:schemeClr val="lt2"/>
                </a:solidFill>
              </a:rPr>
              <a:t>Somló Sándor</a:t>
            </a:r>
            <a:endParaRPr sz="1300">
              <a:solidFill>
                <a:schemeClr val="lt2"/>
              </a:solidFill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272700" y="644300"/>
            <a:ext cx="21930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>
                <a:solidFill>
                  <a:schemeClr val="lt2"/>
                </a:solidFill>
              </a:rPr>
              <a:t>ÁDÁM</a:t>
            </a:r>
            <a:endParaRPr sz="1800">
              <a:solidFill>
                <a:schemeClr val="lt2"/>
              </a:solidFill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70600" y="1075350"/>
            <a:ext cx="1125900" cy="15841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3370600" y="2712825"/>
            <a:ext cx="11259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>
                <a:solidFill>
                  <a:schemeClr val="lt2"/>
                </a:solidFill>
              </a:rPr>
              <a:t>Jászai Mari</a:t>
            </a:r>
            <a:endParaRPr sz="1300">
              <a:solidFill>
                <a:schemeClr val="lt2"/>
              </a:solidFill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20675" y="1075350"/>
            <a:ext cx="1125900" cy="15841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4620675" y="2712825"/>
            <a:ext cx="11259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>
                <a:solidFill>
                  <a:schemeClr val="lt2"/>
                </a:solidFill>
              </a:rPr>
              <a:t>Fáy Szeréna</a:t>
            </a:r>
            <a:endParaRPr sz="1300">
              <a:solidFill>
                <a:schemeClr val="lt2"/>
              </a:solidFill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70600" y="3087525"/>
            <a:ext cx="1125900" cy="15841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3370600" y="4687750"/>
            <a:ext cx="13524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>
                <a:solidFill>
                  <a:schemeClr val="lt2"/>
                </a:solidFill>
              </a:rPr>
              <a:t>Hegyesi Mari</a:t>
            </a:r>
            <a:endParaRPr sz="1300">
              <a:solidFill>
                <a:schemeClr val="lt2"/>
              </a:solidFill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3353850" y="644288"/>
            <a:ext cx="24363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>
                <a:solidFill>
                  <a:schemeClr val="lt2"/>
                </a:solidFill>
              </a:rPr>
              <a:t>ÉVA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6585300" y="644300"/>
            <a:ext cx="25587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>
                <a:solidFill>
                  <a:schemeClr val="lt2"/>
                </a:solidFill>
              </a:rPr>
              <a:t>LUCIFER</a:t>
            </a:r>
            <a:endParaRPr sz="1800">
              <a:solidFill>
                <a:schemeClr val="lt2"/>
              </a:solidFill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66125" y="1050626"/>
            <a:ext cx="1125900" cy="163358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/>
        </p:nvSpPr>
        <p:spPr>
          <a:xfrm>
            <a:off x="6666125" y="2712825"/>
            <a:ext cx="14079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>
                <a:solidFill>
                  <a:schemeClr val="lt2"/>
                </a:solidFill>
              </a:rPr>
              <a:t>Gyenes László</a:t>
            </a:r>
            <a:endParaRPr sz="13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Németh Antal rendezése</a:t>
            </a:r>
            <a:endParaRPr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4000"/>
              <a:t>Vetítőapparátusokat használt, így a képek fátyolfüggönyön kavargó álomködökből bontakoztak ki. </a:t>
            </a:r>
            <a:endParaRPr sz="4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4000"/>
              <a:t>Miloss Aurél közreműködött táncosként és koreográfusként egyaránt. </a:t>
            </a:r>
            <a:endParaRPr sz="4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4000"/>
              <a:t>1933-ban megjelentette Az ember tragédiája a színpadon című színháztörténeti kötetét, melyben elemezte a különböző előadásokat, új értelmezési irányokat javasolt. </a:t>
            </a:r>
            <a:endParaRPr sz="4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4000"/>
              <a:t>Célja volt, hogy új, korszerű értelmezést adjon a darabnak. Készített nagyszínpadi és kamaraszínházi verziót is, illetve rádiójátékot és hangfelvételt is rendezett. </a:t>
            </a:r>
            <a:endParaRPr sz="4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4000"/>
              <a:t>1940-ben Németh Antalt irodalmi Nobel-díjra jelölték.</a:t>
            </a:r>
            <a:endParaRPr sz="4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126500" y="97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Szereposztás (1937.10.21.)</a:t>
            </a:r>
            <a:endParaRPr/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888" y="1219785"/>
            <a:ext cx="1329475" cy="178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496075" y="3009450"/>
            <a:ext cx="13311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>
                <a:solidFill>
                  <a:schemeClr val="lt2"/>
                </a:solidFill>
              </a:rPr>
              <a:t>Lehotay Árpád</a:t>
            </a:r>
            <a:endParaRPr sz="1300">
              <a:solidFill>
                <a:schemeClr val="lt2"/>
              </a:solidFill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496900" y="670475"/>
            <a:ext cx="25116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>
                <a:solidFill>
                  <a:schemeClr val="lt2"/>
                </a:solidFill>
              </a:rPr>
              <a:t>ÁDÁM</a:t>
            </a:r>
            <a:endParaRPr sz="1800">
              <a:solidFill>
                <a:schemeClr val="lt2"/>
              </a:solidFill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2924" y="1233275"/>
            <a:ext cx="1331100" cy="1762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2672925" y="3009450"/>
            <a:ext cx="1423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>
                <a:solidFill>
                  <a:schemeClr val="lt2"/>
                </a:solidFill>
              </a:rPr>
              <a:t>Tőkés Anna</a:t>
            </a:r>
            <a:endParaRPr sz="1300">
              <a:solidFill>
                <a:schemeClr val="lt2"/>
              </a:solidFill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4775" y="1235463"/>
            <a:ext cx="1329450" cy="17583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2672925" y="705125"/>
            <a:ext cx="27201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>
                <a:solidFill>
                  <a:schemeClr val="lt2"/>
                </a:solidFill>
              </a:rPr>
              <a:t>ÉVA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4224775" y="2995975"/>
            <a:ext cx="14817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>
                <a:solidFill>
                  <a:schemeClr val="lt2"/>
                </a:solidFill>
              </a:rPr>
              <a:t>Lánczy Margit</a:t>
            </a:r>
            <a:endParaRPr sz="1300">
              <a:solidFill>
                <a:schemeClr val="lt2"/>
              </a:solidFill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6296600" y="703125"/>
            <a:ext cx="23505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>
                <a:solidFill>
                  <a:schemeClr val="lt2"/>
                </a:solidFill>
              </a:rPr>
              <a:t>LUCIFER</a:t>
            </a:r>
            <a:endParaRPr sz="1800">
              <a:solidFill>
                <a:schemeClr val="lt2"/>
              </a:solidFill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96600" y="1219775"/>
            <a:ext cx="1273200" cy="178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6296600" y="3030625"/>
            <a:ext cx="1273200" cy="1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>
                <a:solidFill>
                  <a:schemeClr val="lt2"/>
                </a:solidFill>
              </a:rPr>
              <a:t>Csortos Gyula</a:t>
            </a:r>
            <a:endParaRPr sz="13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Gellért Endre-Major Tamás-Marton Endre rendezése</a:t>
            </a:r>
            <a:endParaRPr/>
          </a:p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600"/>
              <a:t>1948 után nem játszhatták a darabot, csak 1955-ben került újra színpadra először, ez a változás a politikai enyhüléshez kötődik. Például Sztálin halála.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600"/>
              <a:t>Ez volt az első olyan előadás a rendszerben, amely nem teljesen engedelmeskedett a hatalomnak.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600"/>
              <a:t>A szocialista kultúrpolitika szerint a darab több ponton problémás volt, például a falanszter-jelenet akár a szocializmus kritikájaként is értelmezhető.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600"/>
              <a:t>A darabot végül úgy mentették meg, hogy átértelmezték. Hangsúlyozták a kapitalizmus kritikáját, úgy magyarázták, hogy a mű a haladásért való küzdésre ösztönöz.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600"/>
              <a:t>Elindította a kettős beszéd színházi hagyományát.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600"/>
              <a:t>Több mint 5,5 órás volt az előadás.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u" sz="1600"/>
              <a:t>Ez az előadás megmutatta, hogy a színház képes kijátszani a cenzúrát.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103350" y="120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Szereposztás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50" y="1152475"/>
            <a:ext cx="1502725" cy="1995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 title="imag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2375" y="1152475"/>
            <a:ext cx="1449975" cy="19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/>
        </p:nvSpPr>
        <p:spPr>
          <a:xfrm>
            <a:off x="-12" y="3165725"/>
            <a:ext cx="14499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>
                <a:solidFill>
                  <a:schemeClr val="lt2"/>
                </a:solidFill>
              </a:rPr>
              <a:t>Básti Lajos</a:t>
            </a:r>
            <a:endParaRPr sz="1300">
              <a:solidFill>
                <a:schemeClr val="lt2"/>
              </a:solidFill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1652363" y="3183125"/>
            <a:ext cx="15027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>
                <a:solidFill>
                  <a:schemeClr val="lt2"/>
                </a:solidFill>
              </a:rPr>
              <a:t>Bessenyei Ferenc</a:t>
            </a:r>
            <a:endParaRPr sz="1300">
              <a:solidFill>
                <a:schemeClr val="lt2"/>
              </a:solidFill>
            </a:endParaRPr>
          </a:p>
        </p:txBody>
      </p:sp>
      <p:pic>
        <p:nvPicPr>
          <p:cNvPr id="139" name="Google Shape;139;p20" title="imag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4963" y="1152463"/>
            <a:ext cx="1449975" cy="19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 title="imag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4950" y="1157900"/>
            <a:ext cx="1449975" cy="19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/>
        </p:nvSpPr>
        <p:spPr>
          <a:xfrm>
            <a:off x="3205013" y="3183125"/>
            <a:ext cx="1449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>
                <a:solidFill>
                  <a:schemeClr val="lt2"/>
                </a:solidFill>
              </a:rPr>
              <a:t>Lukács Margit</a:t>
            </a:r>
            <a:endParaRPr sz="1300">
              <a:solidFill>
                <a:schemeClr val="lt2"/>
              </a:solidFill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4704875" y="3183125"/>
            <a:ext cx="1449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>
                <a:solidFill>
                  <a:schemeClr val="lt2"/>
                </a:solidFill>
              </a:rPr>
              <a:t>Szörényi Éva</a:t>
            </a:r>
            <a:endParaRPr sz="1300">
              <a:solidFill>
                <a:schemeClr val="lt2"/>
              </a:solidFill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300950" y="706050"/>
            <a:ext cx="16776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>
                <a:solidFill>
                  <a:schemeClr val="lt2"/>
                </a:solidFill>
              </a:rPr>
              <a:t>ÁDÁM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3518700" y="729200"/>
            <a:ext cx="16899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>
                <a:solidFill>
                  <a:schemeClr val="lt2"/>
                </a:solidFill>
              </a:rPr>
              <a:t>ÉVA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6910800" y="778300"/>
            <a:ext cx="19215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>
                <a:solidFill>
                  <a:schemeClr val="lt2"/>
                </a:solidFill>
              </a:rPr>
              <a:t>LUCIFER</a:t>
            </a:r>
            <a:endParaRPr sz="1800">
              <a:solidFill>
                <a:schemeClr val="lt2"/>
              </a:solidFill>
            </a:endParaRPr>
          </a:p>
        </p:txBody>
      </p:sp>
      <p:pic>
        <p:nvPicPr>
          <p:cNvPr id="146" name="Google Shape;146;p20" title="imag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04931" y="1120600"/>
            <a:ext cx="1449900" cy="2009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 title="image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57525" y="1152475"/>
            <a:ext cx="1449900" cy="19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/>
        </p:nvSpPr>
        <p:spPr>
          <a:xfrm>
            <a:off x="6160275" y="3183150"/>
            <a:ext cx="13392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>
                <a:solidFill>
                  <a:schemeClr val="lt2"/>
                </a:solidFill>
              </a:rPr>
              <a:t>Major Tamás</a:t>
            </a:r>
            <a:endParaRPr sz="1300">
              <a:solidFill>
                <a:schemeClr val="lt2"/>
              </a:solidFill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7631125" y="3222150"/>
            <a:ext cx="1502700" cy="1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>
                <a:solidFill>
                  <a:schemeClr val="lt2"/>
                </a:solidFill>
              </a:rPr>
              <a:t>Ungvári László</a:t>
            </a:r>
            <a:endParaRPr sz="13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Köszönjük szépen a figyelmet!</a:t>
            </a:r>
            <a:endParaRPr/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1" title="ima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6748" y="2122300"/>
            <a:ext cx="3027250" cy="30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 title="imag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122300"/>
            <a:ext cx="2027648" cy="3021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 title="image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6270" y="1152475"/>
            <a:ext cx="1387050" cy="2539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 title="imag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9525" y="1302250"/>
            <a:ext cx="154305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 title="imag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86275" y="3940563"/>
            <a:ext cx="154305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 title="image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29518" y="2989190"/>
            <a:ext cx="1387050" cy="1961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