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C12"/>
    <a:srgbClr val="CDC1BB"/>
    <a:srgbClr val="FDFDED"/>
    <a:srgbClr val="FBFCE4"/>
    <a:srgbClr val="F8F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87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9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03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6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0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3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0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3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4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21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A6B2A8-3501-4DCC-AF90-DC7B049B5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Az ember tragédiájának színháztörténete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4569D76-ACA7-465E-9E74-94A8DC02B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Lucifer Angyalai</a:t>
            </a:r>
          </a:p>
        </p:txBody>
      </p:sp>
      <p:pic>
        <p:nvPicPr>
          <p:cNvPr id="1028" name="Picture 4" descr="Paulay - Ma 190 éve született Tokajban Paulay Ede, színházunk névadója, a  magyar színháztörténet egyik meghatározó alakja. Színész, rendező,  dramaturg, színészpedagógus, fordító és igazgató volt, aki a Nemzeti  Színház élén maradandót alkotott.">
            <a:extLst>
              <a:ext uri="{FF2B5EF4-FFF2-40B4-BE49-F238E27FC236}">
                <a16:creationId xmlns:a16="http://schemas.microsoft.com/office/drawing/2014/main" id="{7A8A99AB-12D5-4129-95FF-71170ECA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476"/>
            <a:ext cx="4303450" cy="46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émeth Antal (rendező) – Wikipédia">
            <a:extLst>
              <a:ext uri="{FF2B5EF4-FFF2-40B4-BE49-F238E27FC236}">
                <a16:creationId xmlns:a16="http://schemas.microsoft.com/office/drawing/2014/main" id="{2C82EA9C-C183-4FEF-BBA4-25CD289A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49" y="-15476"/>
            <a:ext cx="3824288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mlékét nyugtalansággal gyászolom&quot; – szinhaz.net">
            <a:extLst>
              <a:ext uri="{FF2B5EF4-FFF2-40B4-BE49-F238E27FC236}">
                <a16:creationId xmlns:a16="http://schemas.microsoft.com/office/drawing/2014/main" id="{B73A6481-67D5-43FE-AD73-E8725DB27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37" y="-15476"/>
            <a:ext cx="4064263" cy="45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4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405230-F3E5-48D9-8702-4F85EDEF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123" y="154910"/>
            <a:ext cx="6371754" cy="1499616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AZ ŐSBEMUTATÓ, PAULAY EDE RENDEZÉSE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E94978-4CCF-41D0-9A66-400E7FF77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257" y="1775550"/>
            <a:ext cx="6371754" cy="473551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dirty="0"/>
              <a:t>Az ember tragédiájának ősbemutatója 1883. szeptember 21-én volt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dirty="0" err="1"/>
              <a:t>ANemzeti</a:t>
            </a:r>
            <a:r>
              <a:rPr lang="hu-HU" dirty="0"/>
              <a:t> Színház épülete akkor még a Rákóczi út (akkori Kerepesi út) és a Múzeum körút sarkán állt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dirty="0"/>
              <a:t>A művet </a:t>
            </a:r>
            <a:r>
              <a:rPr lang="hu-HU" dirty="0" err="1"/>
              <a:t>Paulay</a:t>
            </a:r>
            <a:r>
              <a:rPr lang="hu-HU" dirty="0"/>
              <a:t> Ede állította először színpadra, aki a 19. századi magyar színjátszás egyik legmeghatározóbb alakja, a magyar modern </a:t>
            </a:r>
            <a:r>
              <a:rPr lang="hu-HU" dirty="0" err="1"/>
              <a:t>szíjátszás</a:t>
            </a:r>
            <a:r>
              <a:rPr lang="hu-HU" dirty="0"/>
              <a:t> megteremtője volt.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dirty="0"/>
              <a:t>A darab bemutatása mérföldkő volt a színháztörténetben, ugyanis azelőtt játszhatatlannak tartották a művet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dirty="0"/>
              <a:t>Hatalmas kasszasikert aratott, </a:t>
            </a:r>
            <a:r>
              <a:rPr lang="hu-HU" dirty="0" err="1"/>
              <a:t>Paulay</a:t>
            </a:r>
            <a:r>
              <a:rPr lang="hu-HU" dirty="0"/>
              <a:t> rendezése megalapozta a mű színpadi karrierjét</a:t>
            </a:r>
          </a:p>
        </p:txBody>
      </p:sp>
      <p:pic>
        <p:nvPicPr>
          <p:cNvPr id="2050" name="Picture 2" descr="Paulay - Ma 190 éve született Tokajban Paulay Ede, színházunk névadója, a  magyar színháztörténet egyik meghatározó alakja. Színész, rendező,  dramaturg, színészpedagógus, fordító és igazgató volt, aki a Nemzeti  Színház élén maradandót alkotott.">
            <a:extLst>
              <a:ext uri="{FF2B5EF4-FFF2-40B4-BE49-F238E27FC236}">
                <a16:creationId xmlns:a16="http://schemas.microsoft.com/office/drawing/2014/main" id="{91F07F29-DAD4-4C77-8E4A-68C26F06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0" y="1073523"/>
            <a:ext cx="206692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Emberiségköltemény a börtönből – érdekességek Az ember tragédiájának  színpadi változatairól - Fidelio.hu">
            <a:extLst>
              <a:ext uri="{FF2B5EF4-FFF2-40B4-BE49-F238E27FC236}">
                <a16:creationId xmlns:a16="http://schemas.microsoft.com/office/drawing/2014/main" id="{7843B8D6-B87D-4E0C-B67B-9D17C9D7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618">
            <a:off x="2020981" y="1784538"/>
            <a:ext cx="2658596" cy="3956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716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62EADA-9484-4286-93ED-EA44234E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528" y="101121"/>
            <a:ext cx="7891272" cy="1499616"/>
          </a:xfrm>
        </p:spPr>
        <p:txBody>
          <a:bodyPr/>
          <a:lstStyle/>
          <a:p>
            <a:pPr algn="ctr"/>
            <a:r>
              <a:rPr lang="hu-HU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Színpadtechnika és szereposztás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5A3702-4316-4B13-857C-FBD0D0AA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22" y="1724990"/>
            <a:ext cx="6077626" cy="50318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főbb szerepeket a kor legnagyobb színészei játszották: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Éva: Jászai Mari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Ádám: Nagy Imre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Lucifer: Gyenes László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 színpadtechnikában modern  újításokat vezetett be </a:t>
            </a:r>
            <a:r>
              <a:rPr lang="hu-HU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Paulay</a:t>
            </a:r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mint  például a süllyesztőt vagy az akkor az épületben még épp csak megjelent villanyvilágítás segítségével különleges fényhatásokat használt a 15 szín megjelenítéséhaz.</a:t>
            </a:r>
          </a:p>
          <a:p>
            <a:endParaRPr lang="hu-HU" sz="2800" dirty="0"/>
          </a:p>
        </p:txBody>
      </p:sp>
      <p:pic>
        <p:nvPicPr>
          <p:cNvPr id="3074" name="Picture 2" descr="Jászai Mari – Wikipédia">
            <a:extLst>
              <a:ext uri="{FF2B5EF4-FFF2-40B4-BE49-F238E27FC236}">
                <a16:creationId xmlns:a16="http://schemas.microsoft.com/office/drawing/2014/main" id="{A991C546-56DE-4806-B6AF-FE923FDA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053">
            <a:off x="6925968" y="1325047"/>
            <a:ext cx="2069637" cy="3641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File:Nagy Imre színész 1880-as évek.jpg - Wikimedia Commons">
            <a:extLst>
              <a:ext uri="{FF2B5EF4-FFF2-40B4-BE49-F238E27FC236}">
                <a16:creationId xmlns:a16="http://schemas.microsoft.com/office/drawing/2014/main" id="{39E92295-5C80-4F84-AAB7-F59B6ADE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48">
            <a:off x="9163735" y="1317817"/>
            <a:ext cx="2147121" cy="3740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8" name="Picture 6" descr="Gyenes László (színművész) – Wikipédia">
            <a:extLst>
              <a:ext uri="{FF2B5EF4-FFF2-40B4-BE49-F238E27FC236}">
                <a16:creationId xmlns:a16="http://schemas.microsoft.com/office/drawing/2014/main" id="{54EC8E6F-9457-4D23-B4E3-45B8EB42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34" y="3173506"/>
            <a:ext cx="2290265" cy="3037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563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9FB5E9-D9D6-4A35-9DE5-28A0CF20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58" y="121023"/>
            <a:ext cx="9720072" cy="1143538"/>
          </a:xfrm>
        </p:spPr>
        <p:txBody>
          <a:bodyPr/>
          <a:lstStyle/>
          <a:p>
            <a:pPr algn="ctr"/>
            <a:r>
              <a:rPr lang="hu-HU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Épületváltás, Németh Antal rendezése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E062E7-7684-43C1-AA1A-A7EBEC2A6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53" y="1680881"/>
            <a:ext cx="6277624" cy="5177119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1913-ban az addigi épületet tűzveszélyessé </a:t>
            </a:r>
            <a:r>
              <a:rPr lang="hu-H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nyílvánították</a:t>
            </a: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és lebontották, ezért a társulat a Blaha Lujza téri Népszínház épületébe költözött át egészen 1964-ig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Németh Antal többször is színpadra állította a művet, de a legjelentősebb rendezése a Nemzeti Színház megalakulásának 100. évfordulóján bemutatott előadás volt 1937 október 21-én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budapesti premier előtt Münchenben és Hamburgban is megrendezte a művet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Érdekesség, hogy a hamburgi rendezés során a náci cenzúra majdnem betiltotta az előadást, mert a Falanszter-színt a nemzetiszocializmus elleni támadásnak érzékelték.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098" name="Picture 2" descr="Németh Antal (rendező) – Wikipédia">
            <a:extLst>
              <a:ext uri="{FF2B5EF4-FFF2-40B4-BE49-F238E27FC236}">
                <a16:creationId xmlns:a16="http://schemas.microsoft.com/office/drawing/2014/main" id="{E65A1B35-B711-45CF-8BD6-40675D36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10" y="2693065"/>
            <a:ext cx="2343990" cy="3125320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7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8597C5-F254-4C82-A7FA-08229361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05" y="4302"/>
            <a:ext cx="6667590" cy="748733"/>
          </a:xfrm>
        </p:spPr>
        <p:txBody>
          <a:bodyPr/>
          <a:lstStyle/>
          <a:p>
            <a:pPr algn="ctr"/>
            <a:r>
              <a:rPr lang="hu-HU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Látvány és szereposztás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72093E72-A35D-4467-9B88-4E9EE794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5" y="753035"/>
            <a:ext cx="5941448" cy="5943600"/>
          </a:xfrm>
        </p:spPr>
        <p:txBody>
          <a:bodyPr>
            <a:normAutofit/>
          </a:bodyPr>
          <a:lstStyle/>
          <a:p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Németh Antal szakított a korábbi naturalista hagyományokkal és egy modern, expresszionista</a:t>
            </a:r>
          </a:p>
          <a:p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A produkció alapja a forgószínpad volt, amely lehetővé tette a 15 szín gyors, filmszerű váltását.</a:t>
            </a:r>
          </a:p>
          <a:p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Központi szerepet kapott a modern világítás és a vetített hátterek alkalmazása</a:t>
            </a:r>
          </a:p>
          <a:p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Látványos, mozgalmas, „operai” igényű produkciót alkotott, ahol a zene, a fény és a mozgás egységet alkotott.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Szereposztás: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Éva:</a:t>
            </a:r>
            <a:r>
              <a:rPr lang="hu-H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hu-H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Tasnády</a:t>
            </a:r>
            <a:r>
              <a:rPr lang="hu-H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Fekete Mária és Szilágyi Bea</a:t>
            </a:r>
            <a:endParaRPr lang="hu-H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Ádám:</a:t>
            </a:r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: </a:t>
            </a:r>
            <a:r>
              <a:rPr lang="hu-H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Abonyi</a:t>
            </a: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Géza és Szabó Sándor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Lucifer Cselényi József és </a:t>
            </a:r>
            <a:r>
              <a:rPr lang="hu-H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Uray</a:t>
            </a: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Tivadar</a:t>
            </a:r>
          </a:p>
          <a:p>
            <a:endParaRPr lang="hu-H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hu-H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126" name="Picture 6" descr="Tasnády Fekete Mária – Wikipédia">
            <a:extLst>
              <a:ext uri="{FF2B5EF4-FFF2-40B4-BE49-F238E27FC236}">
                <a16:creationId xmlns:a16="http://schemas.microsoft.com/office/drawing/2014/main" id="{DC485B03-62A0-418A-84F0-E6083EF0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91" y="879283"/>
            <a:ext cx="1483566" cy="2415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Abonyi Géza">
            <a:extLst>
              <a:ext uri="{FF2B5EF4-FFF2-40B4-BE49-F238E27FC236}">
                <a16:creationId xmlns:a16="http://schemas.microsoft.com/office/drawing/2014/main" id="{30881232-3212-4EBA-98AD-130C31B7D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20" y="2394240"/>
            <a:ext cx="1619436" cy="233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0" name="Picture 10" descr="Cselényi József – Wikipédia">
            <a:extLst>
              <a:ext uri="{FF2B5EF4-FFF2-40B4-BE49-F238E27FC236}">
                <a16:creationId xmlns:a16="http://schemas.microsoft.com/office/drawing/2014/main" id="{FA94CB9F-80E9-4E7F-9648-3D4AE0A1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821" y="3724835"/>
            <a:ext cx="1411199" cy="233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513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9FB849-A08E-4E96-A4C6-2994AF3A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998" y="94131"/>
            <a:ext cx="5968343" cy="118334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visszatérés, Gellért Endre rendezése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3862CB-1C74-4260-8D7C-E0430E6C5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587" y="1277471"/>
            <a:ext cx="5762153" cy="5486399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1948 és 1955 között levették a műsorról politikai okok miatt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1955-ben Gellért Endre vezetésével Major Tamás és Marton Endre közreműködésével vitték színpadra a művet.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Az, hogy újra játszották a politikai enyhülés jele volt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dirty="0"/>
              <a:t> </a:t>
            </a: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Gellért Endre humanista és realista megközelítése segített abban, hogy a művet ne csak politikai agitációs darabként értelmezzék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A darab visszatérése a szabadság és a nemzeti kultúra iránti vágy szimbólumává vált</a:t>
            </a:r>
          </a:p>
        </p:txBody>
      </p:sp>
      <p:pic>
        <p:nvPicPr>
          <p:cNvPr id="4" name="Picture 10" descr="Emlékét nyugtalansággal gyászolom&quot; – szinhaz.net">
            <a:extLst>
              <a:ext uri="{FF2B5EF4-FFF2-40B4-BE49-F238E27FC236}">
                <a16:creationId xmlns:a16="http://schemas.microsoft.com/office/drawing/2014/main" id="{2C2C614F-8395-4047-BF82-28F77F993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03" y="2378101"/>
            <a:ext cx="2827669" cy="3188982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0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48EB9C-2A3E-4A7E-ADBA-2D56BDFA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329" y="147918"/>
            <a:ext cx="5755341" cy="954741"/>
          </a:xfrm>
        </p:spPr>
        <p:txBody>
          <a:bodyPr/>
          <a:lstStyle/>
          <a:p>
            <a:pPr algn="ctr"/>
            <a:r>
              <a:rPr lang="hu-HU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Látvány és szereposztás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37AAC9-1984-4427-8262-E7E1A74DA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76" y="1651299"/>
            <a:ext cx="6734825" cy="5206701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díszleteket Oláh Gusztáv tervezte, aki a „szocialista realizmus” jegyében valósághűbb, történelmi hűségre törekvő tereket alkotott. A díszlet monumentális, toronyszerű építményekre épült.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kosztümöket a korszak két meghatározó tervezője, </a:t>
            </a:r>
            <a:r>
              <a:rPr lang="hu-H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Nagyajtay</a:t>
            </a: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Teréz és Márk Tivadar  tervezte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Az előadás látványvilága éles különbséget tett a paradicsomi idill, a történelmi színek és a rideg Falanszter között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Szereposztás: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Éva: Lukács Margit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Ádám: Básti Lajos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hu-H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Lucifer: Major Tamás / Ungváry László</a:t>
            </a:r>
          </a:p>
          <a:p>
            <a:pPr marL="0" indent="0">
              <a:buClr>
                <a:schemeClr val="bg1"/>
              </a:buClr>
              <a:buNone/>
            </a:pPr>
            <a:endParaRPr lang="hu-H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Lukács Margit">
            <a:extLst>
              <a:ext uri="{FF2B5EF4-FFF2-40B4-BE49-F238E27FC236}">
                <a16:creationId xmlns:a16="http://schemas.microsoft.com/office/drawing/2014/main" id="{5ED4A8DA-30FD-4139-BE71-8A56F6128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35199"/>
            <a:ext cx="2243977" cy="303385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ásti Lajos">
            <a:extLst>
              <a:ext uri="{FF2B5EF4-FFF2-40B4-BE49-F238E27FC236}">
                <a16:creationId xmlns:a16="http://schemas.microsoft.com/office/drawing/2014/main" id="{7BF4D6D1-3A05-439B-A3A2-E345D76D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53" y="2131807"/>
            <a:ext cx="2174071" cy="299152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jor Tamás">
            <a:extLst>
              <a:ext uri="{FF2B5EF4-FFF2-40B4-BE49-F238E27FC236}">
                <a16:creationId xmlns:a16="http://schemas.microsoft.com/office/drawing/2014/main" id="{F5F8F20E-5A37-47C0-BBFD-A2FD867F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29" y="3100767"/>
            <a:ext cx="2257190" cy="303385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gváry László színművész ezen a napon 113 évvel ezelőtt született,  eredetileg Untener László néven. Elhunyt: 1982. szeptember 21.">
            <a:extLst>
              <a:ext uri="{FF2B5EF4-FFF2-40B4-BE49-F238E27FC236}">
                <a16:creationId xmlns:a16="http://schemas.microsoft.com/office/drawing/2014/main" id="{A766ACFF-4FDB-4FC0-B9A9-F32494FE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53" y="4222955"/>
            <a:ext cx="1809750" cy="252412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33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317</TotalTime>
  <Words>512</Words>
  <Application>Microsoft Office PowerPoint</Application>
  <PresentationFormat>Szélesvásznú</PresentationFormat>
  <Paragraphs>42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Tw Cen MT</vt:lpstr>
      <vt:lpstr>Tw Cen MT Condensed</vt:lpstr>
      <vt:lpstr>Wingdings</vt:lpstr>
      <vt:lpstr>Wingdings 3</vt:lpstr>
      <vt:lpstr>Integrál</vt:lpstr>
      <vt:lpstr>Az ember tragédiájának színháztörténete</vt:lpstr>
      <vt:lpstr>AZ ŐSBEMUTATÓ, PAULAY EDE RENDEZÉSE</vt:lpstr>
      <vt:lpstr>Színpadtechnika és szereposztás</vt:lpstr>
      <vt:lpstr>Épületváltás, Németh Antal rendezése</vt:lpstr>
      <vt:lpstr>Látvány és szereposztás</vt:lpstr>
      <vt:lpstr>A visszatérés, Gellért Endre rendezése</vt:lpstr>
      <vt:lpstr>Látvány és szereposztás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tragédiájának színháztörténete</dc:title>
  <dc:creator>Felhasználó</dc:creator>
  <cp:lastModifiedBy>Felhasználó</cp:lastModifiedBy>
  <cp:revision>27</cp:revision>
  <dcterms:created xsi:type="dcterms:W3CDTF">2026-03-27T07:50:58Z</dcterms:created>
  <dcterms:modified xsi:type="dcterms:W3CDTF">2026-03-27T15:24:15Z</dcterms:modified>
</cp:coreProperties>
</file>