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65744BF-4A21-451D-B3E3-1EB8B2730CF5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DF8EF4-DA9F-4E84-9AE7-DCEFA7DA6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E76C034-90DE-45B1-B16F-C25D2DD37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E90BE3-711D-45CF-907C-0CAF80A38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CF82-8F2A-4557-AA94-5CECF36E5D62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3024C4-DB15-4FEF-965C-1E7CA02A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F259163-A041-4905-968D-A9B8ECED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EB66-B89A-4E92-A0FC-07F553A104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373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6BBF00-B7B7-4B38-9FC5-FC6CB57D4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945FD6-B1D1-46E1-BC9C-194B3E6E3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582691F-1C1D-4918-BD94-A7D75C4E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CF82-8F2A-4557-AA94-5CECF36E5D62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B3FEC1-01DF-401B-966D-18FC9B76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4E2760F-C252-4959-96D1-E16CD9A3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EB66-B89A-4E92-A0FC-07F553A104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052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2E84E60-D083-4912-9C24-94798CF10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842BE0F-8A05-4DBF-97B4-D9C54564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FB2F9BA-23C1-40F3-98E3-6CA90ED9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CF82-8F2A-4557-AA94-5CECF36E5D62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C73FE62-2918-4E3B-BF55-BB4DA455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3993C4E-0AFE-4A65-96FD-FC91734B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EB66-B89A-4E92-A0FC-07F553A104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905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F1E3D6-10EF-4D21-9E31-7C42A2A4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793EDD-5EC5-47F9-B9BD-80851128C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F8F2F79-03BB-4B01-876E-1B8DAAA7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CF82-8F2A-4557-AA94-5CECF36E5D62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0C53CC1-0935-4E1B-B36D-89444DBE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071459-C23C-482B-84ED-4A0BF37B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EB66-B89A-4E92-A0FC-07F553A104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94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428A50-1EDA-4BCE-88BB-98F494AB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B793653-19A3-4E60-BFA0-665BD356B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BB6665F-3C23-4C36-BED8-3518AFC5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CF82-8F2A-4557-AA94-5CECF36E5D62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D0C7994-9513-4C80-86A3-CCF1B49B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C5D38F5-B902-4306-BC5B-F0310E7C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EB66-B89A-4E92-A0FC-07F553A104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56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8C7347-2370-4DCB-AC93-A782E87F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A3C371-A34F-4A80-97EE-982EE9063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6CF6348-D17D-4CBE-86E4-F634E6276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243E132-00CB-4278-8258-B93B584F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CF82-8F2A-4557-AA94-5CECF36E5D62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05E103D-4138-4CA9-B181-CFE239CA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31A86F3-BF4B-4FF7-A148-03D11BA2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EB66-B89A-4E92-A0FC-07F553A104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094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E0DFC1-FD76-4118-9787-9AEB6C7A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26E92F5-2DC3-445A-A1F6-BC2CB31A0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EEF276A-4A6F-495E-AB17-AD8F96657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78C8B1A-847F-4F02-80F7-A6F1BF42D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542367B-F45D-4F7C-9287-84DAFF590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8CC4D58-E122-445F-9FD7-AC87F1219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CF82-8F2A-4557-AA94-5CECF36E5D62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262547B-8B4D-4E6C-9E34-EF257E69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8716B41-2CCA-4ED4-B601-D9A16DF1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EB66-B89A-4E92-A0FC-07F553A104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130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C1BDF-F8A5-4871-9B3D-972751F2F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1A1591A-E332-4321-9DB1-67B0550A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CF82-8F2A-4557-AA94-5CECF36E5D62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AA35841-6D62-41C4-BFDA-B749E228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D836FAD-B2D5-4BB6-A635-19861A05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EB66-B89A-4E92-A0FC-07F553A104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698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E74B4A7-0587-441F-9013-48C6E8356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CF82-8F2A-4557-AA94-5CECF36E5D62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1C9D567-BF9D-4E2F-965E-BA6FA76D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7062F03-6A42-4AEA-8849-72956ED7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EB66-B89A-4E92-A0FC-07F553A104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41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289596-5E31-4FB6-81EA-14A54AC0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C27CA0-00FE-41C3-AA96-649D1AEC0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64896EA-CCCF-4893-87C8-E2BD2A5A7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12110F5-706E-4887-BA74-F99C39D9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CF82-8F2A-4557-AA94-5CECF36E5D62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8DCD0BF-12CC-4A01-8A85-6AD2E7DD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4A1A2B2-A891-48C9-AF30-0CAE99BB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EB66-B89A-4E92-A0FC-07F553A104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790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AE59B7-F2D8-4AC1-813C-A2EC306A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A167C22-681F-4562-A4AB-7E478CF77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021174A-CD40-4863-9FB0-C2D25D163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6D05B3B-D0C5-4BAD-80AD-D5BC2AE1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CF82-8F2A-4557-AA94-5CECF36E5D62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56FFA8C-856D-4239-8FC3-D9FF6B73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DB6F807-3B07-46F8-89C3-EF53FC43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EB66-B89A-4E92-A0FC-07F553A104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86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DC79FD4-A0A1-47DA-9ACB-28A2D1BE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3023BF-7E17-41EC-B267-3DEA32C2B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D3BDB0-1AD6-4076-A123-BDF26D4DB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4CF82-8F2A-4557-AA94-5CECF36E5D62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8ABEEFB-F3C1-4475-B308-8C7710953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82C9CB1-E073-415E-83E3-D4C28278D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BEB66-B89A-4E92-A0FC-07F553A104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627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2E8755-EF64-49D1-B878-213C54840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6635"/>
            <a:ext cx="9144000" cy="2387600"/>
          </a:xfrm>
        </p:spPr>
        <p:txBody>
          <a:bodyPr/>
          <a:lstStyle/>
          <a:p>
            <a:r>
              <a:rPr lang="hu-HU" dirty="0">
                <a:latin typeface="Brush Script MT" panose="03060802040406070304" pitchFamily="66" charset="0"/>
              </a:rPr>
              <a:t>Színészek </a:t>
            </a:r>
            <a:r>
              <a:rPr lang="hu-HU" dirty="0" err="1">
                <a:latin typeface="Brush Script MT" panose="03060802040406070304" pitchFamily="66" charset="0"/>
              </a:rPr>
              <a:t>Ádám,Éva</a:t>
            </a:r>
            <a:r>
              <a:rPr lang="hu-HU" dirty="0">
                <a:latin typeface="Brush Script MT" panose="03060802040406070304" pitchFamily="66" charset="0"/>
              </a:rPr>
              <a:t> és Lucifer szerepépen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80EBD46-DF39-4C60-A0BE-7F1F4A751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5027"/>
            <a:ext cx="9144000" cy="727915"/>
          </a:xfrm>
        </p:spPr>
        <p:txBody>
          <a:bodyPr>
            <a:normAutofit/>
          </a:bodyPr>
          <a:lstStyle/>
          <a:p>
            <a:r>
              <a:rPr lang="hu-HU" sz="3200" dirty="0">
                <a:latin typeface="Brush Script MT" panose="03060802040406070304" pitchFamily="66" charset="0"/>
              </a:rPr>
              <a:t>Lucifer Angyalai</a:t>
            </a:r>
          </a:p>
        </p:txBody>
      </p:sp>
    </p:spTree>
    <p:extLst>
      <p:ext uri="{BB962C8B-B14F-4D97-AF65-F5344CB8AC3E}">
        <p14:creationId xmlns:p14="http://schemas.microsoft.com/office/powerpoint/2010/main" val="255014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8603B5-2201-4F6E-B339-50312514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494"/>
            <a:ext cx="10515600" cy="937653"/>
          </a:xfrm>
        </p:spPr>
        <p:txBody>
          <a:bodyPr>
            <a:normAutofit/>
          </a:bodyPr>
          <a:lstStyle/>
          <a:p>
            <a:pPr algn="ctr"/>
            <a:r>
              <a:rPr lang="hu-HU" sz="5400" dirty="0">
                <a:latin typeface="Brush Script MT" panose="03060802040406070304" pitchFamily="66" charset="0"/>
              </a:rPr>
              <a:t>Sinkovits Imre - Ádám</a:t>
            </a:r>
          </a:p>
        </p:txBody>
      </p:sp>
      <p:pic>
        <p:nvPicPr>
          <p:cNvPr id="3074" name="Picture 2" descr="Sinkovits Imre – Wikipédia">
            <a:extLst>
              <a:ext uri="{FF2B5EF4-FFF2-40B4-BE49-F238E27FC236}">
                <a16:creationId xmlns:a16="http://schemas.microsoft.com/office/drawing/2014/main" id="{62B0501C-AC33-400F-AD9B-B3259921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71" y="1543095"/>
            <a:ext cx="2828857" cy="3771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D2BC4E-41AC-4D9E-A0D8-E46F6C492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1" y="1230015"/>
            <a:ext cx="4742331" cy="4908177"/>
          </a:xfrm>
        </p:spPr>
        <p:txBody>
          <a:bodyPr>
            <a:normAutofit/>
          </a:bodyPr>
          <a:lstStyle/>
          <a:p>
            <a:r>
              <a:rPr lang="hu-HU" sz="1800" dirty="0">
                <a:latin typeface="Berlin Sans FB" panose="020E0602020502020306" pitchFamily="34" charset="0"/>
              </a:rPr>
              <a:t>1928-ban született Budapesten egy kis vendéglős család gyermekeként</a:t>
            </a:r>
          </a:p>
          <a:p>
            <a:r>
              <a:rPr lang="hu-HU" sz="1800" dirty="0">
                <a:latin typeface="Berlin Sans FB" panose="020E0602020502020306" pitchFamily="34" charset="0"/>
              </a:rPr>
              <a:t> Az Óbudai Árpád Gimnáziumban érettségizett, majd 1951-ben szerzett diplomát a Színház- és Filmművészeti Főiskolán</a:t>
            </a:r>
          </a:p>
          <a:p>
            <a:r>
              <a:rPr lang="hu-HU" sz="1800" dirty="0">
                <a:latin typeface="Berlin Sans FB" panose="020E0602020502020306" pitchFamily="34" charset="0"/>
              </a:rPr>
              <a:t>Diplomázása után azonnal a Nemzeti Színház tagja lett, ahol élete nagy részét töltötte</a:t>
            </a:r>
          </a:p>
          <a:p>
            <a:r>
              <a:rPr lang="hu-HU" sz="1800" dirty="0">
                <a:latin typeface="Berlin Sans FB" panose="020E0602020502020306" pitchFamily="34" charset="0"/>
              </a:rPr>
              <a:t>Az 1956-os forradalomban való részvétele miatt egy időre eltiltották a színháztól és évekig a József Attila színházba kényszerült, csak 1963-ban térhetett vissza a Nemzeti Színházba</a:t>
            </a:r>
          </a:p>
          <a:p>
            <a:r>
              <a:rPr lang="hu-HU" sz="1800" dirty="0">
                <a:latin typeface="Berlin Sans FB" panose="020E0602020502020306" pitchFamily="34" charset="0"/>
              </a:rPr>
              <a:t>2001. január 18-án hunyt el Budapesten. Utolsó estéjén még betegen is színpadra lépett.</a:t>
            </a:r>
          </a:p>
          <a:p>
            <a:endParaRPr lang="hu-HU" sz="1400" dirty="0">
              <a:latin typeface="Berlin Sans FB" panose="020E0602020502020306" pitchFamily="34" charset="0"/>
            </a:endParaRPr>
          </a:p>
          <a:p>
            <a:endParaRPr lang="hu-HU" sz="1800" dirty="0">
              <a:latin typeface="Berlin Sans FB" panose="020E0602020502020306" pitchFamily="34" charset="0"/>
            </a:endParaRPr>
          </a:p>
          <a:p>
            <a:endParaRPr lang="hu-HU" sz="2400" dirty="0">
              <a:latin typeface="Brush Script MT" panose="03060802040406070304" pitchFamily="66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24434AB-7B13-4C2D-9763-F9EF8A5E783F}"/>
              </a:ext>
            </a:extLst>
          </p:cNvPr>
          <p:cNvSpPr txBox="1"/>
          <p:nvPr/>
        </p:nvSpPr>
        <p:spPr>
          <a:xfrm>
            <a:off x="6898347" y="1236351"/>
            <a:ext cx="529365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latin typeface="Berlin Sans FB" panose="020E0602020502020306" pitchFamily="34" charset="0"/>
              </a:rPr>
              <a:t>Legfontosabb szerepei: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</a:p>
          <a:p>
            <a:pPr marL="857250" lvl="1" indent="-400050">
              <a:buFont typeface="+mj-lt"/>
              <a:buAutoNum type="romanUcPeriod"/>
            </a:pPr>
            <a:r>
              <a:rPr lang="hu-HU" dirty="0">
                <a:latin typeface="Berlin Sans FB" panose="020E0602020502020306" pitchFamily="34" charset="0"/>
              </a:rPr>
              <a:t>A színházban Madách Imre: </a:t>
            </a:r>
            <a:r>
              <a:rPr lang="hu-HU" i="1" dirty="0">
                <a:latin typeface="Berlin Sans FB" panose="020E0602020502020306" pitchFamily="34" charset="0"/>
              </a:rPr>
              <a:t>Mózes</a:t>
            </a:r>
            <a:r>
              <a:rPr lang="hu-HU" dirty="0">
                <a:latin typeface="Berlin Sans FB" panose="020E0602020502020306" pitchFamily="34" charset="0"/>
              </a:rPr>
              <a:t> (címszerep), </a:t>
            </a:r>
            <a:r>
              <a:rPr lang="hu-HU" i="1" dirty="0">
                <a:latin typeface="Berlin Sans FB" panose="020E0602020502020306" pitchFamily="34" charset="0"/>
              </a:rPr>
              <a:t>Az ember tragédiája</a:t>
            </a:r>
            <a:r>
              <a:rPr lang="hu-HU" dirty="0">
                <a:latin typeface="Berlin Sans FB" panose="020E0602020502020306" pitchFamily="34" charset="0"/>
              </a:rPr>
              <a:t> (Ádám) és Sütő András: </a:t>
            </a:r>
            <a:r>
              <a:rPr lang="hu-HU" i="1" dirty="0">
                <a:latin typeface="Berlin Sans FB" panose="020E0602020502020306" pitchFamily="34" charset="0"/>
              </a:rPr>
              <a:t>Advent a Hargitán</a:t>
            </a:r>
            <a:r>
              <a:rPr lang="hu-HU" dirty="0">
                <a:latin typeface="Berlin Sans FB" panose="020E0602020502020306" pitchFamily="34" charset="0"/>
              </a:rPr>
              <a:t> (Bódi Vencel) voltak</a:t>
            </a:r>
          </a:p>
          <a:p>
            <a:pPr marL="857250" lvl="1" indent="-400050">
              <a:buFont typeface="+mj-lt"/>
              <a:buAutoNum type="romanUcPeriod"/>
            </a:pPr>
            <a:r>
              <a:rPr lang="hu-HU" dirty="0">
                <a:latin typeface="Berlin Sans FB" panose="020E0602020502020306" pitchFamily="34" charset="0"/>
              </a:rPr>
              <a:t>A filmművészetben pedig olyan klasszikusokban nyújtott felejthetetlen alakítást, mint A tizedes meg a többiek (Molnár tizedes), az </a:t>
            </a:r>
            <a:r>
              <a:rPr lang="hu-HU" i="1" dirty="0">
                <a:latin typeface="Berlin Sans FB" panose="020E0602020502020306" pitchFamily="34" charset="0"/>
              </a:rPr>
              <a:t>Egri csillagok</a:t>
            </a:r>
            <a:r>
              <a:rPr lang="hu-HU" dirty="0">
                <a:latin typeface="Berlin Sans FB" panose="020E0602020502020306" pitchFamily="34" charset="0"/>
              </a:rPr>
              <a:t> (Dobó István) és az </a:t>
            </a:r>
            <a:r>
              <a:rPr lang="hu-HU" i="1" dirty="0">
                <a:latin typeface="Berlin Sans FB" panose="020E0602020502020306" pitchFamily="34" charset="0"/>
              </a:rPr>
              <a:t>Isten hozta, őrnagy úr!</a:t>
            </a:r>
            <a:r>
              <a:rPr lang="hu-HU" dirty="0">
                <a:latin typeface="Berlin Sans FB" panose="020E0602020502020306" pitchFamily="34" charset="0"/>
              </a:rPr>
              <a:t> (Tót Lajos)</a:t>
            </a:r>
          </a:p>
          <a:p>
            <a:pPr marL="857250" lvl="1" indent="-400050">
              <a:spcAft>
                <a:spcPts val="600"/>
              </a:spcAft>
              <a:buFont typeface="+mj-lt"/>
              <a:buAutoNum type="romanUcPeriod"/>
            </a:pPr>
            <a:r>
              <a:rPr lang="hu-HU" dirty="0">
                <a:latin typeface="Berlin Sans FB" panose="020E0602020502020306" pitchFamily="34" charset="0"/>
              </a:rPr>
              <a:t>Ezek mellett, mint szinkronszínész ő kölcsönözte </a:t>
            </a:r>
            <a:r>
              <a:rPr lang="hu-HU" dirty="0" err="1">
                <a:latin typeface="Berlin Sans FB" panose="020E0602020502020306" pitchFamily="34" charset="0"/>
              </a:rPr>
              <a:t>Törppapa</a:t>
            </a:r>
            <a:r>
              <a:rPr lang="hu-HU" dirty="0">
                <a:latin typeface="Berlin Sans FB" panose="020E0602020502020306" pitchFamily="34" charset="0"/>
              </a:rPr>
              <a:t> hangját a Hupikék </a:t>
            </a:r>
            <a:r>
              <a:rPr lang="hu-HU" dirty="0" err="1">
                <a:latin typeface="Berlin Sans FB" panose="020E0602020502020306" pitchFamily="34" charset="0"/>
              </a:rPr>
              <a:t>törpikék</a:t>
            </a:r>
            <a:r>
              <a:rPr lang="hu-HU" dirty="0">
                <a:latin typeface="Berlin Sans FB" panose="020E0602020502020306" pitchFamily="34" charset="0"/>
              </a:rPr>
              <a:t> rajzfilmsorozatban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latin typeface="Berlin Sans FB" panose="020E0602020502020306" pitchFamily="34" charset="0"/>
              </a:rPr>
              <a:t>Főbb kitüntetései: </a:t>
            </a:r>
            <a:r>
              <a:rPr lang="hu-HU" dirty="0">
                <a:latin typeface="Berlin Sans FB" panose="020E0602020502020306" pitchFamily="34" charset="0"/>
              </a:rPr>
              <a:t>Jászai </a:t>
            </a:r>
            <a:r>
              <a:rPr lang="hu-HU" dirty="0" err="1">
                <a:latin typeface="Berlin Sans FB" panose="020E0602020502020306" pitchFamily="34" charset="0"/>
              </a:rPr>
              <a:t>Jászai</a:t>
            </a:r>
            <a:r>
              <a:rPr lang="hu-HU" dirty="0">
                <a:latin typeface="Berlin Sans FB" panose="020E0602020502020306" pitchFamily="34" charset="0"/>
              </a:rPr>
              <a:t> Mari-díj (1955, 1962), Kossuth-díj (1966), Kiváló művész (1974), A Nemzet Színésze (2000)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225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A72B84-2FC8-46EB-B6A3-3E902F53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Brush Script MT" panose="03060802040406070304" pitchFamily="66" charset="0"/>
              </a:rPr>
              <a:t>Miért volt Sinkovits Imre pályájának fontos pontja Ádám szerepe?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2BA4EA-AEF8-494C-828E-94094CE5C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7" y="1713941"/>
            <a:ext cx="7364506" cy="4486275"/>
          </a:xfrm>
        </p:spPr>
        <p:txBody>
          <a:bodyPr>
            <a:noAutofit/>
          </a:bodyPr>
          <a:lstStyle/>
          <a:p>
            <a:r>
              <a:rPr lang="hu-HU" sz="2000" b="1" dirty="0">
                <a:latin typeface="Berlin Sans FB" panose="020E0602020502020306" pitchFamily="34" charset="0"/>
              </a:rPr>
              <a:t>Több okból is mérföldkőnek számított a pályafutásában:</a:t>
            </a:r>
          </a:p>
          <a:p>
            <a:pPr marL="914400" lvl="1" indent="-457200">
              <a:buFont typeface="+mj-lt"/>
              <a:buAutoNum type="romanUcPeriod"/>
            </a:pPr>
            <a:r>
              <a:rPr lang="hu-HU" sz="2000" dirty="0">
                <a:latin typeface="Berlin Sans FB" panose="020E0602020502020306" pitchFamily="34" charset="0"/>
              </a:rPr>
              <a:t> 1963-as visszatérése után az egyik első főszerepe Ádám volt az 1964-es, Major Tamás által rendezett jubileumi előadásban</a:t>
            </a:r>
          </a:p>
          <a:p>
            <a:pPr marL="914400" lvl="1" indent="-457200">
              <a:buFont typeface="+mj-lt"/>
              <a:buAutoNum type="romanUcPeriod"/>
            </a:pPr>
            <a:r>
              <a:rPr lang="hu-HU" sz="2000" dirty="0">
                <a:latin typeface="Berlin Sans FB" panose="020E0602020502020306" pitchFamily="34" charset="0"/>
              </a:rPr>
              <a:t> Jelentős szakmai feladat volt, valamint a művészi és erkölcsi rehabilitációjának jelképe</a:t>
            </a:r>
          </a:p>
          <a:p>
            <a:pPr marL="914400" lvl="1" indent="-457200">
              <a:buFont typeface="+mj-lt"/>
              <a:buAutoNum type="romanUcPeriod"/>
            </a:pPr>
            <a:r>
              <a:rPr lang="hu-HU" sz="2000" dirty="0">
                <a:latin typeface="Berlin Sans FB" panose="020E0602020502020306" pitchFamily="34" charset="0"/>
              </a:rPr>
              <a:t>Ez az alakítás végleg megerősítette helyét a legnagyobb magyar színészek sorában</a:t>
            </a:r>
          </a:p>
          <a:p>
            <a:pPr marL="914400" lvl="1" indent="-457200">
              <a:buFont typeface="+mj-lt"/>
              <a:buAutoNum type="romanUcPeriod"/>
            </a:pPr>
            <a:r>
              <a:rPr lang="hu-HU" sz="2000" dirty="0">
                <a:latin typeface="Berlin Sans FB" panose="020E0602020502020306" pitchFamily="34" charset="0"/>
              </a:rPr>
              <a:t>Ádám küzdelme, a bukások utáni újrakezdés és a „küzdj és bízva bízzál” eszméje összecsengett saját életsorsával, a meghurcoltatások utáni talpra állással</a:t>
            </a:r>
          </a:p>
          <a:p>
            <a:pPr marL="914400" lvl="1" indent="-457200">
              <a:buFont typeface="+mj-lt"/>
              <a:buAutoNum type="romanUcPeriod"/>
            </a:pPr>
            <a:r>
              <a:rPr lang="pt-BR" sz="2000" dirty="0">
                <a:latin typeface="Berlin Sans FB" panose="020E0602020502020306" pitchFamily="34" charset="0"/>
              </a:rPr>
              <a:t> A </a:t>
            </a:r>
            <a:r>
              <a:rPr lang="pt-BR" sz="2000" i="1" dirty="0">
                <a:latin typeface="Berlin Sans FB" panose="020E0602020502020306" pitchFamily="34" charset="0"/>
              </a:rPr>
              <a:t>Tragédia</a:t>
            </a:r>
            <a:r>
              <a:rPr lang="pt-BR" sz="2000" dirty="0">
                <a:latin typeface="Berlin Sans FB" panose="020E0602020502020306" pitchFamily="34" charset="0"/>
              </a:rPr>
              <a:t> végigkísérte a pályáját</a:t>
            </a:r>
            <a:r>
              <a:rPr lang="hu-HU" sz="2000" dirty="0">
                <a:latin typeface="Berlin Sans FB" panose="020E0602020502020306" pitchFamily="34" charset="0"/>
              </a:rPr>
              <a:t>: már Ádám szerepe előtt is játszott a darabban például a Földszellemként vagy rabszolgaként, majd mikor már túl idős lett Ádám szerepéhez, az Úr hangjaként tért vissza a darabba</a:t>
            </a:r>
          </a:p>
        </p:txBody>
      </p:sp>
      <p:pic>
        <p:nvPicPr>
          <p:cNvPr id="2050" name="Picture 2" descr="90 éve született Sinkovits Imre - NFI">
            <a:extLst>
              <a:ext uri="{FF2B5EF4-FFF2-40B4-BE49-F238E27FC236}">
                <a16:creationId xmlns:a16="http://schemas.microsoft.com/office/drawing/2014/main" id="{5D87206E-80E5-464D-8BDE-03C61AAFF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483" y="1190483"/>
            <a:ext cx="2864037" cy="2977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90 éve született Sinkovits Imre | PIM">
            <a:extLst>
              <a:ext uri="{FF2B5EF4-FFF2-40B4-BE49-F238E27FC236}">
                <a16:creationId xmlns:a16="http://schemas.microsoft.com/office/drawing/2014/main" id="{9CE1BC49-087F-4D58-9DA4-858CF77D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78" y="2456848"/>
            <a:ext cx="2536048" cy="2536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zínművészet: Sinkovits Imre (kép)">
            <a:extLst>
              <a:ext uri="{FF2B5EF4-FFF2-40B4-BE49-F238E27FC236}">
                <a16:creationId xmlns:a16="http://schemas.microsoft.com/office/drawing/2014/main" id="{EBFA4AB9-1173-4D72-9E19-14B13459C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17" y="3429000"/>
            <a:ext cx="2102783" cy="2789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1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070138-5795-4B32-9D40-048CABEA0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464" y="203761"/>
            <a:ext cx="4325471" cy="1181287"/>
          </a:xfrm>
        </p:spPr>
        <p:txBody>
          <a:bodyPr>
            <a:normAutofit/>
          </a:bodyPr>
          <a:lstStyle/>
          <a:p>
            <a:r>
              <a:rPr lang="hu-HU" sz="4800" dirty="0">
                <a:latin typeface="Brush Script MT" panose="03060802040406070304" pitchFamily="66" charset="0"/>
              </a:rPr>
              <a:t>Jászai Mari - Éva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F90069-4A26-4113-A926-BDCE9D676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535" y="1227136"/>
            <a:ext cx="5181600" cy="5077479"/>
          </a:xfrm>
        </p:spPr>
        <p:txBody>
          <a:bodyPr>
            <a:normAutofit/>
          </a:bodyPr>
          <a:lstStyle/>
          <a:p>
            <a:r>
              <a:rPr lang="hu-HU" sz="1800" dirty="0">
                <a:latin typeface="Berlin Sans FB" panose="020E0602020502020306" pitchFamily="34" charset="0"/>
              </a:rPr>
              <a:t>Jászai Mari a magyar színjátszás „nagyasszonya”, a Nemzeti Színház örökös tagja, és a magyar színháztörténet egyik legnagyobb tragikája volt</a:t>
            </a:r>
          </a:p>
          <a:p>
            <a:r>
              <a:rPr lang="hu-HU" sz="1800" dirty="0">
                <a:latin typeface="Berlin Sans FB" panose="020E0602020502020306" pitchFamily="34" charset="0"/>
              </a:rPr>
              <a:t>1850-ben született </a:t>
            </a:r>
            <a:r>
              <a:rPr lang="hu-HU" sz="1800" dirty="0" err="1">
                <a:latin typeface="Berlin Sans FB" panose="020E0602020502020306" pitchFamily="34" charset="0"/>
              </a:rPr>
              <a:t>Krippel</a:t>
            </a:r>
            <a:r>
              <a:rPr lang="hu-HU" sz="1800" dirty="0">
                <a:latin typeface="Berlin Sans FB" panose="020E0602020502020306" pitchFamily="34" charset="0"/>
              </a:rPr>
              <a:t> Mária néven, Ászáron, egy szegény ácsmester leányaként. </a:t>
            </a:r>
          </a:p>
          <a:p>
            <a:r>
              <a:rPr lang="hu-HU" sz="1800" dirty="0">
                <a:latin typeface="Berlin Sans FB" panose="020E0602020502020306" pitchFamily="34" charset="0"/>
              </a:rPr>
              <a:t>Gyermekkora nélkülözésekkel telt, majd tizenhat évesen megszökött otthonról és csatlakozott egy vándortársulathoz</a:t>
            </a:r>
          </a:p>
          <a:p>
            <a:r>
              <a:rPr lang="hu-HU" sz="1800" dirty="0">
                <a:latin typeface="Berlin Sans FB" panose="020E0602020502020306" pitchFamily="34" charset="0"/>
              </a:rPr>
              <a:t>Tehetségére hamar felfigyeltek, és bár nem végzett iskolát autodidakta módon tanult nyelveket és kívülről tudta a világirodalom nagy drámáit</a:t>
            </a:r>
          </a:p>
          <a:p>
            <a:r>
              <a:rPr lang="hu-HU" sz="1800" dirty="0">
                <a:latin typeface="Berlin Sans FB" panose="020E0602020502020306" pitchFamily="34" charset="0"/>
              </a:rPr>
              <a:t>1872-ben lett a Nemzeti Színház tagja, ahol több, mint fél évtizeden keresztül játszott</a:t>
            </a:r>
          </a:p>
          <a:p>
            <a:r>
              <a:rPr lang="hu-HU" sz="1800" dirty="0">
                <a:latin typeface="Berlin Sans FB" panose="020E0602020502020306" pitchFamily="34" charset="0"/>
              </a:rPr>
              <a:t>Nemcsak játszotta, hanem fordította is a drámákat, és elismert Petőfi-szavaló volt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9DE1C6E-09B1-474A-B809-20A3EDF40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85048"/>
            <a:ext cx="518160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 b="1" dirty="0">
                <a:latin typeface="Berlin Sans FB" panose="020E0602020502020306" pitchFamily="34" charset="0"/>
              </a:rPr>
              <a:t>Fontosabb szerepei: </a:t>
            </a:r>
            <a:r>
              <a:rPr lang="hu-HU" sz="1800" dirty="0">
                <a:latin typeface="Berlin Sans FB" panose="020E0602020502020306" pitchFamily="34" charset="0"/>
              </a:rPr>
              <a:t>Legnagyobb sikereit tragikus szerepekben aratta, mint:</a:t>
            </a:r>
          </a:p>
          <a:p>
            <a:pPr marL="857250" lvl="1" indent="-4000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hu-HU" sz="1800" dirty="0">
                <a:latin typeface="Berlin Sans FB" panose="020E0602020502020306" pitchFamily="34" charset="0"/>
              </a:rPr>
              <a:t>Éva (Madách Imre: Ember tragédiája)</a:t>
            </a:r>
          </a:p>
          <a:p>
            <a:pPr marL="857250" lvl="1" indent="-4000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hu-HU" sz="1800" dirty="0">
                <a:latin typeface="Berlin Sans FB" panose="020E0602020502020306" pitchFamily="34" charset="0"/>
              </a:rPr>
              <a:t>Gertrudis (Katona József Bánk bán)</a:t>
            </a:r>
          </a:p>
          <a:p>
            <a:pPr marL="857250" lvl="1" indent="-4000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hu-HU" sz="1800" dirty="0">
                <a:latin typeface="Berlin Sans FB" panose="020E0602020502020306" pitchFamily="34" charset="0"/>
              </a:rPr>
              <a:t>Antigoné (Szophoklész: Antigoné)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latin typeface="Berlin Sans FB" panose="020E0602020502020306" pitchFamily="34" charset="0"/>
              </a:rPr>
              <a:t>Erős, független és öntörvényű személyiség volt. Soha nem ment újra férjhez az első, rövid házassága után.</a:t>
            </a:r>
            <a:endParaRPr lang="hu-HU" sz="1800" dirty="0">
              <a:solidFill>
                <a:prstClr val="black"/>
              </a:solidFill>
              <a:latin typeface="Berlin Sans FB" panose="020E0602020502020306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solidFill>
                  <a:prstClr val="black"/>
                </a:solidFill>
                <a:latin typeface="Berlin Sans FB" panose="020E0602020502020306" pitchFamily="34" charset="0"/>
              </a:rPr>
              <a:t>1926-ban hunyt el Budapesten</a:t>
            </a:r>
          </a:p>
          <a:p>
            <a:pPr lvl="0"/>
            <a:endParaRPr lang="hu-HU" sz="1800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Picture 2" descr="Jászai Mari – Wikipédia">
            <a:extLst>
              <a:ext uri="{FF2B5EF4-FFF2-40B4-BE49-F238E27FC236}">
                <a16:creationId xmlns:a16="http://schemas.microsoft.com/office/drawing/2014/main" id="{37D39C69-4AF8-4AF8-BFD2-1033BC16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54" y="3564168"/>
            <a:ext cx="1714816" cy="301754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098" name="Picture 2" descr="TITOK A MÚLTBÓL: SAJÁT ÖCCSE AKARTA MEGÖLNI A DÍVÁT, JÁSZAI MARIT -  Újságmúzeum">
            <a:extLst>
              <a:ext uri="{FF2B5EF4-FFF2-40B4-BE49-F238E27FC236}">
                <a16:creationId xmlns:a16="http://schemas.microsoft.com/office/drawing/2014/main" id="{8CE71D84-FCDB-4EBE-86F5-85478F4F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43" y="4108228"/>
            <a:ext cx="3621741" cy="225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1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5BEDF1-A68D-4713-B619-39CC26B83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Brush Script MT" panose="03060802040406070304" pitchFamily="66" charset="0"/>
              </a:rPr>
              <a:t>Miért volt Jászai Mari pályájának fontos pontja Éva szerepe?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BDCA4B-9BAF-44DF-87B7-8D2752037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8776" cy="4351338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hu-HU" sz="2000" dirty="0">
                <a:latin typeface="Berlin Sans FB" panose="020E0602020502020306" pitchFamily="34" charset="0"/>
              </a:rPr>
              <a:t>Jászai Mari számára Éva szerepe a színészi kiteljesedésének és a nemzeti elismertségének </a:t>
            </a:r>
            <a:r>
              <a:rPr lang="hu-HU" sz="2000" dirty="0" err="1">
                <a:latin typeface="Berlin Sans FB" panose="020E0602020502020306" pitchFamily="34" charset="0"/>
              </a:rPr>
              <a:t>záloga</a:t>
            </a:r>
            <a:r>
              <a:rPr lang="hu-HU" sz="2000" dirty="0">
                <a:latin typeface="Berlin Sans FB" panose="020E0602020502020306" pitchFamily="34" charset="0"/>
              </a:rPr>
              <a:t> volt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2000" dirty="0">
                <a:latin typeface="Berlin Sans FB" panose="020E0602020502020306" pitchFamily="34" charset="0"/>
              </a:rPr>
              <a:t> Ő volt az első Éva a darab 1883-as színházi ősbemutatóján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1800" dirty="0">
                <a:latin typeface="Berlin Sans FB" panose="020E0602020502020306" pitchFamily="34" charset="0"/>
              </a:rPr>
              <a:t>Bár már ismert színésznő volt, ez a szerep hozta meg számára a legnagyobb szakmai áttörést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1900" dirty="0">
                <a:latin typeface="Berlin Sans FB" panose="020E0602020502020306" pitchFamily="34" charset="0"/>
              </a:rPr>
              <a:t>Naplói és írásai alapján Jászai mélyen hitt Madách gondolataiban. Éva alakjában a "nőiség misztériumát" látta, azt a nőt, aki egyszerre okozója a bűnbeesésnek, de egyben a remény és a megújulás forrása is Ádám számára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1900" dirty="0">
                <a:latin typeface="Berlin Sans FB" panose="020E0602020502020306" pitchFamily="34" charset="0"/>
              </a:rPr>
              <a:t>Jászai Mari neve annyira </a:t>
            </a:r>
            <a:r>
              <a:rPr lang="hu-HU" sz="1900" dirty="0" err="1">
                <a:latin typeface="Berlin Sans FB" panose="020E0602020502020306" pitchFamily="34" charset="0"/>
              </a:rPr>
              <a:t>összeforrt</a:t>
            </a:r>
            <a:r>
              <a:rPr lang="hu-HU" sz="1900" dirty="0">
                <a:latin typeface="Berlin Sans FB" panose="020E0602020502020306" pitchFamily="34" charset="0"/>
              </a:rPr>
              <a:t> ezzel a szereppel, hogy haláláig ő maradt a "mérce", akihez minden későbbi Éva-alakítást mértek</a:t>
            </a:r>
          </a:p>
        </p:txBody>
      </p:sp>
      <p:pic>
        <p:nvPicPr>
          <p:cNvPr id="5122" name="Picture 2" descr="Az ember tragédiájának első Évája – Jászai Marira emlékezünk">
            <a:extLst>
              <a:ext uri="{FF2B5EF4-FFF2-40B4-BE49-F238E27FC236}">
                <a16:creationId xmlns:a16="http://schemas.microsoft.com/office/drawing/2014/main" id="{E49D285A-5B4C-4A38-BAF1-A6EB3D0EF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20" y="2299447"/>
            <a:ext cx="4492897" cy="2874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93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29359C-43DF-4D03-8F42-69D6B0FD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dirty="0" err="1">
                <a:latin typeface="Brush Script MT" panose="03060802040406070304" pitchFamily="66" charset="0"/>
              </a:rPr>
              <a:t>Cserhalmi</a:t>
            </a:r>
            <a:r>
              <a:rPr lang="hu-HU" sz="4800" dirty="0">
                <a:latin typeface="Brush Script MT" panose="03060802040406070304" pitchFamily="66" charset="0"/>
              </a:rPr>
              <a:t> György - Lucifer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91D726-DB1E-423A-AFD0-0FC5B45D2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577" y="1343818"/>
            <a:ext cx="5181600" cy="4817222"/>
          </a:xfrm>
        </p:spPr>
        <p:txBody>
          <a:bodyPr>
            <a:normAutofit fontScale="92500" lnSpcReduction="20000"/>
          </a:bodyPr>
          <a:lstStyle/>
          <a:p>
            <a:r>
              <a:rPr lang="hu-HU" sz="1900" dirty="0">
                <a:latin typeface="Berlin Sans FB" panose="020E0602020502020306" pitchFamily="34" charset="0"/>
              </a:rPr>
              <a:t> 1948-ban született Budapesten, színészcsaládban.</a:t>
            </a:r>
          </a:p>
          <a:p>
            <a:r>
              <a:rPr lang="hu-HU" sz="1900" dirty="0">
                <a:latin typeface="Berlin Sans FB" panose="020E0602020502020306" pitchFamily="34" charset="0"/>
              </a:rPr>
              <a:t>Fiatalon kiváló sportoló volt (vívott és ökölvívott)</a:t>
            </a:r>
          </a:p>
          <a:p>
            <a:r>
              <a:rPr lang="hu-HU" sz="1900" dirty="0">
                <a:latin typeface="Berlin Sans FB" panose="020E0602020502020306" pitchFamily="34" charset="0"/>
              </a:rPr>
              <a:t> 1971-ben végzett a Színház- és Filmművészeti Főiskolán</a:t>
            </a:r>
          </a:p>
          <a:p>
            <a:r>
              <a:rPr lang="hu-HU" sz="1900" dirty="0">
                <a:latin typeface="Berlin Sans FB" panose="020E0602020502020306" pitchFamily="34" charset="0"/>
              </a:rPr>
              <a:t> Pályáját Debrecenben kezdte, majd a veszprémi Petőfi Színház és a budapesti Nemzeti Színház tagja volt. Meghatározó éveket töltött a Katona József Színház alapító tagjaként, később a kaposvári Csiky Gergely Színházban is játszott.</a:t>
            </a:r>
          </a:p>
          <a:p>
            <a:r>
              <a:rPr lang="hu-HU" sz="1900" dirty="0">
                <a:latin typeface="Berlin Sans FB" panose="020E0602020502020306" pitchFamily="34" charset="0"/>
              </a:rPr>
              <a:t> Ő az egyik legtöbbet foglalkoztatott magyar filmszínész, több mint 200 filmben szerepelt</a:t>
            </a:r>
          </a:p>
          <a:p>
            <a:r>
              <a:rPr lang="hu-HU" sz="1900" dirty="0">
                <a:latin typeface="Berlin Sans FB" panose="020E0602020502020306" pitchFamily="34" charset="0"/>
              </a:rPr>
              <a:t>Életművének egyik legfontosabb szála a Jancsó Miklóssal való közös munka; a rendező egyik állandó főszereplője és alkotótársa volt.</a:t>
            </a:r>
          </a:p>
          <a:p>
            <a:r>
              <a:rPr lang="hu-HU" sz="1900" dirty="0">
                <a:latin typeface="Berlin Sans FB" panose="020E0602020502020306" pitchFamily="34" charset="0"/>
              </a:rPr>
              <a:t>1989: A rendszerváltás idején ő olvasta fel a 16 pontot a Szabadság téren, a televízió székháza előtt, ami a korszak egyik ikonikus pillanatává tette őt.</a:t>
            </a:r>
          </a:p>
          <a:p>
            <a:pPr marL="0" indent="0">
              <a:buNone/>
            </a:pPr>
            <a:br>
              <a:rPr lang="hu-HU" sz="1800" dirty="0"/>
            </a:br>
            <a:endParaRPr lang="hu-HU" sz="1800" dirty="0">
              <a:latin typeface="Berlin Sans FB" panose="020E0602020502020306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C342A1B-4324-4921-8FDE-66994CAAF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343818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hu-HU" sz="1900" b="1" dirty="0">
                <a:latin typeface="Berlin Sans FB" panose="020E0602020502020306" pitchFamily="34" charset="0"/>
              </a:rPr>
              <a:t>Díjai: </a:t>
            </a:r>
            <a:r>
              <a:rPr lang="hu-HU" sz="1900" dirty="0">
                <a:latin typeface="Berlin Sans FB" panose="020E0602020502020306" pitchFamily="34" charset="0"/>
              </a:rPr>
              <a:t>Jászai Mari-díj (1977), Kossuth-díj (1990), A Nemzet Színésze (2014)</a:t>
            </a:r>
          </a:p>
          <a:p>
            <a:r>
              <a:rPr lang="hu-HU" sz="1800" b="1" dirty="0">
                <a:latin typeface="Berlin Sans FB" panose="020E0602020502020306" pitchFamily="34" charset="0"/>
              </a:rPr>
              <a:t>Fontosabb szerepei:</a:t>
            </a:r>
          </a:p>
          <a:p>
            <a:pPr marL="857250" lvl="1" indent="-400050">
              <a:buFont typeface="+mj-lt"/>
              <a:buAutoNum type="romanUcPeriod"/>
            </a:pPr>
            <a:r>
              <a:rPr lang="hu-HU" sz="2200" dirty="0">
                <a:latin typeface="Berlin Sans FB" panose="020E0602020502020306" pitchFamily="34" charset="0"/>
              </a:rPr>
              <a:t>Színházban: Lucifer (Madách: </a:t>
            </a:r>
            <a:r>
              <a:rPr lang="hu-HU" sz="2200" i="1" dirty="0">
                <a:latin typeface="Berlin Sans FB" panose="020E0602020502020306" pitchFamily="34" charset="0"/>
              </a:rPr>
              <a:t>Az ember tragédiája</a:t>
            </a:r>
            <a:r>
              <a:rPr lang="hu-HU" sz="2200" dirty="0">
                <a:latin typeface="Berlin Sans FB" panose="020E0602020502020306" pitchFamily="34" charset="0"/>
              </a:rPr>
              <a:t>), Hamlet (Shakespeare: </a:t>
            </a:r>
            <a:r>
              <a:rPr lang="hu-HU" sz="2200" i="1" dirty="0">
                <a:latin typeface="Berlin Sans FB" panose="020E0602020502020306" pitchFamily="34" charset="0"/>
              </a:rPr>
              <a:t>Hamlet</a:t>
            </a:r>
            <a:r>
              <a:rPr lang="hu-HU" sz="2200" dirty="0">
                <a:latin typeface="Berlin Sans FB" panose="020E0602020502020306" pitchFamily="34" charset="0"/>
              </a:rPr>
              <a:t>), Bánk bán (Katona József: </a:t>
            </a:r>
            <a:r>
              <a:rPr lang="hu-HU" sz="2200" i="1" dirty="0">
                <a:latin typeface="Berlin Sans FB" panose="020E0602020502020306" pitchFamily="34" charset="0"/>
              </a:rPr>
              <a:t>Bánk bán</a:t>
            </a:r>
            <a:r>
              <a:rPr lang="hu-HU" sz="2200" dirty="0">
                <a:latin typeface="Berlin Sans FB" panose="020E0602020502020306" pitchFamily="34" charset="0"/>
              </a:rPr>
              <a:t>)</a:t>
            </a:r>
          </a:p>
          <a:p>
            <a:pPr marL="857250" lvl="1" indent="-400050">
              <a:buFont typeface="+mj-lt"/>
              <a:buAutoNum type="romanUcPeriod"/>
            </a:pPr>
            <a:r>
              <a:rPr lang="hu-HU" sz="2200" dirty="0" err="1">
                <a:latin typeface="Berlin Sans FB" panose="020E0602020502020306" pitchFamily="34" charset="0"/>
              </a:rPr>
              <a:t>Filmekben:</a:t>
            </a:r>
            <a:r>
              <a:rPr lang="hu-HU" b="1" dirty="0" err="1"/>
              <a:t>Az</a:t>
            </a:r>
            <a:r>
              <a:rPr lang="hu-HU" b="1" dirty="0"/>
              <a:t> ötödik pecsét, Dögkeselyű, </a:t>
            </a:r>
            <a:r>
              <a:rPr lang="hu-HU" b="1" dirty="0" err="1"/>
              <a:t>Mephisto</a:t>
            </a:r>
            <a:r>
              <a:rPr lang="hu-HU" b="1" dirty="0"/>
              <a:t>, Szerelmem, Elektra</a:t>
            </a:r>
            <a:r>
              <a:rPr lang="hu-HU" dirty="0">
                <a:latin typeface="Berlin Sans FB" panose="020E0602020502020306" pitchFamily="34" charset="0"/>
              </a:rPr>
              <a:t> </a:t>
            </a:r>
          </a:p>
          <a:p>
            <a:pPr marL="457200" lvl="1" indent="0">
              <a:buNone/>
            </a:pPr>
            <a:endParaRPr lang="hu-HU" sz="2200" b="1" dirty="0">
              <a:latin typeface="Berlin Sans FB" panose="020E0602020502020306" pitchFamily="34" charset="0"/>
            </a:endParaRPr>
          </a:p>
        </p:txBody>
      </p:sp>
      <p:pic>
        <p:nvPicPr>
          <p:cNvPr id="6148" name="Picture 4" descr="Cserhalmi György: Miért kéne félnem? | 24.hu">
            <a:extLst>
              <a:ext uri="{FF2B5EF4-FFF2-40B4-BE49-F238E27FC236}">
                <a16:creationId xmlns:a16="http://schemas.microsoft.com/office/drawing/2014/main" id="{1687DDD8-C5E0-46FB-9223-331B1FFC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47" y="3873452"/>
            <a:ext cx="4253753" cy="239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0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A1F6F1-92CA-4B87-89BE-CE6AC4FC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Brush Script MT" panose="03060802040406070304" pitchFamily="66" charset="0"/>
              </a:rPr>
              <a:t>Miért volt </a:t>
            </a:r>
            <a:r>
              <a:rPr lang="hu-HU" dirty="0" err="1">
                <a:latin typeface="Brush Script MT" panose="03060802040406070304" pitchFamily="66" charset="0"/>
              </a:rPr>
              <a:t>Cserhalmi</a:t>
            </a:r>
            <a:r>
              <a:rPr lang="hu-HU" dirty="0">
                <a:latin typeface="Brush Script MT" panose="03060802040406070304" pitchFamily="66" charset="0"/>
              </a:rPr>
              <a:t> György pályájának fontos pontja Lucifer szerepe?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A724E9-5690-4955-B4B7-FFEA4E63D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113929" cy="466725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hu-HU" sz="2000" dirty="0" err="1">
                <a:latin typeface="Berlin Sans FB" panose="020E0602020502020306" pitchFamily="34" charset="0"/>
              </a:rPr>
              <a:t>Cserhalmi</a:t>
            </a:r>
            <a:r>
              <a:rPr lang="hu-HU" sz="2000" dirty="0">
                <a:latin typeface="Berlin Sans FB" panose="020E0602020502020306" pitchFamily="34" charset="0"/>
              </a:rPr>
              <a:t> György számára Lucifer szerepe a színészi beérést és a modern drámai hős megformálását jelentette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2000" dirty="0">
                <a:latin typeface="Berlin Sans FB" panose="020E0602020502020306" pitchFamily="34" charset="0"/>
              </a:rPr>
              <a:t> Ez az előadás nyitotta meg az új Nemzeti Színházat 2002. március 15-én. Ebben a kitüntetett pillanatban Lucifert játszani nemcsak szakmai, hanem szimbolikus feladat is volt, amely </a:t>
            </a:r>
            <a:r>
              <a:rPr lang="hu-HU" sz="2000" dirty="0" err="1">
                <a:latin typeface="Berlin Sans FB" panose="020E0602020502020306" pitchFamily="34" charset="0"/>
              </a:rPr>
              <a:t>Cserhalmit</a:t>
            </a:r>
            <a:r>
              <a:rPr lang="hu-HU" sz="2000" dirty="0">
                <a:latin typeface="Berlin Sans FB" panose="020E0602020502020306" pitchFamily="34" charset="0"/>
              </a:rPr>
              <a:t> a korszak első számú férfiszínészévé emelte.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2000" dirty="0" err="1">
                <a:latin typeface="Berlin Sans FB" panose="020E0602020502020306" pitchFamily="34" charset="0"/>
              </a:rPr>
              <a:t>Cserhalmi</a:t>
            </a:r>
            <a:r>
              <a:rPr lang="hu-HU" sz="2000" dirty="0">
                <a:latin typeface="Berlin Sans FB" panose="020E0602020502020306" pitchFamily="34" charset="0"/>
              </a:rPr>
              <a:t> Luciferje egy robusztus, férfias és fájdalmas figura. Alakítása visszahozta a karakterbe a „bukott angyal” méltóságát és tragikumát.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2200" dirty="0" err="1">
                <a:latin typeface="Berlin Sans FB" panose="020E0602020502020306" pitchFamily="34" charset="0"/>
              </a:rPr>
              <a:t>Cserhalmi</a:t>
            </a:r>
            <a:r>
              <a:rPr lang="hu-HU" sz="2200" dirty="0">
                <a:latin typeface="Berlin Sans FB" panose="020E0602020502020306" pitchFamily="34" charset="0"/>
              </a:rPr>
              <a:t> sajátos, gyakran öntörvényű és kompromisszumot nem ismerő alkata tökéletesen rímelt Lucifer karakterére</a:t>
            </a:r>
            <a:r>
              <a:rPr lang="hu-HU" dirty="0"/>
              <a:t>.</a:t>
            </a:r>
            <a:endParaRPr lang="hu-HU" sz="2000" dirty="0">
              <a:latin typeface="Berlin Sans FB" panose="020E0602020502020306" pitchFamily="34" charset="0"/>
            </a:endParaRPr>
          </a:p>
        </p:txBody>
      </p:sp>
      <p:pic>
        <p:nvPicPr>
          <p:cNvPr id="7170" name="Picture 2" descr="Cserhalmi György halálugrása – Irigylésre méltó lelkierővel pótolja a  fizikait - Pepita Magazin">
            <a:extLst>
              <a:ext uri="{FF2B5EF4-FFF2-40B4-BE49-F238E27FC236}">
                <a16:creationId xmlns:a16="http://schemas.microsoft.com/office/drawing/2014/main" id="{1A870C0B-61BD-4E57-89FA-EC0C72DB1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334" y="1027906"/>
            <a:ext cx="3124760" cy="2816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serhalmi György – Wikipédia">
            <a:extLst>
              <a:ext uri="{FF2B5EF4-FFF2-40B4-BE49-F238E27FC236}">
                <a16:creationId xmlns:a16="http://schemas.microsoft.com/office/drawing/2014/main" id="{3042318D-57BC-4AC4-B4EA-C5AAFA5F9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21" y="1825625"/>
            <a:ext cx="2468877" cy="3217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ontroll: Cserhalmi György: &quot;Jézus olyan hősünk volt a grundon,...">
            <a:extLst>
              <a:ext uri="{FF2B5EF4-FFF2-40B4-BE49-F238E27FC236}">
                <a16:creationId xmlns:a16="http://schemas.microsoft.com/office/drawing/2014/main" id="{CF3CF284-9ADD-46A4-8C83-4E831360C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09" y="3979184"/>
            <a:ext cx="3396363" cy="2264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9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926</Words>
  <Application>Microsoft Office PowerPoint</Application>
  <PresentationFormat>Szélesvásznú</PresentationFormat>
  <Paragraphs>58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3" baseType="lpstr">
      <vt:lpstr>Arial</vt:lpstr>
      <vt:lpstr>Berlin Sans FB</vt:lpstr>
      <vt:lpstr>Brush Script MT</vt:lpstr>
      <vt:lpstr>Calibri</vt:lpstr>
      <vt:lpstr>Calibri Light</vt:lpstr>
      <vt:lpstr>Office-téma</vt:lpstr>
      <vt:lpstr>Színészek Ádám,Éva és Lucifer szerepépen</vt:lpstr>
      <vt:lpstr>Sinkovits Imre - Ádám</vt:lpstr>
      <vt:lpstr>Miért volt Sinkovits Imre pályájának fontos pontja Ádám szerepe?</vt:lpstr>
      <vt:lpstr>Jászai Mari - Éva</vt:lpstr>
      <vt:lpstr>Miért volt Jászai Mari pályájának fontos pontja Éva szerepe?</vt:lpstr>
      <vt:lpstr>Cserhalmi György - Lucifer</vt:lpstr>
      <vt:lpstr>Miért volt Cserhalmi György pályájának fontos pontja Lucifer szerepe?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Felhasználó</dc:creator>
  <cp:lastModifiedBy>Felhasználó</cp:lastModifiedBy>
  <cp:revision>22</cp:revision>
  <dcterms:created xsi:type="dcterms:W3CDTF">2026-04-19T14:16:28Z</dcterms:created>
  <dcterms:modified xsi:type="dcterms:W3CDTF">2026-04-19T17:50:31Z</dcterms:modified>
</cp:coreProperties>
</file>