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67" r:id="rId3"/>
    <p:sldId id="268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6E5F"/>
    <a:srgbClr val="6D6853"/>
    <a:srgbClr val="BDA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-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D033F-9ADA-4AF0-900A-ACA5E8200071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A693A-F56A-4793-B670-2DED14FA3E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165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055F-8D6A-4976-AC4B-ACBFE4E6E36E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570D-51B5-4E1D-998C-B09575C52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500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055F-8D6A-4976-AC4B-ACBFE4E6E36E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570D-51B5-4E1D-998C-B09575C52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1185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055F-8D6A-4976-AC4B-ACBFE4E6E36E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570D-51B5-4E1D-998C-B09575C52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868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055F-8D6A-4976-AC4B-ACBFE4E6E36E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570D-51B5-4E1D-998C-B09575C52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659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055F-8D6A-4976-AC4B-ACBFE4E6E36E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570D-51B5-4E1D-998C-B09575C52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444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055F-8D6A-4976-AC4B-ACBFE4E6E36E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570D-51B5-4E1D-998C-B09575C52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48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055F-8D6A-4976-AC4B-ACBFE4E6E36E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570D-51B5-4E1D-998C-B09575C52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05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055F-8D6A-4976-AC4B-ACBFE4E6E36E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570D-51B5-4E1D-998C-B09575C52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850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055F-8D6A-4976-AC4B-ACBFE4E6E36E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570D-51B5-4E1D-998C-B09575C52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7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055F-8D6A-4976-AC4B-ACBFE4E6E36E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570D-51B5-4E1D-998C-B09575C52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939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055F-8D6A-4976-AC4B-ACBFE4E6E36E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1570D-51B5-4E1D-998C-B09575C52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157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5C055F-8D6A-4976-AC4B-ACBFE4E6E36E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C1570D-51B5-4E1D-998C-B09575C52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816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microsoft.com/office/2007/relationships/hdphoto" Target="../media/hdphoto7.wdp"/><Relationship Id="rId10" Type="http://schemas.openxmlformats.org/officeDocument/2006/relationships/image" Target="../media/image25.png"/><Relationship Id="rId4" Type="http://schemas.openxmlformats.org/officeDocument/2006/relationships/image" Target="../media/image30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15.png"/><Relationship Id="rId10" Type="http://schemas.openxmlformats.org/officeDocument/2006/relationships/image" Target="../media/image18.jpe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2.wdp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microsoft.com/office/2007/relationships/hdphoto" Target="../media/hdphoto5.wdp"/><Relationship Id="rId4" Type="http://schemas.openxmlformats.org/officeDocument/2006/relationships/image" Target="../media/image18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E8898B-F395-108B-971F-00A966C8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75" y="1963677"/>
            <a:ext cx="10058400" cy="29306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lvl="1" algn="ctr"/>
            <a:r>
              <a:rPr lang="hu-HU" sz="4400" b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Az ember tragédiája  </a:t>
            </a:r>
            <a:br>
              <a:rPr lang="hu-HU" sz="4400" b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400" b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három színész pályájának tükrében</a:t>
            </a:r>
            <a:br>
              <a:rPr lang="hu-HU" sz="440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László – Lucifer</a:t>
            </a:r>
            <a:b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– Éva</a:t>
            </a:r>
            <a:b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Imre – Ádám</a:t>
            </a:r>
            <a:b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endParaRPr lang="hu-HU" sz="4400" cap="small" dirty="0">
              <a:solidFill>
                <a:srgbClr val="FFFFFF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6739AFB-82FF-1BC9-7E0C-65B1A983F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75" y="4778891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u-HU" cap="small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Készítette: a Nagy utazók csapata</a:t>
            </a:r>
          </a:p>
          <a:p>
            <a:r>
              <a:rPr lang="hu-HU" cap="small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2026. 04. 19.</a:t>
            </a:r>
          </a:p>
        </p:txBody>
      </p:sp>
      <p:pic>
        <p:nvPicPr>
          <p:cNvPr id="6" name="Tartalom helye 4">
            <a:extLst>
              <a:ext uri="{FF2B5EF4-FFF2-40B4-BE49-F238E27FC236}">
                <a16:creationId xmlns:a16="http://schemas.microsoft.com/office/drawing/2014/main" id="{8141A0A0-392B-85B9-CA91-0ADDFD93D0A4}"/>
              </a:ext>
            </a:extLst>
          </p:cNvPr>
          <p:cNvPicPr/>
          <p:nvPr/>
        </p:nvPicPr>
        <p:blipFill>
          <a:blip r:embed="rId3"/>
          <a:srcRect t="1376" r="-1" b="15207"/>
          <a:stretch>
            <a:fillRect/>
          </a:stretch>
        </p:blipFill>
        <p:spPr>
          <a:xfrm>
            <a:off x="-5344194" y="-20820"/>
            <a:ext cx="5341144" cy="687489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2E8921A-261B-D113-E5AB-E183B7D1F47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192000" y="-20820"/>
            <a:ext cx="6975342" cy="6874898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92A6BBB-6B03-9AFE-7C8F-6EA5406DD3FC}"/>
              </a:ext>
            </a:extLst>
          </p:cNvPr>
          <p:cNvSpPr txBox="1"/>
          <p:nvPr/>
        </p:nvSpPr>
        <p:spPr>
          <a:xfrm>
            <a:off x="13711255" y="2025473"/>
            <a:ext cx="4177690" cy="305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</a:pPr>
            <a:r>
              <a:rPr lang="hu-HU" b="1" i="0" u="none" strike="noStrike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Madách</a:t>
            </a:r>
            <a:r>
              <a:rPr lang="hu-HU" b="1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Imre drámai költeménye</a:t>
            </a:r>
            <a:endParaRPr lang="hu-HU" sz="1600" b="1" i="0" u="none" strike="noStrike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285750" indent="-285750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</a:t>
            </a: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egjelenése: 1862</a:t>
            </a:r>
          </a:p>
          <a:p>
            <a:pPr marL="285750" indent="-285750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ősbemutató: 1883. 09. 21. Nemzeti Színház </a:t>
            </a:r>
          </a:p>
          <a:p>
            <a:pPr marL="285750" indent="-285750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</a:t>
            </a: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ő kérdései: emberi lét, történelem, hit, küzdelem</a:t>
            </a:r>
          </a:p>
          <a:p>
            <a:pPr marL="285750" indent="-285750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h</a:t>
            </a: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árom központi szereplő:</a:t>
            </a:r>
          </a:p>
          <a:p>
            <a:pPr marL="742950" lvl="1" indent="-285750" rtl="0" fontAlgn="base">
              <a:lnSpc>
                <a:spcPts val="16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 – az ember</a:t>
            </a:r>
          </a:p>
          <a:p>
            <a:pPr marL="742950" lvl="1" indent="-285750" rtl="0" fontAlgn="base">
              <a:lnSpc>
                <a:spcPts val="16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Éva – az élet, a nőiség jelképe</a:t>
            </a:r>
            <a:endParaRPr lang="hu-HU" sz="16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742950" lvl="1" indent="-285750" rtl="0" fontAlgn="base">
              <a:lnSpc>
                <a:spcPts val="16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 – a kétely, tagadás megtestesítője</a:t>
            </a:r>
            <a:endParaRPr lang="hu-HU" sz="16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57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B2295EEB-CE65-A472-1526-3D2BE03F7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72" y="0"/>
            <a:ext cx="12207472" cy="685800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8EC47CE-9F3B-9AE1-D4C4-A49345FE0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175"/>
                    </a14:imgEffect>
                    <a14:imgEffect>
                      <a14:saturation sa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6871" y="1016280"/>
            <a:ext cx="3848292" cy="5243444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F72056FC-1254-1007-706C-DA6BCC45FCCC}"/>
              </a:ext>
            </a:extLst>
          </p:cNvPr>
          <p:cNvSpPr/>
          <p:nvPr/>
        </p:nvSpPr>
        <p:spPr>
          <a:xfrm>
            <a:off x="5242328" y="3299456"/>
            <a:ext cx="4983712" cy="1001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cap="small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KÖSZÖNJÜK A FIGYELMET!</a:t>
            </a:r>
            <a:endParaRPr lang="hu-HU" sz="2000" cap="small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9D3D1686-791B-118C-6228-B8B5282E7E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925" t="2867" r="4005" b="4960"/>
          <a:stretch>
            <a:fillRect/>
          </a:stretch>
        </p:blipFill>
        <p:spPr>
          <a:xfrm>
            <a:off x="-16413" y="6940590"/>
            <a:ext cx="7995506" cy="6857999"/>
          </a:xfrm>
          <a:prstGeom prst="rect">
            <a:avLst/>
          </a:prstGeom>
        </p:spPr>
      </p:pic>
      <p:sp>
        <p:nvSpPr>
          <p:cNvPr id="27" name="Cím 1">
            <a:extLst>
              <a:ext uri="{FF2B5EF4-FFF2-40B4-BE49-F238E27FC236}">
                <a16:creationId xmlns:a16="http://schemas.microsoft.com/office/drawing/2014/main" id="{6F595869-28B1-4EFD-CFF1-7433CA01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29" y="6940600"/>
            <a:ext cx="7202060" cy="167562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Imre 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életrajz és pálya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1928-2001</a:t>
            </a:r>
            <a:endParaRPr lang="hu-H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D92EE6F3-9570-BB89-C37B-0941187AF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18" y="8616223"/>
            <a:ext cx="7800975" cy="518236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hu-HU" sz="64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“A művésznek kutya kötelessége a gyötrődés. Ez a legszebb és legnehezebb föladat..."</a:t>
            </a:r>
            <a:endParaRPr lang="hu-HU" sz="6400" b="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 fontAlgn="base">
              <a:buNone/>
            </a:pPr>
            <a:endParaRPr lang="hu-HU" sz="72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1928. 09. 21. – 2001. 01. 17.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magyar színházi élet kiemelkedő alakja, karizmatikus személyiség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tanulmányok: Színház- és Filmművészeti Főiskola (1951)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Nemzeti Színház meghatározó és később örökös tagja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játszott a József Attila Színházban is</a:t>
            </a:r>
          </a:p>
          <a:p>
            <a:pPr fontAlgn="base"/>
            <a:r>
              <a:rPr lang="hu-HU" sz="72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Színészi jellemzői: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mély, zengő, „nemzeti” tónusú hang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fegyelmezett, ugyanakkor szenvedélyes alakítás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filozofikus, erkölcsi kérdéseket felvető karakterek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magas fokú intellektus és belső hit </a:t>
            </a:r>
            <a:r>
              <a:rPr lang="hu-HU" sz="72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tükrőződik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játékában</a:t>
            </a:r>
          </a:p>
          <a:p>
            <a:pPr fontAlgn="base"/>
            <a:r>
              <a:rPr lang="hu-HU" sz="72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Fontos szerepei:</a:t>
            </a:r>
          </a:p>
          <a:p>
            <a:pPr lvl="1" fontAlgn="base"/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Mózes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Bánk bán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Prospero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vihar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Macbeth</a:t>
            </a:r>
            <a:endParaRPr lang="hu-HU" sz="72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lvl="1" fontAlgn="base"/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filmben: A tizedes meg a többiek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Egri csillagok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Isten hozta, őrnagy úr!</a:t>
            </a:r>
            <a:endParaRPr lang="hu-HU" sz="72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9" name="Tartalom helye 4">
            <a:extLst>
              <a:ext uri="{FF2B5EF4-FFF2-40B4-BE49-F238E27FC236}">
                <a16:creationId xmlns:a16="http://schemas.microsoft.com/office/drawing/2014/main" id="{9494D115-FCC3-1B06-DDC6-15566C399891}"/>
              </a:ext>
            </a:extLst>
          </p:cNvPr>
          <p:cNvPicPr/>
          <p:nvPr/>
        </p:nvPicPr>
        <p:blipFill>
          <a:blip r:embed="rId7"/>
          <a:srcRect l="8399" r="11350"/>
          <a:stretch>
            <a:fillRect/>
          </a:stretch>
        </p:blipFill>
        <p:spPr>
          <a:xfrm>
            <a:off x="7980033" y="6940599"/>
            <a:ext cx="4196496" cy="6857990"/>
          </a:xfrm>
          <a:prstGeom prst="rect">
            <a:avLst/>
          </a:prstGeom>
          <a:effectLst/>
        </p:spPr>
      </p:pic>
      <p:pic>
        <p:nvPicPr>
          <p:cNvPr id="30" name="Tartalom helye 4">
            <a:extLst>
              <a:ext uri="{FF2B5EF4-FFF2-40B4-BE49-F238E27FC236}">
                <a16:creationId xmlns:a16="http://schemas.microsoft.com/office/drawing/2014/main" id="{A3287F12-31A4-D1C3-9B8E-281137CD5860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57000"/>
                    </a14:imgEffect>
                  </a14:imgLayer>
                </a14:imgProps>
              </a:ext>
            </a:extLst>
          </a:blip>
          <a:srcRect l="38195" r="2" b="3108"/>
          <a:stretch>
            <a:fillRect/>
          </a:stretch>
        </p:blipFill>
        <p:spPr>
          <a:xfrm>
            <a:off x="-15472" y="6940599"/>
            <a:ext cx="4286976" cy="6857990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9ACBC689-D161-375C-CA51-3A27E6A19A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1504" y="6940589"/>
            <a:ext cx="7905025" cy="6874822"/>
          </a:xfrm>
          <a:prstGeom prst="rect">
            <a:avLst/>
          </a:prstGeom>
        </p:spPr>
      </p:pic>
      <p:sp>
        <p:nvSpPr>
          <p:cNvPr id="32" name="Cím 1">
            <a:extLst>
              <a:ext uri="{FF2B5EF4-FFF2-40B4-BE49-F238E27FC236}">
                <a16:creationId xmlns:a16="http://schemas.microsoft.com/office/drawing/2014/main" id="{725825FB-0606-FFC4-92CD-59D201A2E411}"/>
              </a:ext>
            </a:extLst>
          </p:cNvPr>
          <p:cNvSpPr txBox="1">
            <a:spLocks/>
          </p:cNvSpPr>
          <p:nvPr/>
        </p:nvSpPr>
        <p:spPr>
          <a:xfrm>
            <a:off x="4643546" y="7083897"/>
            <a:ext cx="4286976" cy="1231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800"/>
              </a:spcBef>
              <a:spcAft>
                <a:spcPts val="400"/>
              </a:spcAft>
            </a:pPr>
            <a:r>
              <a:rPr lang="hu-HU" sz="4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Imre, mint Ádám</a:t>
            </a:r>
            <a:endParaRPr lang="hu-H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B8BB7DAB-8C6C-C864-02DB-ACD0E04BF41B}"/>
              </a:ext>
            </a:extLst>
          </p:cNvPr>
          <p:cNvSpPr txBox="1">
            <a:spLocks/>
          </p:cNvSpPr>
          <p:nvPr/>
        </p:nvSpPr>
        <p:spPr>
          <a:xfrm>
            <a:off x="4395175" y="8387423"/>
            <a:ext cx="4585985" cy="5411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október 2-án mutatták be </a:t>
            </a:r>
            <a:r>
              <a:rPr lang="hu-HU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(</a:t>
            </a: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Madách halálának 100. évfordulójára</a:t>
            </a:r>
            <a:r>
              <a:rPr lang="hu-HU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</a:t>
            </a:r>
            <a:endParaRPr lang="en-US" sz="200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Az Úr hangja (1983)</a:t>
            </a:r>
            <a:r>
              <a:rPr lang="hu-HU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mai Vidnyánszky-féle előadásban is Sinkovits hangja hallható</a:t>
            </a:r>
          </a:p>
          <a:p>
            <a:pPr>
              <a:spcBef>
                <a:spcPts val="0"/>
              </a:spcBef>
            </a:pP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később Lucifert is eljátszotta</a:t>
            </a:r>
            <a:endParaRPr lang="hu-HU" sz="200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>
              <a:spcBef>
                <a:spcPts val="0"/>
              </a:spcBef>
            </a:pPr>
            <a:endParaRPr lang="hu-HU" sz="200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000" u="sng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</a:t>
            </a:r>
            <a:r>
              <a:rPr lang="en-US" sz="2000" u="sng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iért fontos szerep?</a:t>
            </a:r>
          </a:p>
          <a:p>
            <a:pPr>
              <a:spcBef>
                <a:spcPts val="0"/>
              </a:spcBef>
            </a:pP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 filozofikus, gondolkodó alak, aki az emberiség útját szimbolizálja</a:t>
            </a:r>
          </a:p>
          <a:p>
            <a:pPr>
              <a:spcBef>
                <a:spcPts val="0"/>
              </a:spcBef>
            </a:pPr>
            <a:r>
              <a:rPr lang="hu-HU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</a:t>
            </a: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szerep morális küzdelmet és hitbeli válságot is megjelenít</a:t>
            </a:r>
          </a:p>
          <a:p>
            <a:pPr>
              <a:spcBef>
                <a:spcPts val="0"/>
              </a:spcBef>
            </a:pP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számára karrierje csúcspontja volt</a:t>
            </a:r>
          </a:p>
          <a:p>
            <a:pPr>
              <a:spcBef>
                <a:spcPts val="0"/>
              </a:spcBef>
            </a:pP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Ádámot nem heroikus, hanem esendő, emberi módon formálta meg</a:t>
            </a:r>
            <a:r>
              <a:rPr lang="hu-HU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ezzel modern értelmezést adott a klasszikus szerepnek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DCCC87CB-AD82-4339-AAFC-B65092669D2F}"/>
              </a:ext>
            </a:extLst>
          </p:cNvPr>
          <p:cNvSpPr txBox="1"/>
          <p:nvPr/>
        </p:nvSpPr>
        <p:spPr>
          <a:xfrm>
            <a:off x="8981161" y="9108430"/>
            <a:ext cx="3071696" cy="12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lnSpc>
                <a:spcPts val="1600"/>
              </a:lnSpc>
              <a:spcAft>
                <a:spcPts val="800"/>
              </a:spcAft>
              <a:buNone/>
            </a:pPr>
            <a:r>
              <a:rPr lang="hu-HU" sz="1800" i="0" u="none" strike="noStrike" cap="small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1964</a:t>
            </a:r>
            <a:endParaRPr lang="hu-HU" cap="small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algn="r" rtl="0">
              <a:lnSpc>
                <a:spcPts val="1600"/>
              </a:lnSpc>
              <a:spcAft>
                <a:spcPts val="800"/>
              </a:spcAft>
              <a:buNone/>
            </a:pPr>
            <a:r>
              <a:rPr lang="hu-HU" sz="1800" i="0" u="none" strike="noStrike" cap="small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Éva: Váradi Hédi</a:t>
            </a:r>
            <a:endParaRPr lang="hu-HU" cap="small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algn="r" rtl="0">
              <a:lnSpc>
                <a:spcPts val="1600"/>
              </a:lnSpc>
              <a:spcAft>
                <a:spcPts val="800"/>
              </a:spcAft>
              <a:buNone/>
            </a:pPr>
            <a:r>
              <a:rPr lang="hu-HU" sz="1800" i="0" u="none" strike="noStrike" cap="small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Lucifer: Kálmán György</a:t>
            </a:r>
            <a:endParaRPr lang="hu-HU" cap="small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algn="r" rtl="0">
              <a:lnSpc>
                <a:spcPts val="1600"/>
              </a:lnSpc>
              <a:spcAft>
                <a:spcPts val="800"/>
              </a:spcAft>
              <a:buNone/>
            </a:pPr>
            <a:r>
              <a:rPr lang="hu-HU" sz="1800" i="0" u="none" strike="noStrike" cap="small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Rendező: Major Tamás</a:t>
            </a:r>
            <a:endParaRPr lang="hu-HU" cap="small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pic>
        <p:nvPicPr>
          <p:cNvPr id="35" name="Picture 2" descr="A képen szöveg, ruházat, személy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CB86D44-2EB2-0A01-0FA4-30CD15212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t="2629"/>
          <a:stretch>
            <a:fillRect/>
          </a:stretch>
        </p:blipFill>
        <p:spPr bwMode="auto">
          <a:xfrm>
            <a:off x="8981161" y="10330496"/>
            <a:ext cx="3071696" cy="33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A68FB14-40EA-70A4-8A35-CECD83AB5D93}"/>
              </a:ext>
            </a:extLst>
          </p:cNvPr>
          <p:cNvSpPr txBox="1"/>
          <p:nvPr/>
        </p:nvSpPr>
        <p:spPr>
          <a:xfrm>
            <a:off x="15637" y="6485236"/>
            <a:ext cx="8125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Aft>
                <a:spcPts val="1200"/>
              </a:spcAft>
            </a:pPr>
            <a:r>
              <a:rPr lang="hu-HU" sz="18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Forrás: Nemzeti Színház Archívum, Magyar Színházi Lexikon, MEK</a:t>
            </a:r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DE35D3B5-8797-B83D-64D7-2AF2FFA96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115627"/>
              </p:ext>
            </p:extLst>
          </p:nvPr>
        </p:nvGraphicFramePr>
        <p:xfrm>
          <a:off x="35158" y="62725"/>
          <a:ext cx="12121684" cy="239892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918092">
                  <a:extLst>
                    <a:ext uri="{9D8B030D-6E8A-4147-A177-3AD203B41FA5}">
                      <a16:colId xmlns:a16="http://schemas.microsoft.com/office/drawing/2014/main" val="2745335150"/>
                    </a:ext>
                  </a:extLst>
                </a:gridCol>
                <a:gridCol w="5203592">
                  <a:extLst>
                    <a:ext uri="{9D8B030D-6E8A-4147-A177-3AD203B41FA5}">
                      <a16:colId xmlns:a16="http://schemas.microsoft.com/office/drawing/2014/main" val="486517225"/>
                    </a:ext>
                  </a:extLst>
                </a:gridCol>
              </a:tblGrid>
              <a:tr h="413560">
                <a:tc>
                  <a:txBody>
                    <a:bodyPr/>
                    <a:lstStyle/>
                    <a:p>
                      <a:endParaRPr lang="hu-H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scadia Code SemiBold" panose="020B0609020000020004" pitchFamily="49" charset="0"/>
                        </a:rPr>
                        <a:t>Korszakok és hatásuk: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436997"/>
                  </a:ext>
                </a:extLst>
              </a:tr>
              <a:tr h="413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scadia Code SemiBold" panose="020B0609020000020004" pitchFamily="49" charset="0"/>
                        </a:rPr>
                        <a:t>Gyenes László – Lucifer: filozófiai ellenpont, </a:t>
                      </a:r>
                      <a:r>
                        <a:rPr lang="hu-HU" sz="1600" dirty="0" err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scadia Code SemiBold" panose="020B0609020000020004" pitchFamily="49" charset="0"/>
                        </a:rPr>
                        <a:t>demonikus</a:t>
                      </a:r>
                      <a:r>
                        <a:rPr lang="hu-HU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scadia Code SemiBold" panose="020B0609020000020004" pitchFamily="49" charset="0"/>
                        </a:rPr>
                        <a:t> intellektus</a:t>
                      </a:r>
                      <a:endParaRPr lang="hu-H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scadia Code SemiBold" panose="020B0609020000020004" pitchFamily="49" charset="0"/>
                        </a:rPr>
                        <a:t>Gyenes: 19. század végi pátosz és retorika</a:t>
                      </a:r>
                      <a:endParaRPr lang="hu-H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491240"/>
                  </a:ext>
                </a:extLst>
              </a:tr>
              <a:tr h="413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scadia Code SemiBold" panose="020B0609020000020004" pitchFamily="49" charset="0"/>
                        </a:rPr>
                        <a:t>Lukács Margit – Éva: ikonikus női szerep, érzelmi mélységgel</a:t>
                      </a:r>
                      <a:endParaRPr lang="hu-H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scadia Code SemiBold" panose="020B0609020000020004" pitchFamily="49" charset="0"/>
                        </a:rPr>
                        <a:t>Lukács: 20. század közepi realizmus, nemzeti tradíció</a:t>
                      </a:r>
                      <a:endParaRPr lang="hu-H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857816"/>
                  </a:ext>
                </a:extLst>
              </a:tr>
              <a:tr h="5084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scadia Code SemiBold" panose="020B0609020000020004" pitchFamily="49" charset="0"/>
                        </a:rPr>
                        <a:t>Sinkovits Imre – Ádám: nemzeti hős </a:t>
                      </a:r>
                      <a:endParaRPr lang="hu-H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scadia Code SemiBold" panose="020B0609020000020004" pitchFamily="49" charset="0"/>
                        </a:rPr>
                        <a:t>Sinkovits: 20. század modern, gondolati és emberközpontú megközelítés</a:t>
                      </a:r>
                      <a:endParaRPr lang="hu-H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574676"/>
                  </a:ext>
                </a:extLst>
              </a:tr>
              <a:tr h="5084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scadia Code SemiBold" panose="020B0609020000020004" pitchFamily="49" charset="0"/>
                        </a:rPr>
                        <a:t>Mindhárom szerep a magyar színház pályacsúcsa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scadia Code SemiBold" panose="020B0609020000020004" pitchFamily="49" charset="0"/>
                        </a:rPr>
                        <a:t>és egy korszak lenyomata.</a:t>
                      </a:r>
                      <a:endParaRPr lang="hu-H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hu-H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7407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41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AC589F-9766-B39B-DDC8-A36FC6F34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E654E3-C47B-8679-4033-0EFB436B9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75" y="1963677"/>
            <a:ext cx="10058400" cy="29306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lvl="1" algn="ctr"/>
            <a:r>
              <a:rPr lang="hu-HU" sz="4400" b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Az ember tragédiája  </a:t>
            </a:r>
            <a:br>
              <a:rPr lang="hu-HU" sz="4400" b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400" b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három színész pályájának tükrében</a:t>
            </a:r>
            <a:br>
              <a:rPr lang="hu-HU" sz="440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Imre – Ádám</a:t>
            </a:r>
            <a:b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– Éva</a:t>
            </a:r>
            <a:b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László – Lucifer</a:t>
            </a:r>
            <a:b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endParaRPr lang="hu-HU" sz="4400" cap="small" dirty="0">
              <a:solidFill>
                <a:srgbClr val="FFFFFF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7ECB20A-E887-4ECF-0DA8-F8CD4942B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75" y="4778891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u-HU" cap="small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Készítette: A nagy utazók csapata</a:t>
            </a:r>
          </a:p>
          <a:p>
            <a:r>
              <a:rPr lang="hu-HU" cap="small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2026. 04. 19.</a:t>
            </a:r>
          </a:p>
        </p:txBody>
      </p:sp>
      <p:pic>
        <p:nvPicPr>
          <p:cNvPr id="6" name="Tartalom helye 4">
            <a:extLst>
              <a:ext uri="{FF2B5EF4-FFF2-40B4-BE49-F238E27FC236}">
                <a16:creationId xmlns:a16="http://schemas.microsoft.com/office/drawing/2014/main" id="{07263019-4220-730D-3C8E-674ADA5819FE}"/>
              </a:ext>
            </a:extLst>
          </p:cNvPr>
          <p:cNvPicPr/>
          <p:nvPr/>
        </p:nvPicPr>
        <p:blipFill>
          <a:blip r:embed="rId3"/>
          <a:srcRect t="1376" r="-1" b="15207"/>
          <a:stretch>
            <a:fillRect/>
          </a:stretch>
        </p:blipFill>
        <p:spPr>
          <a:xfrm>
            <a:off x="0" y="-20820"/>
            <a:ext cx="5341144" cy="687489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D406008-6945-8982-6CD5-8483FF5B05A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41144" y="0"/>
            <a:ext cx="6975342" cy="6874898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ECFEBFBB-3EE3-FB31-AA3B-62FA63831765}"/>
              </a:ext>
            </a:extLst>
          </p:cNvPr>
          <p:cNvSpPr txBox="1"/>
          <p:nvPr/>
        </p:nvSpPr>
        <p:spPr>
          <a:xfrm>
            <a:off x="6860399" y="2046293"/>
            <a:ext cx="4177690" cy="305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</a:pPr>
            <a:r>
              <a:rPr lang="hu-HU" b="1" i="0" u="none" strike="noStrike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Madách</a:t>
            </a:r>
            <a:r>
              <a:rPr lang="hu-HU" b="1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Imre drámai költeménye</a:t>
            </a:r>
            <a:endParaRPr lang="hu-HU" sz="1600" b="1" i="0" u="none" strike="noStrike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285750" indent="-285750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</a:t>
            </a: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egjelenése: 1862</a:t>
            </a:r>
          </a:p>
          <a:p>
            <a:pPr marL="285750" indent="-285750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ősbemutató: 1883. 09. 21. Nemzeti Színház </a:t>
            </a:r>
          </a:p>
          <a:p>
            <a:pPr marL="285750" indent="-285750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</a:t>
            </a: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ő kérdései: emberi lét, történelem, hit, küzdelem</a:t>
            </a:r>
          </a:p>
          <a:p>
            <a:pPr marL="285750" indent="-285750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h</a:t>
            </a: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árom központi szereplő:</a:t>
            </a:r>
          </a:p>
          <a:p>
            <a:pPr marL="742950" lvl="1" indent="-285750" fontAlgn="base">
              <a:lnSpc>
                <a:spcPts val="16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 – a kétely, tagadás megtestesítője</a:t>
            </a:r>
            <a:endParaRPr lang="hu-HU" sz="16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742950" lvl="1" indent="-285750" rtl="0" fontAlgn="base">
              <a:lnSpc>
                <a:spcPts val="16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 – az ember</a:t>
            </a:r>
          </a:p>
          <a:p>
            <a:pPr marL="742950" lvl="1" indent="-285750" rtl="0" fontAlgn="base">
              <a:lnSpc>
                <a:spcPts val="16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Éva – az élet, a nőiség jelképe</a:t>
            </a:r>
            <a:endParaRPr lang="hu-HU" sz="16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pic>
        <p:nvPicPr>
          <p:cNvPr id="4" name="Tartalom helye 4">
            <a:extLst>
              <a:ext uri="{FF2B5EF4-FFF2-40B4-BE49-F238E27FC236}">
                <a16:creationId xmlns:a16="http://schemas.microsoft.com/office/drawing/2014/main" id="{9DCF30EC-EDB2-2808-D84D-5E40DDD3C4AF}"/>
              </a:ext>
            </a:extLst>
          </p:cNvPr>
          <p:cNvPicPr/>
          <p:nvPr/>
        </p:nvPicPr>
        <p:blipFill>
          <a:blip r:embed="rId5"/>
          <a:srcRect l="6476" r="3567"/>
          <a:stretch>
            <a:fillRect/>
          </a:stretch>
        </p:blipFill>
        <p:spPr>
          <a:xfrm>
            <a:off x="-4251960" y="16907"/>
            <a:ext cx="4251960" cy="685799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4A9F2FF-B54F-AD3A-C30A-70B5F80B2E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80" t="3075" r="1985" b="3686"/>
          <a:stretch>
            <a:fillRect/>
          </a:stretch>
        </p:blipFill>
        <p:spPr>
          <a:xfrm>
            <a:off x="12262620" y="16907"/>
            <a:ext cx="8060422" cy="6908697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29440060-F513-1346-B094-30DE38C211B3}"/>
              </a:ext>
            </a:extLst>
          </p:cNvPr>
          <p:cNvSpPr txBox="1">
            <a:spLocks/>
          </p:cNvSpPr>
          <p:nvPr/>
        </p:nvSpPr>
        <p:spPr>
          <a:xfrm>
            <a:off x="12477849" y="174901"/>
            <a:ext cx="7629964" cy="2941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László </a:t>
            </a:r>
            <a:b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(1875-1921)</a:t>
            </a:r>
            <a:b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életrajz és pálya</a:t>
            </a:r>
            <a:br>
              <a:rPr lang="hu-HU" sz="2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</a:t>
            </a: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színészet pedig a legcsodálatosabb művészet – melyben szellem és test vetekszik, hogy kifejezője legyen életünk szépségének és rútságának egyaránt."</a:t>
            </a:r>
            <a:b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(</a:t>
            </a:r>
            <a:r>
              <a:rPr lang="hu-HU" sz="20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Somlay</a:t>
            </a: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Artúr jellemzése)</a:t>
            </a:r>
            <a:br>
              <a:rPr lang="hu-HU" sz="24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endParaRPr lang="hu-HU" sz="26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A7389C0C-596C-55D8-8A4A-DA65DC903F7A}"/>
              </a:ext>
            </a:extLst>
          </p:cNvPr>
          <p:cNvSpPr txBox="1">
            <a:spLocks/>
          </p:cNvSpPr>
          <p:nvPr/>
        </p:nvSpPr>
        <p:spPr>
          <a:xfrm>
            <a:off x="12788073" y="3116583"/>
            <a:ext cx="7191229" cy="303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hu-HU" sz="16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</a:t>
            </a:r>
            <a:r>
              <a:rPr lang="hu-HU" sz="2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Nemzeti Színház színésze – 320 különböző szerepű</a:t>
            </a:r>
          </a:p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hu-HU" sz="2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karakterszínész, de tragikai mélységgel játszik</a:t>
            </a:r>
          </a:p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hu-HU" sz="2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fontos szerepei: </a:t>
            </a:r>
            <a:r>
              <a:rPr lang="hu-HU" sz="2000" i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Jago</a:t>
            </a:r>
            <a:r>
              <a:rPr lang="hu-HU" sz="2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</a:t>
            </a:r>
            <a:r>
              <a:rPr lang="hu-HU" sz="2000" i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Othello</a:t>
            </a:r>
            <a:r>
              <a:rPr lang="hu-HU" sz="2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), </a:t>
            </a:r>
            <a:r>
              <a:rPr lang="hu-HU" sz="2000" i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Mefisztó</a:t>
            </a:r>
            <a:r>
              <a:rPr lang="hu-HU" sz="2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</a:t>
            </a:r>
            <a:r>
              <a:rPr lang="hu-HU" sz="2000" i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Faust</a:t>
            </a:r>
            <a:r>
              <a:rPr lang="hu-HU" sz="2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), </a:t>
            </a:r>
            <a:r>
              <a:rPr lang="hu-HU" sz="2000" i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Cassius</a:t>
            </a:r>
            <a:r>
              <a:rPr lang="hu-HU" sz="2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2000" i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Számadó juhász</a:t>
            </a:r>
            <a:endParaRPr lang="hu-HU" sz="200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hu-HU" sz="2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színháztörténet az „utolsó intrikusként” tartja számon</a:t>
            </a:r>
          </a:p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hu-HU" sz="2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erős színpadi jelenlét, jellegzetes arcvonások, intellektuális szerepformálás</a:t>
            </a:r>
          </a:p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hu-HU" sz="2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természetes, szép beszéd — korának kimagasló deklamátora</a:t>
            </a:r>
            <a:endParaRPr lang="hu-HU" sz="20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71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930F56-92C9-B044-1390-D3BD064A7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978BED-4956-B25B-764B-65587EB45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75" y="1963677"/>
            <a:ext cx="10058400" cy="29306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lvl="1" algn="ctr"/>
            <a:r>
              <a:rPr lang="hu-HU" sz="4400" b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Az ember tragédiája  </a:t>
            </a:r>
            <a:br>
              <a:rPr lang="hu-HU" sz="4400" b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400" b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három színész pályájának tükrében</a:t>
            </a:r>
            <a:br>
              <a:rPr lang="hu-HU" sz="440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Imre – Ádám</a:t>
            </a:r>
            <a:b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– Éva</a:t>
            </a:r>
            <a:b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1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László – Lucifer</a:t>
            </a:r>
            <a:b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endParaRPr lang="hu-HU" sz="4400" cap="small" dirty="0">
              <a:solidFill>
                <a:srgbClr val="FFFFFF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601FFBF-D405-35C6-4D92-59F1937F9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75" y="4778891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u-HU" cap="small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Készítette: A nagy utazók csapata</a:t>
            </a:r>
          </a:p>
          <a:p>
            <a:r>
              <a:rPr lang="hu-HU" cap="small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2026. 04. 19.</a:t>
            </a:r>
          </a:p>
        </p:txBody>
      </p:sp>
      <p:pic>
        <p:nvPicPr>
          <p:cNvPr id="6" name="Tartalom helye 4">
            <a:extLst>
              <a:ext uri="{FF2B5EF4-FFF2-40B4-BE49-F238E27FC236}">
                <a16:creationId xmlns:a16="http://schemas.microsoft.com/office/drawing/2014/main" id="{1CC00F82-1AFD-7397-3357-6AECB67004EC}"/>
              </a:ext>
            </a:extLst>
          </p:cNvPr>
          <p:cNvPicPr/>
          <p:nvPr/>
        </p:nvPicPr>
        <p:blipFill>
          <a:blip r:embed="rId3"/>
          <a:srcRect t="1376" r="-1" b="15207"/>
          <a:stretch>
            <a:fillRect/>
          </a:stretch>
        </p:blipFill>
        <p:spPr>
          <a:xfrm>
            <a:off x="0" y="-20820"/>
            <a:ext cx="5341144" cy="687489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1C98522-9DF4-68BA-E9D6-D0E36114623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41144" y="0"/>
            <a:ext cx="6975342" cy="6874898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0A74E02F-9962-6857-CB30-7F0B770E3471}"/>
              </a:ext>
            </a:extLst>
          </p:cNvPr>
          <p:cNvSpPr txBox="1"/>
          <p:nvPr/>
        </p:nvSpPr>
        <p:spPr>
          <a:xfrm>
            <a:off x="6860399" y="2046293"/>
            <a:ext cx="4177690" cy="305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</a:pPr>
            <a:r>
              <a:rPr lang="hu-HU" b="1" i="0" u="none" strike="noStrike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Madách</a:t>
            </a:r>
            <a:r>
              <a:rPr lang="hu-HU" b="1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Imre drámai költeménye</a:t>
            </a:r>
            <a:endParaRPr lang="hu-HU" sz="1600" b="1" i="0" u="none" strike="noStrike" dirty="0">
              <a:solidFill>
                <a:srgbClr val="000000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285750" indent="-285750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</a:t>
            </a: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egjelenése: 1862</a:t>
            </a:r>
          </a:p>
          <a:p>
            <a:pPr marL="285750" indent="-285750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ősbemutató: 1883. 09. 21. Nemzeti Színház </a:t>
            </a:r>
          </a:p>
          <a:p>
            <a:pPr marL="285750" indent="-285750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</a:t>
            </a: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ő kérdései: emberi lét, történelem, hit, küzdelem</a:t>
            </a:r>
          </a:p>
          <a:p>
            <a:pPr marL="285750" indent="-285750" rtl="0" fontAlgn="base">
              <a:lnSpc>
                <a:spcPts val="1600"/>
              </a:lnSpc>
              <a:spcBef>
                <a:spcPts val="12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h</a:t>
            </a: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árom központi szereplő:</a:t>
            </a:r>
          </a:p>
          <a:p>
            <a:pPr marL="742950" lvl="1" indent="-285750" rtl="0" fontAlgn="base">
              <a:lnSpc>
                <a:spcPts val="16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 – az ember</a:t>
            </a:r>
          </a:p>
          <a:p>
            <a:pPr marL="742950" lvl="1" indent="-285750" rtl="0" fontAlgn="base">
              <a:lnSpc>
                <a:spcPts val="16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Éva – az élet, a nőiség jelképe</a:t>
            </a:r>
            <a:endParaRPr lang="hu-HU" sz="16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742950" lvl="1" indent="-285750" rtl="0" fontAlgn="base">
              <a:lnSpc>
                <a:spcPts val="16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hu-HU" sz="1600" b="0" i="0" u="none" strike="noStrike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 – a kétely, tagadás megtestesítője</a:t>
            </a:r>
            <a:endParaRPr lang="hu-HU" sz="16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pic>
        <p:nvPicPr>
          <p:cNvPr id="4" name="Tartalom helye 4">
            <a:extLst>
              <a:ext uri="{FF2B5EF4-FFF2-40B4-BE49-F238E27FC236}">
                <a16:creationId xmlns:a16="http://schemas.microsoft.com/office/drawing/2014/main" id="{3756C001-163C-25EC-60C3-A31438903A9B}"/>
              </a:ext>
            </a:extLst>
          </p:cNvPr>
          <p:cNvPicPr/>
          <p:nvPr/>
        </p:nvPicPr>
        <p:blipFill>
          <a:blip r:embed="rId5"/>
          <a:srcRect l="6476" r="3567"/>
          <a:stretch>
            <a:fillRect/>
          </a:stretch>
        </p:blipFill>
        <p:spPr>
          <a:xfrm>
            <a:off x="-1" y="-12368"/>
            <a:ext cx="4294275" cy="688726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74994E2-17EC-39D4-881C-C68DC9902A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80" t="3075" r="1985" b="3686"/>
          <a:stretch>
            <a:fillRect/>
          </a:stretch>
        </p:blipFill>
        <p:spPr>
          <a:xfrm>
            <a:off x="4256064" y="-12368"/>
            <a:ext cx="8060422" cy="6908697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D8249551-F2FA-533C-6D46-9D0A4495AE01}"/>
              </a:ext>
            </a:extLst>
          </p:cNvPr>
          <p:cNvSpPr txBox="1">
            <a:spLocks/>
          </p:cNvSpPr>
          <p:nvPr/>
        </p:nvSpPr>
        <p:spPr>
          <a:xfrm>
            <a:off x="4459955" y="137903"/>
            <a:ext cx="7696663" cy="29578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László pályaképe</a:t>
            </a:r>
            <a:b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(1875-1921)</a:t>
            </a:r>
            <a:b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br>
              <a:rPr lang="hu-HU" sz="2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</a:t>
            </a: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színészet pedig a legcsodálatosabb művészet – melyben szellem és test vetekszik, hogy kifejezője legyen életünk szépségének és rútságának egyaránt."</a:t>
            </a:r>
          </a:p>
          <a:p>
            <a:pPr algn="r"/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(</a:t>
            </a:r>
            <a:r>
              <a:rPr lang="hu-HU" sz="20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Somlay</a:t>
            </a: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Artúr jellemzése)</a:t>
            </a:r>
            <a:br>
              <a:rPr lang="hu-HU" sz="24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endParaRPr lang="hu-HU" sz="26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A119C71-34FD-30D8-D361-9B103DC91F25}"/>
              </a:ext>
            </a:extLst>
          </p:cNvPr>
          <p:cNvSpPr txBox="1">
            <a:spLocks/>
          </p:cNvSpPr>
          <p:nvPr/>
        </p:nvSpPr>
        <p:spPr>
          <a:xfrm>
            <a:off x="4776050" y="3079053"/>
            <a:ext cx="7254092" cy="3055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10000"/>
              </a:lnSpc>
              <a:spcBef>
                <a:spcPts val="0"/>
              </a:spcBef>
            </a:pP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Nemzeti Színház színésze – 320 különböző szerepű karakterszínész, de tragikai mélységgel játszik.</a:t>
            </a:r>
          </a:p>
          <a:p>
            <a:pPr algn="l" fontAlgn="base">
              <a:lnSpc>
                <a:spcPct val="110000"/>
              </a:lnSpc>
              <a:spcBef>
                <a:spcPts val="0"/>
              </a:spcBef>
            </a:pPr>
            <a:endParaRPr lang="hu-HU" sz="20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342900" indent="-342900" algn="l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további fontos szerepei: </a:t>
            </a:r>
            <a:r>
              <a:rPr lang="hu-HU" sz="20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Jago</a:t>
            </a: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</a:t>
            </a:r>
            <a:r>
              <a:rPr lang="hu-HU" sz="20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Othello</a:t>
            </a: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), </a:t>
            </a: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Mefisztó</a:t>
            </a: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</a:t>
            </a: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Faust</a:t>
            </a: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), </a:t>
            </a:r>
            <a:r>
              <a:rPr lang="hu-HU" sz="20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Cassius</a:t>
            </a: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Számadó juhász</a:t>
            </a:r>
            <a:endParaRPr lang="hu-HU" sz="20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342900" indent="-342900" algn="l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erős színpadi jelenlét, jellegzetes arcvonások</a:t>
            </a:r>
          </a:p>
          <a:p>
            <a:pPr marL="342900" indent="-342900" algn="l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Az intellektuális szerepformálás egyéni színezetet ad a szerepeinek.</a:t>
            </a:r>
          </a:p>
          <a:p>
            <a:pPr marL="342900" indent="-342900" algn="l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természetes, szép beszéd — korának kimagasló </a:t>
            </a:r>
            <a:r>
              <a:rPr lang="hu-HU" sz="2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deklamátora</a:t>
            </a:r>
            <a:endParaRPr lang="hu-HU" sz="20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10E5642D-A0C1-6CBE-9D7C-02782847FF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t="2718" r="1311" b="3972"/>
          <a:stretch>
            <a:fillRect/>
          </a:stretch>
        </p:blipFill>
        <p:spPr bwMode="auto">
          <a:xfrm>
            <a:off x="-8062412" y="-19151"/>
            <a:ext cx="7995504" cy="687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Tartalom helye 4">
            <a:extLst>
              <a:ext uri="{FF2B5EF4-FFF2-40B4-BE49-F238E27FC236}">
                <a16:creationId xmlns:a16="http://schemas.microsoft.com/office/drawing/2014/main" id="{72F0233A-4E8D-E303-0EAE-7FA1BD37D5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9355"/>
          <a:stretch>
            <a:fillRect/>
          </a:stretch>
        </p:blipFill>
        <p:spPr>
          <a:xfrm>
            <a:off x="12346237" y="-20820"/>
            <a:ext cx="4196496" cy="6857990"/>
          </a:xfrm>
          <a:prstGeom prst="rect">
            <a:avLst/>
          </a:prstGeom>
          <a:effectLst/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7E9E7A96-0705-EF79-3E40-A55C23B0FBB0}"/>
              </a:ext>
            </a:extLst>
          </p:cNvPr>
          <p:cNvSpPr txBox="1"/>
          <p:nvPr/>
        </p:nvSpPr>
        <p:spPr>
          <a:xfrm>
            <a:off x="-2926040" y="4618555"/>
            <a:ext cx="2775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1883</a:t>
            </a:r>
          </a:p>
          <a:p>
            <a:pPr algn="r"/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Ádám: Nagy Imre</a:t>
            </a:r>
          </a:p>
          <a:p>
            <a:pPr algn="r"/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Éva: Jászai Mari</a:t>
            </a:r>
          </a:p>
          <a:p>
            <a:pPr algn="r"/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Rendező: </a:t>
            </a:r>
            <a:r>
              <a:rPr lang="hu-HU" sz="1600" cap="small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Paulay</a:t>
            </a:r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Ede</a:t>
            </a:r>
          </a:p>
        </p:txBody>
      </p:sp>
      <p:pic>
        <p:nvPicPr>
          <p:cNvPr id="27" name="Picture 2" descr="Nemzeti Archívum | „Nem az idő halad: mi változunk” Ma van a magyar dráma  napja">
            <a:extLst>
              <a:ext uri="{FF2B5EF4-FFF2-40B4-BE49-F238E27FC236}">
                <a16:creationId xmlns:a16="http://schemas.microsoft.com/office/drawing/2014/main" id="{55142DE9-7B8A-B810-2654-487EEF70C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9316" y="2216370"/>
            <a:ext cx="2826100" cy="240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9FEED5B2-97AD-D53D-BED4-487B669328E6}"/>
              </a:ext>
            </a:extLst>
          </p:cNvPr>
          <p:cNvSpPr txBox="1"/>
          <p:nvPr/>
        </p:nvSpPr>
        <p:spPr>
          <a:xfrm>
            <a:off x="-7744220" y="1802399"/>
            <a:ext cx="473490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 Az </a:t>
            </a:r>
            <a:r>
              <a:rPr lang="hu-HU" sz="16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ember tragédiája </a:t>
            </a: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központi figurája: a kétely, tagadás és értelem képviselője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az 1883-as ősbemutatótól haláláig alakította a szerepet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hu-HU" sz="1600" u="sng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Szerep jelentősége: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mély filozófiai tartalom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erős színpadi jelenlét és intellektuális erő</a:t>
            </a:r>
          </a:p>
          <a:p>
            <a:pPr marL="742950" lvl="1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ruhája, mozgása, hanghordozása mind a démoni eleganciát szolgálta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 alakításában a gonosz és az emberiség iránti együttérzés keveredett, ez tette játékát különlegesen összetetté</a:t>
            </a:r>
            <a:endParaRPr lang="hu-HU" sz="16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B164147C-369E-C982-2B75-B7B068380C8F}"/>
              </a:ext>
            </a:extLst>
          </p:cNvPr>
          <p:cNvSpPr txBox="1"/>
          <p:nvPr/>
        </p:nvSpPr>
        <p:spPr>
          <a:xfrm>
            <a:off x="-5760351" y="172673"/>
            <a:ext cx="3391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László,</a:t>
            </a:r>
            <a:br>
              <a:rPr lang="hu-HU" sz="3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mint Lucifer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791780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Tartalom helye 4">
            <a:extLst>
              <a:ext uri="{FF2B5EF4-FFF2-40B4-BE49-F238E27FC236}">
                <a16:creationId xmlns:a16="http://schemas.microsoft.com/office/drawing/2014/main" id="{52F09D61-C2AC-61AF-995B-406C1A26E7FC}"/>
              </a:ext>
            </a:extLst>
          </p:cNvPr>
          <p:cNvPicPr/>
          <p:nvPr/>
        </p:nvPicPr>
        <p:blipFill>
          <a:blip r:embed="rId2"/>
          <a:srcRect l="6476" r="3567"/>
          <a:stretch>
            <a:fillRect/>
          </a:stretch>
        </p:blipFill>
        <p:spPr>
          <a:xfrm>
            <a:off x="-1" y="-12368"/>
            <a:ext cx="4294275" cy="6887266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57488CBC-1787-76C3-058E-360DE49F6B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0" t="3075" r="1985" b="3686"/>
          <a:stretch>
            <a:fillRect/>
          </a:stretch>
        </p:blipFill>
        <p:spPr>
          <a:xfrm>
            <a:off x="4256064" y="-12368"/>
            <a:ext cx="8060422" cy="6908697"/>
          </a:xfrm>
          <a:prstGeom prst="rect">
            <a:avLst/>
          </a:prstGeom>
        </p:spPr>
      </p:pic>
      <p:sp>
        <p:nvSpPr>
          <p:cNvPr id="33" name="Cím 1">
            <a:extLst>
              <a:ext uri="{FF2B5EF4-FFF2-40B4-BE49-F238E27FC236}">
                <a16:creationId xmlns:a16="http://schemas.microsoft.com/office/drawing/2014/main" id="{C5BD5921-17DB-D73F-9FE0-F5A139D69B49}"/>
              </a:ext>
            </a:extLst>
          </p:cNvPr>
          <p:cNvSpPr txBox="1">
            <a:spLocks/>
          </p:cNvSpPr>
          <p:nvPr/>
        </p:nvSpPr>
        <p:spPr>
          <a:xfrm>
            <a:off x="4459955" y="137903"/>
            <a:ext cx="7696663" cy="29578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László </a:t>
            </a:r>
            <a:b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(1875-1921)</a:t>
            </a:r>
            <a:b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életrajz és pálya</a:t>
            </a:r>
            <a:br>
              <a:rPr lang="hu-HU" sz="2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</a:t>
            </a: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színészet pedig a legcsodálatosabb művészet – melyben szellem és test vetekszik, hogy kifejezője legyen életünk szépségének és rútságának egyaránt."</a:t>
            </a:r>
            <a:b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(</a:t>
            </a:r>
            <a:r>
              <a:rPr lang="hu-HU" sz="20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Somlay</a:t>
            </a: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Artúr jellemzése)</a:t>
            </a:r>
            <a:br>
              <a:rPr lang="hu-HU" sz="24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endParaRPr lang="hu-HU" sz="26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E20F67A4-487C-1971-016B-8F8758CEFB78}"/>
              </a:ext>
            </a:extLst>
          </p:cNvPr>
          <p:cNvSpPr txBox="1">
            <a:spLocks/>
          </p:cNvSpPr>
          <p:nvPr/>
        </p:nvSpPr>
        <p:spPr>
          <a:xfrm>
            <a:off x="4776050" y="3079053"/>
            <a:ext cx="7254092" cy="3055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</a:t>
            </a: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Nemzeti Színház színésze – 320 különböző szerepű</a:t>
            </a:r>
          </a:p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karakterszínész, de tragikai mélységgel játszik</a:t>
            </a:r>
          </a:p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fontos szerepei: </a:t>
            </a:r>
            <a:r>
              <a:rPr lang="hu-HU" sz="20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Jago</a:t>
            </a: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</a:t>
            </a:r>
            <a:r>
              <a:rPr lang="hu-HU" sz="20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Othello</a:t>
            </a: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), </a:t>
            </a: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Mefisztó</a:t>
            </a: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</a:t>
            </a: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Faust</a:t>
            </a: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), </a:t>
            </a:r>
            <a:r>
              <a:rPr lang="hu-HU" sz="20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Cassius</a:t>
            </a: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Számadó juhász</a:t>
            </a:r>
            <a:endParaRPr lang="hu-HU" sz="20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színháztörténet az „utolsó intrikusként” tartja számon</a:t>
            </a:r>
          </a:p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erős színpadi jelenlét, jellegzetes arcvonások, intellektuális szerepformálás</a:t>
            </a:r>
          </a:p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hu-HU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természetes, szép beszéd — korának kimagasló </a:t>
            </a:r>
            <a:r>
              <a:rPr lang="hu-HU" sz="2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deklamátora</a:t>
            </a:r>
            <a:endParaRPr lang="hu-HU" sz="20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B77AA9D-9D67-5DD8-5E20-6D37FFA8D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t="2718" r="1311" b="3972"/>
          <a:stretch>
            <a:fillRect/>
          </a:stretch>
        </p:blipFill>
        <p:spPr bwMode="auto">
          <a:xfrm>
            <a:off x="0" y="0"/>
            <a:ext cx="7995504" cy="687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artalom helye 4">
            <a:extLst>
              <a:ext uri="{FF2B5EF4-FFF2-40B4-BE49-F238E27FC236}">
                <a16:creationId xmlns:a16="http://schemas.microsoft.com/office/drawing/2014/main" id="{29C40234-7266-9024-8F08-F7BE2E35E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355"/>
          <a:stretch>
            <a:fillRect/>
          </a:stretch>
        </p:blipFill>
        <p:spPr>
          <a:xfrm>
            <a:off x="7995504" y="15238"/>
            <a:ext cx="4196496" cy="6857990"/>
          </a:xfrm>
          <a:prstGeom prst="rect">
            <a:avLst/>
          </a:prstGeom>
          <a:effectLst/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DF95F5F6-A3A7-A013-2F93-F82CE5B8A01D}"/>
              </a:ext>
            </a:extLst>
          </p:cNvPr>
          <p:cNvSpPr txBox="1"/>
          <p:nvPr/>
        </p:nvSpPr>
        <p:spPr>
          <a:xfrm>
            <a:off x="5136372" y="4637706"/>
            <a:ext cx="2775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1883</a:t>
            </a:r>
          </a:p>
          <a:p>
            <a:pPr algn="r"/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Ádám: Nagy Imre</a:t>
            </a:r>
          </a:p>
          <a:p>
            <a:pPr algn="r"/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Éva: Jászai Mari</a:t>
            </a:r>
          </a:p>
          <a:p>
            <a:pPr algn="r"/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Rendező: </a:t>
            </a:r>
            <a:r>
              <a:rPr lang="hu-HU" sz="1600" cap="small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Paulay</a:t>
            </a:r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Ede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A399AB68-0E76-FC1F-08FA-8F5BEE0E9ABC}"/>
              </a:ext>
            </a:extLst>
          </p:cNvPr>
          <p:cNvSpPr txBox="1"/>
          <p:nvPr/>
        </p:nvSpPr>
        <p:spPr>
          <a:xfrm>
            <a:off x="318192" y="1821550"/>
            <a:ext cx="473490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 Az </a:t>
            </a:r>
            <a:r>
              <a:rPr lang="hu-HU" sz="16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ember tragédiája </a:t>
            </a: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központi figurája: a kétely, tagadás és értelem képviselője.</a:t>
            </a:r>
          </a:p>
          <a:p>
            <a:pPr marL="265113" indent="-265113" fontAlgn="base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az 1883-as ősbemutatótól haláláig alakította a szerepet.</a:t>
            </a:r>
          </a:p>
          <a:p>
            <a:pPr fontAlgn="base"/>
            <a:endParaRPr lang="hu-HU" sz="16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fontAlgn="base"/>
            <a:r>
              <a:rPr lang="hu-HU" sz="1600" u="sng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Miért fontos  szerep?</a:t>
            </a:r>
          </a:p>
          <a:p>
            <a:pPr marL="265113" lvl="1" indent="182563" fontAlgn="base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mély filozófiai tartalom jelenik meg benne</a:t>
            </a:r>
          </a:p>
          <a:p>
            <a:pPr marL="265113" lvl="1" indent="182563" fontAlgn="base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erős színpadi jelenlét és intellektuális erő</a:t>
            </a:r>
          </a:p>
          <a:p>
            <a:pPr marL="265113" lvl="1" indent="182563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ruhája, mozgása, hanghordozása mind a démoni eleganciát szolgálta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 alakításában a gonosz és az emberiség iránti együttérzés keveredett, ez tette játékát különlegesen összetetté.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u-HU" sz="1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Az utolsó intrikusként tartja számon a színháztörténet, mert a démoni sötét figurákat nagy drámai erővel jelenítette meg.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5096D1B3-0FDF-F4CC-A32B-1E959A22CB2C}"/>
              </a:ext>
            </a:extLst>
          </p:cNvPr>
          <p:cNvSpPr txBox="1"/>
          <p:nvPr/>
        </p:nvSpPr>
        <p:spPr>
          <a:xfrm>
            <a:off x="2302061" y="191824"/>
            <a:ext cx="3391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László</a:t>
            </a:r>
            <a:br>
              <a:rPr lang="hu-HU" sz="3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mint Lucifer</a:t>
            </a:r>
            <a:endParaRPr lang="hu-HU" sz="3600" dirty="0"/>
          </a:p>
        </p:txBody>
      </p:sp>
      <p:pic>
        <p:nvPicPr>
          <p:cNvPr id="35" name="Picture 2" descr="Történetpin képe">
            <a:extLst>
              <a:ext uri="{FF2B5EF4-FFF2-40B4-BE49-F238E27FC236}">
                <a16:creationId xmlns:a16="http://schemas.microsoft.com/office/drawing/2014/main" id="{F3E80A3D-44DB-EB90-6173-87E61C02BBA8}"/>
              </a:ext>
            </a:extLst>
          </p:cNvPr>
          <p:cNvPicPr/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239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486" y="-12368"/>
            <a:ext cx="7986205" cy="690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ím 1">
            <a:extLst>
              <a:ext uri="{FF2B5EF4-FFF2-40B4-BE49-F238E27FC236}">
                <a16:creationId xmlns:a16="http://schemas.microsoft.com/office/drawing/2014/main" id="{BD806E30-2DB4-E069-1F37-6E40E13D0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2664" y="475312"/>
            <a:ext cx="6798541" cy="1355407"/>
          </a:xfrm>
        </p:spPr>
        <p:txBody>
          <a:bodyPr anchor="b">
            <a:normAutofit/>
          </a:bodyPr>
          <a:lstStyle/>
          <a:p>
            <a:pPr algn="ctr" rtl="0">
              <a:spcBef>
                <a:spcPts val="1800"/>
              </a:spcBef>
              <a:spcAft>
                <a:spcPts val="400"/>
              </a:spcAft>
            </a:pPr>
            <a:r>
              <a:rPr lang="hu-HU" sz="4000" b="1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 életrajz</a:t>
            </a:r>
            <a:br>
              <a:rPr lang="hu-HU" sz="4000" b="1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000" b="1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 (1914-2002)</a:t>
            </a:r>
            <a:endParaRPr lang="hu-HU" sz="4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68824161-6690-1A2A-6A5A-A0B2C3ECF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4426" y="2397462"/>
            <a:ext cx="6798539" cy="3705217"/>
          </a:xfrm>
        </p:spPr>
        <p:txBody>
          <a:bodyPr>
            <a:normAutofit/>
          </a:bodyPr>
          <a:lstStyle/>
          <a:p>
            <a:pPr fontAlgn="base"/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Színiakadémia: 1933–1936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1937-től a Nemzeti Színház tagja, 1989-től örökös tagja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v</a:t>
            </a: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endégművészként játszott az Operaház, az Erkel Színház, a Zeneakadémia produkcióiban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2000-től a Pesti Magyar Színház társulatához tartozott</a:t>
            </a:r>
          </a:p>
          <a:p>
            <a:pPr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Forrás: Nemzeti Színház Archívum, Magyar Színházi Lexikon, MEK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8" name="Kép 37">
            <a:extLst>
              <a:ext uri="{FF2B5EF4-FFF2-40B4-BE49-F238E27FC236}">
                <a16:creationId xmlns:a16="http://schemas.microsoft.com/office/drawing/2014/main" id="{EB13D086-B383-6EDF-4064-AA4CC916D84B}"/>
              </a:ext>
            </a:extLst>
          </p:cNvPr>
          <p:cNvPicPr/>
          <p:nvPr/>
        </p:nvPicPr>
        <p:blipFill>
          <a:blip r:embed="rId8"/>
          <a:srcRect l="3255"/>
          <a:stretch>
            <a:fillRect/>
          </a:stretch>
        </p:blipFill>
        <p:spPr>
          <a:xfrm>
            <a:off x="-4244390" y="-12368"/>
            <a:ext cx="4196496" cy="6857990"/>
          </a:xfrm>
          <a:prstGeom prst="rect">
            <a:avLst/>
          </a:prstGeom>
          <a:effectLst/>
        </p:spPr>
      </p:pic>
      <p:pic>
        <p:nvPicPr>
          <p:cNvPr id="3" name="Kép 2" descr="A képen vázlat, rajz, festmény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174EB77-DCD9-A311-EFB4-68B6AFB74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7629" y="1304597"/>
            <a:ext cx="2141399" cy="3055063"/>
          </a:xfrm>
          <a:prstGeom prst="rect">
            <a:avLst/>
          </a:prstGeom>
        </p:spPr>
      </p:pic>
      <p:pic>
        <p:nvPicPr>
          <p:cNvPr id="2" name="Kép 1" descr="A képen ruházat, személy, Emberi arc, hölg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4A7DF81-ED72-B32D-ED24-1CEA9402F9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4131" y="1306267"/>
            <a:ext cx="1523722" cy="305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31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CD573892-83C5-0D1B-F86C-727E18EE7E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t="2718" r="1311" b="3972"/>
          <a:stretch>
            <a:fillRect/>
          </a:stretch>
        </p:blipFill>
        <p:spPr bwMode="auto">
          <a:xfrm>
            <a:off x="0" y="0"/>
            <a:ext cx="7995504" cy="687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rtalom helye 4">
            <a:extLst>
              <a:ext uri="{FF2B5EF4-FFF2-40B4-BE49-F238E27FC236}">
                <a16:creationId xmlns:a16="http://schemas.microsoft.com/office/drawing/2014/main" id="{64CC6521-E422-0ACE-C1A1-54DA349BE1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355"/>
          <a:stretch>
            <a:fillRect/>
          </a:stretch>
        </p:blipFill>
        <p:spPr>
          <a:xfrm>
            <a:off x="7995504" y="15238"/>
            <a:ext cx="4196496" cy="6857990"/>
          </a:xfrm>
          <a:prstGeom prst="rect">
            <a:avLst/>
          </a:prstGeom>
          <a:effectLst/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9213847F-A7B1-3418-C681-9519BB4FFB50}"/>
              </a:ext>
            </a:extLst>
          </p:cNvPr>
          <p:cNvSpPr txBox="1"/>
          <p:nvPr/>
        </p:nvSpPr>
        <p:spPr>
          <a:xfrm>
            <a:off x="5136372" y="4637706"/>
            <a:ext cx="2775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1883</a:t>
            </a:r>
          </a:p>
          <a:p>
            <a:pPr algn="r"/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Ádám: Nagy Imre</a:t>
            </a:r>
          </a:p>
          <a:p>
            <a:pPr algn="r"/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Éva: Jászai Mari</a:t>
            </a:r>
          </a:p>
          <a:p>
            <a:pPr algn="r"/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Rendező: </a:t>
            </a:r>
            <a:r>
              <a:rPr lang="hu-HU" sz="1600" cap="small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Paulay</a:t>
            </a:r>
            <a:r>
              <a:rPr lang="hu-HU" sz="1600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Ede</a:t>
            </a:r>
          </a:p>
        </p:txBody>
      </p:sp>
      <p:pic>
        <p:nvPicPr>
          <p:cNvPr id="14" name="Picture 2" descr="Nemzeti Archívum | „Nem az idő halad: mi változunk” Ma van a magyar dráma  napja">
            <a:extLst>
              <a:ext uri="{FF2B5EF4-FFF2-40B4-BE49-F238E27FC236}">
                <a16:creationId xmlns:a16="http://schemas.microsoft.com/office/drawing/2014/main" id="{4DED7454-8518-BB62-FDB7-A5E2CCC1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96" y="2235521"/>
            <a:ext cx="2826100" cy="240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206F41EE-F64A-648F-5F27-1C6F30B353A6}"/>
              </a:ext>
            </a:extLst>
          </p:cNvPr>
          <p:cNvSpPr txBox="1"/>
          <p:nvPr/>
        </p:nvSpPr>
        <p:spPr>
          <a:xfrm>
            <a:off x="318192" y="1821550"/>
            <a:ext cx="473490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 Az </a:t>
            </a:r>
            <a:r>
              <a:rPr lang="hu-HU" sz="16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ember tragédiája </a:t>
            </a: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központi figurája: a kétely, tagadás és értelem képviselője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az 1883-as ősbemutatótól haláláig alakította a szerepet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hu-HU" sz="1600" u="sng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Szerep jelentősége: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mély filozófiai tartalom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erős színpadi jelenlét és intellektuális erő</a:t>
            </a:r>
          </a:p>
          <a:p>
            <a:pPr marL="742950" lvl="1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ruhája, mozgása, hanghordozása mind a démoni eleganciát szolgálta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u-HU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 alakításában a gonosz és az emberiség iránti együttérzés keveredett, ez tette játékát különlegesen összetetté</a:t>
            </a:r>
            <a:endParaRPr lang="hu-HU" sz="16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0F6DD4B4-DFA4-A217-6342-A4FEACA3C62B}"/>
              </a:ext>
            </a:extLst>
          </p:cNvPr>
          <p:cNvSpPr txBox="1"/>
          <p:nvPr/>
        </p:nvSpPr>
        <p:spPr>
          <a:xfrm>
            <a:off x="2302061" y="191824"/>
            <a:ext cx="3391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László,</a:t>
            </a:r>
            <a:br>
              <a:rPr lang="hu-HU" sz="3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36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mint Lucifer</a:t>
            </a:r>
            <a:endParaRPr lang="hu-HU" sz="3600" dirty="0"/>
          </a:p>
        </p:txBody>
      </p:sp>
      <p:pic>
        <p:nvPicPr>
          <p:cNvPr id="3074" name="Picture 2" descr="Történetpin képe">
            <a:extLst>
              <a:ext uri="{FF2B5EF4-FFF2-40B4-BE49-F238E27FC236}">
                <a16:creationId xmlns:a16="http://schemas.microsoft.com/office/drawing/2014/main" id="{023FE58F-5AE1-9FBF-8E33-77D738A8BF0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28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496" y="0"/>
            <a:ext cx="799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CDA4B6D-9971-C26C-2886-F6FDAACEA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234" y="487680"/>
            <a:ext cx="6798541" cy="1355407"/>
          </a:xfrm>
        </p:spPr>
        <p:txBody>
          <a:bodyPr anchor="b">
            <a:normAutofit/>
          </a:bodyPr>
          <a:lstStyle/>
          <a:p>
            <a:pPr algn="ctr" rtl="0">
              <a:spcBef>
                <a:spcPts val="1800"/>
              </a:spcBef>
              <a:spcAft>
                <a:spcPts val="400"/>
              </a:spcAft>
            </a:pPr>
            <a:r>
              <a:rPr lang="hu-HU" sz="4000" b="1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 pályaképe</a:t>
            </a:r>
            <a:br>
              <a:rPr lang="hu-HU" sz="4000" b="1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000" b="1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 (1914-2002)</a:t>
            </a:r>
            <a:endParaRPr lang="hu-HU" sz="4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81C72CD-48EB-2B14-4678-2D829CF48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pPr fontAlgn="base"/>
            <a:r>
              <a:rPr lang="hu-HU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</a:t>
            </a: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anulmányok: Színművészeti Akadémia (1936)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1937-től a Nemzeti Színház tagja, 1989-től örökös tagja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v</a:t>
            </a: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endégművészként játszott az Operaház, az Erkel Színház, a Zeneakadémia produkcióiban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2000-től a Pesti Magyar Színház társulatához tartozott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2F3B215-6978-4C20-5A94-CB5506444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 l="3255"/>
          <a:stretch>
            <a:fillRect/>
          </a:stretch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pic>
        <p:nvPicPr>
          <p:cNvPr id="18" name="Tartalom helye 4">
            <a:extLst>
              <a:ext uri="{FF2B5EF4-FFF2-40B4-BE49-F238E27FC236}">
                <a16:creationId xmlns:a16="http://schemas.microsoft.com/office/drawing/2014/main" id="{D8BB1037-533E-3570-B2E2-5EC035147EEA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664"/>
                    </a14:imgEffect>
                  </a14:imgLayer>
                </a14:imgProps>
              </a:ext>
            </a:extLst>
          </a:blip>
          <a:srcRect l="6933"/>
          <a:stretch>
            <a:fillRect/>
          </a:stretch>
        </p:blipFill>
        <p:spPr>
          <a:xfrm>
            <a:off x="12191999" y="-15218"/>
            <a:ext cx="4196496" cy="6857990"/>
          </a:xfrm>
          <a:prstGeom prst="rect">
            <a:avLst/>
          </a:prstGeom>
          <a:effectLst/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0B83492F-9FCE-835D-7EA9-5FFFE05FE5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053" t="3387"/>
          <a:stretch>
            <a:fillRect/>
          </a:stretch>
        </p:blipFill>
        <p:spPr>
          <a:xfrm>
            <a:off x="-8075728" y="-15218"/>
            <a:ext cx="7992451" cy="6857990"/>
          </a:xfrm>
          <a:prstGeom prst="rect">
            <a:avLst/>
          </a:prstGeom>
        </p:spPr>
      </p:pic>
      <p:sp>
        <p:nvSpPr>
          <p:cNvPr id="20" name="Cím 1">
            <a:extLst>
              <a:ext uri="{FF2B5EF4-FFF2-40B4-BE49-F238E27FC236}">
                <a16:creationId xmlns:a16="http://schemas.microsoft.com/office/drawing/2014/main" id="{CF097C65-1464-2FFD-52EB-457D3D6D6A35}"/>
              </a:ext>
            </a:extLst>
          </p:cNvPr>
          <p:cNvSpPr txBox="1">
            <a:spLocks/>
          </p:cNvSpPr>
          <p:nvPr/>
        </p:nvSpPr>
        <p:spPr>
          <a:xfrm>
            <a:off x="-7478774" y="463710"/>
            <a:ext cx="6798541" cy="18035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pályája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24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"…elfáradni csak előadás után szabad, s az előadás számomra addig tart, amíg élek."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endParaRPr lang="hu-H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7D295089-5078-8184-11B4-933D106D78A9}"/>
              </a:ext>
            </a:extLst>
          </p:cNvPr>
          <p:cNvSpPr txBox="1">
            <a:spLocks/>
          </p:cNvSpPr>
          <p:nvPr/>
        </p:nvSpPr>
        <p:spPr>
          <a:xfrm>
            <a:off x="-7767095" y="2347419"/>
            <a:ext cx="7477246" cy="4016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Színészi jellemzői: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klasszikus tragika, nagy formátumú színpadi személyiség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erőteljes alt hang, kimért, ugyanakkor szenvedélyes játék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tökéletes beszédtechnika, természetes </a:t>
            </a:r>
            <a:r>
              <a:rPr lang="hu-H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deklamáció</a:t>
            </a:r>
            <a:endParaRPr lang="hu-HU" sz="20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mély átélés, erős lelki sugárzás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endParaRPr lang="hu-HU" sz="20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Fontos szerepei: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hu-HU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Antigoné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Éj királynője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</a:t>
            </a:r>
            <a:r>
              <a:rPr lang="hu-HU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Csongor és Tünde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),Gertrudis,  </a:t>
            </a:r>
            <a:r>
              <a:rPr lang="hu-HU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Elmira a Tartuffe című drámában,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Csehov hősnője, </a:t>
            </a:r>
            <a:r>
              <a:rPr lang="hu-H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Jelena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</a:t>
            </a:r>
            <a:r>
              <a:rPr lang="hu-H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Andrejevna</a:t>
            </a:r>
            <a:endParaRPr lang="hu-HU" sz="20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Shakespeare drámájából: Kleopátra, Lady Macbeth, Olivia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Kodály- Balázs darabjában </a:t>
            </a:r>
            <a:r>
              <a:rPr lang="hu-H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Cinka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Panna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filmekben is szerepelt: Dankó Pista, Fekete hajnal, Te rongyos élet</a:t>
            </a:r>
          </a:p>
        </p:txBody>
      </p:sp>
    </p:spTree>
    <p:extLst>
      <p:ext uri="{BB962C8B-B14F-4D97-AF65-F5344CB8AC3E}">
        <p14:creationId xmlns:p14="http://schemas.microsoft.com/office/powerpoint/2010/main" val="350871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Történetpin képe">
            <a:extLst>
              <a:ext uri="{FF2B5EF4-FFF2-40B4-BE49-F238E27FC236}">
                <a16:creationId xmlns:a16="http://schemas.microsoft.com/office/drawing/2014/main" id="{8773AD6C-AE35-2BB0-A8A6-A50B63BB2F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39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496" y="0"/>
            <a:ext cx="799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ím 1">
            <a:extLst>
              <a:ext uri="{FF2B5EF4-FFF2-40B4-BE49-F238E27FC236}">
                <a16:creationId xmlns:a16="http://schemas.microsoft.com/office/drawing/2014/main" id="{05A04929-D3D4-AA9A-D715-B8792557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234" y="487680"/>
            <a:ext cx="6798541" cy="1355407"/>
          </a:xfrm>
        </p:spPr>
        <p:txBody>
          <a:bodyPr anchor="b">
            <a:normAutofit/>
          </a:bodyPr>
          <a:lstStyle/>
          <a:p>
            <a:pPr algn="ctr" rtl="0">
              <a:spcBef>
                <a:spcPts val="1800"/>
              </a:spcBef>
              <a:spcAft>
                <a:spcPts val="400"/>
              </a:spcAft>
            </a:pPr>
            <a:r>
              <a:rPr lang="hu-HU" sz="4000" b="1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 életrajz</a:t>
            </a:r>
            <a:br>
              <a:rPr lang="hu-HU" sz="4000" b="1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000" b="1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 (1914-2002)</a:t>
            </a:r>
            <a:endParaRPr lang="hu-HU" sz="4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F5650543-6E92-35F9-79AA-12D714A56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pPr fontAlgn="base"/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Színiakadémia: 1933–1936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1937-től a Nemzeti Színház tagja, 1989-től örökös tagja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v</a:t>
            </a: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endégművészként játszott az Operaház, az Erkel Színház, a Zeneakadémia produkcióiban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2000-től a Pesti Magyar Színház társulatához tartozott</a:t>
            </a:r>
          </a:p>
          <a:p>
            <a:pPr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000" b="0" i="0" u="none" strike="noStrike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Forrás: Nemzeti Színház Archívum, Magyar Színházi Lexikon, MEK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C65821F1-73D3-1123-8F6E-041CC95EFCA8}"/>
              </a:ext>
            </a:extLst>
          </p:cNvPr>
          <p:cNvPicPr/>
          <p:nvPr/>
        </p:nvPicPr>
        <p:blipFill>
          <a:blip r:embed="rId4"/>
          <a:srcRect l="3255"/>
          <a:stretch>
            <a:fillRect/>
          </a:stretch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EE9ABD0-CE7C-7E8F-3C22-1F01AF5434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664"/>
                    </a14:imgEffect>
                  </a14:imgLayer>
                </a14:imgProps>
              </a:ext>
            </a:extLst>
          </a:blip>
          <a:srcRect l="6933"/>
          <a:stretch>
            <a:fillRect/>
          </a:stretch>
        </p:blipFill>
        <p:spPr>
          <a:xfrm>
            <a:off x="7992452" y="10"/>
            <a:ext cx="4196496" cy="6857990"/>
          </a:xfrm>
          <a:prstGeom prst="rect">
            <a:avLst/>
          </a:prstGeom>
          <a:effectLst/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A02CD505-FBD1-78EF-7D50-A99D3C4F01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53" t="3387"/>
          <a:stretch>
            <a:fillRect/>
          </a:stretch>
        </p:blipFill>
        <p:spPr>
          <a:xfrm>
            <a:off x="0" y="10"/>
            <a:ext cx="7992451" cy="6857990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5CAE4C4A-DAF2-19EB-B52E-79C19991D2B0}"/>
              </a:ext>
            </a:extLst>
          </p:cNvPr>
          <p:cNvSpPr txBox="1">
            <a:spLocks/>
          </p:cNvSpPr>
          <p:nvPr/>
        </p:nvSpPr>
        <p:spPr>
          <a:xfrm>
            <a:off x="596954" y="478938"/>
            <a:ext cx="6798541" cy="18035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színészi játéka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24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"…elfáradni csak előadás után szabad, s az előadás számomra addig tart, amíg élek."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endParaRPr lang="hu-H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22236A33-BA62-4ECC-F67A-E48E07435B26}"/>
              </a:ext>
            </a:extLst>
          </p:cNvPr>
          <p:cNvSpPr txBox="1">
            <a:spLocks/>
          </p:cNvSpPr>
          <p:nvPr/>
        </p:nvSpPr>
        <p:spPr>
          <a:xfrm>
            <a:off x="308633" y="2362647"/>
            <a:ext cx="7477246" cy="4016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Színészi jellemzői:</a:t>
            </a:r>
          </a:p>
          <a:p>
            <a:pPr marL="0" indent="265113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klasszikus tragika, nagy formátumú színpadi személyiség</a:t>
            </a:r>
          </a:p>
          <a:p>
            <a:pPr marL="0" indent="265113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erőteljes alt hang, kimért, ugyanakkor szenvedélyes játék</a:t>
            </a:r>
          </a:p>
          <a:p>
            <a:pPr marL="0" indent="265113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tökéletes beszédtechnika, természetes </a:t>
            </a:r>
            <a:r>
              <a:rPr lang="hu-H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deklamáció</a:t>
            </a:r>
            <a:endParaRPr lang="hu-HU" sz="20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265113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mély átélés, erős lelki sugárzás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endParaRPr lang="hu-HU" sz="20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További fontos szerepei: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Antigoné, Éj királynője (Csongor és Tünde), Gertrudis (Bánk bán),  Elmira (Tartuffe), Csehov hősnője, </a:t>
            </a:r>
            <a:r>
              <a:rPr lang="hu-H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Jelena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</a:t>
            </a:r>
            <a:r>
              <a:rPr lang="hu-H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Andrejevna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(Ványa bácsi)</a:t>
            </a:r>
          </a:p>
          <a:p>
            <a:pPr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Shakespeare drámáiból: Kleopátra, Lady Macbeth, Olivia</a:t>
            </a:r>
          </a:p>
          <a:p>
            <a:pPr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Kodály Zoltán-Balázs Béla darabjában:  </a:t>
            </a:r>
            <a:r>
              <a:rPr lang="hu-H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Cinka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Panna</a:t>
            </a:r>
          </a:p>
          <a:p>
            <a:pPr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filmekben is szerepelt: Dankó Pista, Fekete hajnal, Te rongyos élet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16825192-5F25-D06C-A109-E34B84B32F27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622"/>
                    </a14:imgEffect>
                    <a14:imgEffect>
                      <a14:saturation sa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943" r="2520" b="2943"/>
          <a:stretch>
            <a:fillRect/>
          </a:stretch>
        </p:blipFill>
        <p:spPr bwMode="auto">
          <a:xfrm>
            <a:off x="12192000" y="-10"/>
            <a:ext cx="7878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ukács Margit | Filmek, képek, díjak | Személyiség adatlap | Mafab.hu">
            <a:extLst>
              <a:ext uri="{FF2B5EF4-FFF2-40B4-BE49-F238E27FC236}">
                <a16:creationId xmlns:a16="http://schemas.microsoft.com/office/drawing/2014/main" id="{082EA1DC-A506-D9E8-1796-63BC289E3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4060" y="-10"/>
            <a:ext cx="4313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232758A1-48E7-E393-2F00-64A7A3BD8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3620" y="3093831"/>
            <a:ext cx="3005733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0B3C5981-9B4E-0681-59B1-A666C4A5FD9F}"/>
              </a:ext>
            </a:extLst>
          </p:cNvPr>
          <p:cNvSpPr txBox="1"/>
          <p:nvPr/>
        </p:nvSpPr>
        <p:spPr>
          <a:xfrm>
            <a:off x="12551180" y="2133453"/>
            <a:ext cx="43524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0"/>
              </a:spcBef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1939-től játszotta Éva szerepét</a:t>
            </a:r>
          </a:p>
          <a:p>
            <a:pPr fontAlgn="base">
              <a:spcBef>
                <a:spcPts val="0"/>
              </a:spcBef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27 éven keresztül, 7 Ádám és 7 Lucifer mellett</a:t>
            </a:r>
          </a:p>
          <a:p>
            <a:pPr fontAlgn="base">
              <a:spcBef>
                <a:spcPts val="0"/>
              </a:spcBef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„Örök Éva” – így emlegették a színházi életben</a:t>
            </a:r>
          </a:p>
          <a:p>
            <a:pPr fontAlgn="base">
              <a:spcBef>
                <a:spcPts val="0"/>
              </a:spcBef>
            </a:pPr>
            <a:endParaRPr lang="hu-HU" u="sng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r>
              <a:rPr lang="hu-HU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Miért fontos szerep?</a:t>
            </a:r>
          </a:p>
          <a:p>
            <a:pPr fontAlgn="base">
              <a:spcBef>
                <a:spcPts val="0"/>
              </a:spcBef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Éva az ember érzelmi és erkölcsi dimenzióját képviseli</a:t>
            </a:r>
          </a:p>
          <a:p>
            <a:pPr fontAlgn="base">
              <a:spcBef>
                <a:spcPts val="0"/>
              </a:spcBef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alakításában Éva erős, szeretni tudó, ugyanakkor gyarló emberi figura lett</a:t>
            </a:r>
          </a:p>
          <a:p>
            <a:pPr fontAlgn="base">
              <a:spcBef>
                <a:spcPts val="0"/>
              </a:spcBef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megidézte a női lét örök érvényű kérdéseit: anyaság, hűség, bűn, bűnbocsánat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B4062686-5450-D061-9D54-16FA3F98C693}"/>
              </a:ext>
            </a:extLst>
          </p:cNvPr>
          <p:cNvSpPr txBox="1"/>
          <p:nvPr/>
        </p:nvSpPr>
        <p:spPr>
          <a:xfrm>
            <a:off x="12623208" y="213816"/>
            <a:ext cx="67157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Margit, mint Éva</a:t>
            </a:r>
            <a:b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„Éva nem egy szerep számomra. Éva az asszony. És én nem váltam meg tőle soha.”</a:t>
            </a:r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78E89178-EBAE-6FD1-C7CC-55EFAE089734}"/>
              </a:ext>
            </a:extLst>
          </p:cNvPr>
          <p:cNvSpPr txBox="1"/>
          <p:nvPr/>
        </p:nvSpPr>
        <p:spPr>
          <a:xfrm>
            <a:off x="17174888" y="1862893"/>
            <a:ext cx="2734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1939</a:t>
            </a:r>
          </a:p>
          <a:p>
            <a:pPr algn="r"/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Ádám:  </a:t>
            </a:r>
            <a:r>
              <a:rPr lang="hu-HU" cap="small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Abonyi</a:t>
            </a:r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Géza</a:t>
            </a:r>
          </a:p>
          <a:p>
            <a:pPr algn="r"/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Lucifer: Kovács Károly</a:t>
            </a:r>
          </a:p>
          <a:p>
            <a:pPr algn="r"/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Rendező: Németh Antal</a:t>
            </a:r>
          </a:p>
        </p:txBody>
      </p:sp>
    </p:spTree>
    <p:extLst>
      <p:ext uri="{BB962C8B-B14F-4D97-AF65-F5344CB8AC3E}">
        <p14:creationId xmlns:p14="http://schemas.microsoft.com/office/powerpoint/2010/main" val="2361822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artalom helye 4">
            <a:extLst>
              <a:ext uri="{FF2B5EF4-FFF2-40B4-BE49-F238E27FC236}">
                <a16:creationId xmlns:a16="http://schemas.microsoft.com/office/drawing/2014/main" id="{17AD552B-5DD4-F4D6-AE0E-20EBB13FED6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64"/>
                    </a14:imgEffect>
                  </a14:imgLayer>
                </a14:imgProps>
              </a:ext>
            </a:extLst>
          </a:blip>
          <a:srcRect l="6933"/>
          <a:stretch>
            <a:fillRect/>
          </a:stretch>
        </p:blipFill>
        <p:spPr>
          <a:xfrm>
            <a:off x="7992452" y="10"/>
            <a:ext cx="4196496" cy="6857990"/>
          </a:xfrm>
          <a:prstGeom prst="rect">
            <a:avLst/>
          </a:prstGeom>
          <a:effectLst/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502A21A-5A37-5478-934F-947DE74AFB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3" t="3387"/>
          <a:stretch>
            <a:fillRect/>
          </a:stretch>
        </p:blipFill>
        <p:spPr>
          <a:xfrm>
            <a:off x="0" y="10"/>
            <a:ext cx="7992451" cy="6857990"/>
          </a:xfrm>
          <a:prstGeom prst="rect">
            <a:avLst/>
          </a:prstGeom>
        </p:spPr>
      </p:pic>
      <p:sp>
        <p:nvSpPr>
          <p:cNvPr id="19" name="Cím 1">
            <a:extLst>
              <a:ext uri="{FF2B5EF4-FFF2-40B4-BE49-F238E27FC236}">
                <a16:creationId xmlns:a16="http://schemas.microsoft.com/office/drawing/2014/main" id="{8FB2511C-D1AF-0EFF-F41D-55E6D172D2F3}"/>
              </a:ext>
            </a:extLst>
          </p:cNvPr>
          <p:cNvSpPr txBox="1">
            <a:spLocks/>
          </p:cNvSpPr>
          <p:nvPr/>
        </p:nvSpPr>
        <p:spPr>
          <a:xfrm>
            <a:off x="596954" y="478938"/>
            <a:ext cx="6798541" cy="18035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pályája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24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"…elfáradni csak előadás után szabad, s az előadás számomra addig tart, amíg élek."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endParaRPr lang="hu-H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EE13AFFC-3DCD-F044-955F-33476057024D}"/>
              </a:ext>
            </a:extLst>
          </p:cNvPr>
          <p:cNvSpPr txBox="1">
            <a:spLocks/>
          </p:cNvSpPr>
          <p:nvPr/>
        </p:nvSpPr>
        <p:spPr>
          <a:xfrm>
            <a:off x="308633" y="2362647"/>
            <a:ext cx="7477246" cy="4016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Színészi jellemzői: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klasszikus tragika, nagy formátumú színpadi személyiség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erőteljes alt hang, kimért, ugyanakkor szenvedélyes játék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tökéletes beszédtechnika, természetes </a:t>
            </a:r>
            <a:r>
              <a:rPr lang="hu-H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deklamáció</a:t>
            </a:r>
            <a:endParaRPr lang="hu-HU" sz="20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mély átélés, erős lelki sugárzás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endParaRPr lang="hu-HU" sz="20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Fontos szerepei: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hu-HU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Antigoné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Éj királynője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</a:t>
            </a:r>
            <a:r>
              <a:rPr lang="hu-HU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Csongor és Tünde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),Gertrudis,  </a:t>
            </a:r>
            <a:r>
              <a:rPr lang="hu-HU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Elmira a Tartuffe című drámában,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Csehov hősnője, </a:t>
            </a:r>
            <a:r>
              <a:rPr lang="hu-H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Jelena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</a:t>
            </a:r>
            <a:r>
              <a:rPr lang="hu-H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Andrejevna</a:t>
            </a:r>
            <a:endParaRPr lang="hu-HU" sz="20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Shakespeare drámájából: Kleopátra, Lady Macbeth, Olivia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Kodály- Balázs darabjában </a:t>
            </a:r>
            <a:r>
              <a:rPr lang="hu-HU" sz="20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Cinka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Panna</a:t>
            </a:r>
          </a:p>
          <a:p>
            <a:pPr marL="0" indent="0" fontAlgn="base">
              <a:lnSpc>
                <a:spcPts val="2200"/>
              </a:lnSpc>
              <a:spcBef>
                <a:spcPts val="0"/>
              </a:spcBef>
            </a:pP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filmekben is szerepelt: Dankó Pista, Fekete hajnal, Te rongyos élet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5EE0305-29D6-CE6B-80C4-C9F88A49BF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990"/>
                    </a14:imgEffect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943" r="2520" b="2943"/>
          <a:stretch>
            <a:fillRect/>
          </a:stretch>
        </p:blipFill>
        <p:spPr bwMode="auto">
          <a:xfrm>
            <a:off x="4313512" y="0"/>
            <a:ext cx="7878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ukács Margit | Filmek, képek, díjak | Személyiség adatlap | Mafab.hu">
            <a:extLst>
              <a:ext uri="{FF2B5EF4-FFF2-40B4-BE49-F238E27FC236}">
                <a16:creationId xmlns:a16="http://schemas.microsoft.com/office/drawing/2014/main" id="{A436720B-CCD7-CD87-E87C-402AFC138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3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CFBEBCE-1D05-8FE6-81FA-1F86C5D3A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132" y="3093841"/>
            <a:ext cx="3005733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797615C-8350-2A69-5149-D86ED91431F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925" t="2867" r="4005" b="4960"/>
          <a:stretch>
            <a:fillRect/>
          </a:stretch>
        </p:blipFill>
        <p:spPr>
          <a:xfrm>
            <a:off x="-7995506" y="0"/>
            <a:ext cx="7995506" cy="685799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48C2516E-6538-3DA9-3997-2505DF3B52EA}"/>
              </a:ext>
            </a:extLst>
          </p:cNvPr>
          <p:cNvSpPr txBox="1"/>
          <p:nvPr/>
        </p:nvSpPr>
        <p:spPr>
          <a:xfrm>
            <a:off x="4672692" y="2143157"/>
            <a:ext cx="43524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1939-től játszotta Éva szerepét</a:t>
            </a: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27 éven keresztül, 7 Ádám és 7 Lucifer mellett</a:t>
            </a: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„Örök Éva” – így emlegették a színházi életben</a:t>
            </a:r>
          </a:p>
          <a:p>
            <a:pPr fontAlgn="base">
              <a:spcBef>
                <a:spcPts val="0"/>
              </a:spcBef>
            </a:pPr>
            <a:endParaRPr lang="hu-HU" u="sng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r>
              <a:rPr lang="hu-HU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Miért fontos szerep?</a:t>
            </a: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Éva az ember érzelmi és erkölcsi dimenzióját képviseli.</a:t>
            </a: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alakításában Éva erős, szeretni tudó, ugyanakkor gyarló emberi figura lett.</a:t>
            </a:r>
          </a:p>
          <a:p>
            <a:pPr marL="285750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Megidézte a női lét örök érvényű kérdéseit: anyaság, hűség, bűn, bűnbocsánat.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3CFCEB1-B000-B884-7F83-E978A7A117F9}"/>
              </a:ext>
            </a:extLst>
          </p:cNvPr>
          <p:cNvSpPr txBox="1"/>
          <p:nvPr/>
        </p:nvSpPr>
        <p:spPr>
          <a:xfrm>
            <a:off x="4744720" y="223520"/>
            <a:ext cx="67157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mint Éva</a:t>
            </a:r>
            <a:b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„Éva nem egy szerep számomra. Éva az asszony. És én nem váltam meg tőle soha.”</a:t>
            </a:r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F9E9E41-16D1-E221-CCA7-9CEE1FDB18AD}"/>
              </a:ext>
            </a:extLst>
          </p:cNvPr>
          <p:cNvSpPr txBox="1"/>
          <p:nvPr/>
        </p:nvSpPr>
        <p:spPr>
          <a:xfrm>
            <a:off x="9296400" y="1872597"/>
            <a:ext cx="2734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1939</a:t>
            </a:r>
          </a:p>
          <a:p>
            <a:pPr algn="r"/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Ádám:  </a:t>
            </a:r>
            <a:r>
              <a:rPr lang="hu-HU" cap="small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Abonyi</a:t>
            </a:r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Géza</a:t>
            </a:r>
          </a:p>
          <a:p>
            <a:pPr algn="r"/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Lucifer: Kovács Károly</a:t>
            </a:r>
          </a:p>
          <a:p>
            <a:pPr algn="r"/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Rendező: Németh Antal</a:t>
            </a: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F278C923-4574-187C-B6EB-CF978048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08633" y="11"/>
            <a:ext cx="7202060" cy="167562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Imre 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életrajz és pálya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1928-2001</a:t>
            </a:r>
            <a:endParaRPr lang="hu-H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BE92A41-9FB7-B127-8977-A2A4D33D4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072244" y="1675634"/>
            <a:ext cx="7800975" cy="518236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hu-HU" sz="64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“A művésznek kutya kötelessége a gyötrődés. Ez a legszebb és legnehezebb föladat..."</a:t>
            </a:r>
            <a:endParaRPr lang="hu-HU" sz="6400" b="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 fontAlgn="base">
              <a:buNone/>
            </a:pPr>
            <a:endParaRPr lang="hu-HU" sz="72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1928. 09. 21. – 2001. 01. 17.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magyar színházi élet kiemelkedő alakja, karizmatikus személyiség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tanulmányok: Színház- és Filmművészeti Főiskola (1951)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Nemzeti Színház meghatározó és később örökös tagja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játszott a József Attila Színházban is</a:t>
            </a:r>
          </a:p>
          <a:p>
            <a:pPr fontAlgn="base"/>
            <a:r>
              <a:rPr lang="hu-HU" sz="72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Színészi jellemzői: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mély, zengő, „nemzeti” tónusú hang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fegyelmezett, ugyanakkor szenvedélyes alakítás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filozofikus, erkölcsi kérdéseket felvető karakterek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magas fokú intellektus és belső hit </a:t>
            </a:r>
            <a:r>
              <a:rPr lang="hu-HU" sz="72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tükrőződik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játékában</a:t>
            </a:r>
          </a:p>
          <a:p>
            <a:pPr fontAlgn="base"/>
            <a:r>
              <a:rPr lang="hu-HU" sz="72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Fontos szerepei:</a:t>
            </a:r>
          </a:p>
          <a:p>
            <a:pPr lvl="1" fontAlgn="base"/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Mózes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Bánk bán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Prospero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vihar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Macbeth</a:t>
            </a:r>
            <a:endParaRPr lang="hu-HU" sz="72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lvl="1" fontAlgn="base"/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filmben: A tizedes meg a többiek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Egri csillagok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Isten hozta, őrnagy úr!</a:t>
            </a:r>
            <a:endParaRPr lang="hu-HU" sz="72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Tartalom helye 4">
            <a:extLst>
              <a:ext uri="{FF2B5EF4-FFF2-40B4-BE49-F238E27FC236}">
                <a16:creationId xmlns:a16="http://schemas.microsoft.com/office/drawing/2014/main" id="{9B872425-FF55-77FA-E856-DD0C0836673F}"/>
              </a:ext>
            </a:extLst>
          </p:cNvPr>
          <p:cNvPicPr/>
          <p:nvPr/>
        </p:nvPicPr>
        <p:blipFill>
          <a:blip r:embed="rId10"/>
          <a:srcRect l="8399" r="11350"/>
          <a:stretch>
            <a:fillRect/>
          </a:stretch>
        </p:blipFill>
        <p:spPr>
          <a:xfrm>
            <a:off x="12237522" y="0"/>
            <a:ext cx="4196496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3015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8F25A79F-D710-C136-07AB-97A9AE37A9E7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622"/>
                    </a14:imgEffect>
                    <a14:imgEffect>
                      <a14:saturation sa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943" r="2520" b="2943"/>
          <a:stretch>
            <a:fillRect/>
          </a:stretch>
        </p:blipFill>
        <p:spPr bwMode="auto">
          <a:xfrm>
            <a:off x="4313512" y="0"/>
            <a:ext cx="7878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ukács Margit | Filmek, képek, díjak | Személyiség adatlap | Mafab.hu">
            <a:extLst>
              <a:ext uri="{FF2B5EF4-FFF2-40B4-BE49-F238E27FC236}">
                <a16:creationId xmlns:a16="http://schemas.microsoft.com/office/drawing/2014/main" id="{BB980D43-BE14-4B67-9FDB-CE507F0C1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3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44E7D63-80C6-9E69-D9DE-7885163E9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132" y="3093841"/>
            <a:ext cx="3005733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CD678104-F672-16BE-DE5A-30155375C5DA}"/>
              </a:ext>
            </a:extLst>
          </p:cNvPr>
          <p:cNvSpPr txBox="1"/>
          <p:nvPr/>
        </p:nvSpPr>
        <p:spPr>
          <a:xfrm>
            <a:off x="4672692" y="2143157"/>
            <a:ext cx="43524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0"/>
              </a:spcBef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1939-től játszotta Éva szerepét</a:t>
            </a:r>
          </a:p>
          <a:p>
            <a:pPr fontAlgn="base">
              <a:spcBef>
                <a:spcPts val="0"/>
              </a:spcBef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27 éven keresztül, 7 Ádám és 7 Lucifer mellett</a:t>
            </a:r>
          </a:p>
          <a:p>
            <a:pPr fontAlgn="base">
              <a:spcBef>
                <a:spcPts val="0"/>
              </a:spcBef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„Örök Éva” – így emlegették a színházi életben</a:t>
            </a:r>
          </a:p>
          <a:p>
            <a:pPr fontAlgn="base">
              <a:spcBef>
                <a:spcPts val="0"/>
              </a:spcBef>
            </a:pPr>
            <a:endParaRPr lang="hu-HU" u="sng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r>
              <a:rPr lang="hu-HU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Miért fontos szerep?</a:t>
            </a:r>
          </a:p>
          <a:p>
            <a:pPr fontAlgn="base">
              <a:spcBef>
                <a:spcPts val="0"/>
              </a:spcBef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Éva az ember érzelmi és erkölcsi dimenzióját képviseli</a:t>
            </a:r>
          </a:p>
          <a:p>
            <a:pPr fontAlgn="base">
              <a:spcBef>
                <a:spcPts val="0"/>
              </a:spcBef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alakításában Éva erős, szeretni tudó, ugyanakkor gyarló emberi figura lett</a:t>
            </a:r>
          </a:p>
          <a:p>
            <a:pPr fontAlgn="base">
              <a:spcBef>
                <a:spcPts val="0"/>
              </a:spcBef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megidézte a női lét örök érvényű kérdéseit: anyaság, hűség, bűn, bűnbocsánat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9950502C-953D-3408-13A7-7FF43DFB7B04}"/>
              </a:ext>
            </a:extLst>
          </p:cNvPr>
          <p:cNvSpPr txBox="1"/>
          <p:nvPr/>
        </p:nvSpPr>
        <p:spPr>
          <a:xfrm>
            <a:off x="4744720" y="223520"/>
            <a:ext cx="67157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Margit, mint Éva</a:t>
            </a:r>
            <a:br>
              <a:rPr lang="hu-HU" sz="3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„Éva nem egy szerep számomra. Éva az asszony. És én nem váltam meg tőle soha.”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6167FA7-C7C2-3BD8-8774-924843D2D62D}"/>
              </a:ext>
            </a:extLst>
          </p:cNvPr>
          <p:cNvSpPr txBox="1"/>
          <p:nvPr/>
        </p:nvSpPr>
        <p:spPr>
          <a:xfrm>
            <a:off x="9296400" y="1872597"/>
            <a:ext cx="2734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1939</a:t>
            </a:r>
          </a:p>
          <a:p>
            <a:pPr algn="r"/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Ádám:  </a:t>
            </a:r>
            <a:r>
              <a:rPr lang="hu-HU" cap="small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Abonyi</a:t>
            </a:r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Géza</a:t>
            </a:r>
          </a:p>
          <a:p>
            <a:pPr algn="r"/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Lucifer: Kovács Károly</a:t>
            </a:r>
          </a:p>
          <a:p>
            <a:pPr algn="r"/>
            <a:r>
              <a:rPr lang="hu-HU" cap="small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Rendező: Németh Antal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4731E260-4417-E909-FD58-86447B47985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70000"/>
                    </a14:imgEffect>
                  </a14:imgLayer>
                </a14:imgProps>
              </a:ext>
            </a:extLst>
          </a:blip>
          <a:srcRect l="3925" t="2867" r="4005" b="4960"/>
          <a:stretch>
            <a:fillRect/>
          </a:stretch>
        </p:blipFill>
        <p:spPr>
          <a:xfrm>
            <a:off x="-942" y="1"/>
            <a:ext cx="7995506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8FD800A-214D-1520-9360-083FE5D1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"/>
            <a:ext cx="7202060" cy="1675623"/>
          </a:xfrm>
        </p:spPr>
        <p:txBody>
          <a:bodyPr anchor="b">
            <a:normAutofit/>
          </a:bodyPr>
          <a:lstStyle/>
          <a:p>
            <a:pPr algn="ctr"/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Imre pályaképe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1928-2001</a:t>
            </a:r>
            <a:endParaRPr lang="hu-H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DB6C6C-FB86-022A-1A3A-42AA751E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89" y="1675634"/>
            <a:ext cx="7800975" cy="518236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hu-HU" sz="64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“</a:t>
            </a:r>
            <a:r>
              <a:rPr lang="hu-HU" sz="9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művésznek kutya kötelessége a gyötrődés. Ez a legszebb és legnehezebb föladat..."</a:t>
            </a:r>
          </a:p>
          <a:p>
            <a:pPr marL="0" indent="0" fontAlgn="base">
              <a:buNone/>
            </a:pPr>
            <a:endParaRPr lang="hu-HU" sz="72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 fontAlgn="base">
              <a:buNone/>
            </a:pP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magyar színházi élet kiemelkedő alakja, karizmatikus személyisége.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tanulmányok: Színház- és Filmművészeti Főiskola (1951)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Nemzeti Színház meghatározó és később örökös tagja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játszott a József Attila Színházban is</a:t>
            </a:r>
          </a:p>
          <a:p>
            <a:pPr fontAlgn="base"/>
            <a:r>
              <a:rPr lang="hu-HU" sz="72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Színészi jellemzői: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mély, zengő, „nemzeti” tónusú hang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fegyelmezett, ugyanakkor szenvedélyes alakítás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filozofikus, erkölcsi kérdéseket felvető karakterek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magas fokú intellektus és belső hit tükröződik játékában</a:t>
            </a:r>
          </a:p>
          <a:p>
            <a:pPr fontAlgn="base"/>
            <a:r>
              <a:rPr lang="hu-HU" sz="72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További fontos szerepei:</a:t>
            </a:r>
          </a:p>
          <a:p>
            <a:pPr lvl="1" fontAlgn="base"/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Mózes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Bánk bán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Prospero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vihar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Macbeth</a:t>
            </a:r>
            <a:endParaRPr lang="hu-HU" sz="72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lvl="1" fontAlgn="base"/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filmben: A tizedes meg a többiek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Egri csillagok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Isten hozta, őrnagy úr!</a:t>
            </a:r>
            <a:endParaRPr lang="hu-HU" sz="72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624DC6A-EE70-0E6F-DF0A-7FFA35E53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rcRect l="8399" r="11350"/>
          <a:stretch>
            <a:fillRect/>
          </a:stretch>
        </p:blipFill>
        <p:spPr>
          <a:xfrm>
            <a:off x="7995504" y="10"/>
            <a:ext cx="4196496" cy="6857990"/>
          </a:xfrm>
          <a:prstGeom prst="rect">
            <a:avLst/>
          </a:prstGeom>
          <a:effectLst/>
        </p:spPr>
      </p:pic>
      <p:pic>
        <p:nvPicPr>
          <p:cNvPr id="18" name="Tartalom helye 4">
            <a:extLst>
              <a:ext uri="{FF2B5EF4-FFF2-40B4-BE49-F238E27FC236}">
                <a16:creationId xmlns:a16="http://schemas.microsoft.com/office/drawing/2014/main" id="{4B8E3656-67F9-E9E0-9969-63D59F4EDB0E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57000"/>
                    </a14:imgEffect>
                  </a14:imgLayer>
                </a14:imgProps>
              </a:ext>
            </a:extLst>
          </a:blip>
          <a:srcRect l="38195" r="2" b="3108"/>
          <a:stretch>
            <a:fillRect/>
          </a:stretch>
        </p:blipFill>
        <p:spPr>
          <a:xfrm>
            <a:off x="-4288858" y="10"/>
            <a:ext cx="4286976" cy="6857990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5CED342B-927C-A2F0-4C5F-E45AFAF987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77444" y="0"/>
            <a:ext cx="7905025" cy="6874822"/>
          </a:xfrm>
          <a:prstGeom prst="rect">
            <a:avLst/>
          </a:prstGeom>
        </p:spPr>
      </p:pic>
      <p:sp>
        <p:nvSpPr>
          <p:cNvPr id="20" name="Cím 1">
            <a:extLst>
              <a:ext uri="{FF2B5EF4-FFF2-40B4-BE49-F238E27FC236}">
                <a16:creationId xmlns:a16="http://schemas.microsoft.com/office/drawing/2014/main" id="{72DC572C-3386-4DD5-0ECF-009D6D683B83}"/>
              </a:ext>
            </a:extLst>
          </p:cNvPr>
          <p:cNvSpPr txBox="1">
            <a:spLocks/>
          </p:cNvSpPr>
          <p:nvPr/>
        </p:nvSpPr>
        <p:spPr>
          <a:xfrm>
            <a:off x="12749486" y="143308"/>
            <a:ext cx="4286976" cy="1231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800"/>
              </a:spcBef>
              <a:spcAft>
                <a:spcPts val="400"/>
              </a:spcAft>
            </a:pPr>
            <a:r>
              <a:rPr lang="hu-HU" sz="40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Imre, mint Ádám</a:t>
            </a:r>
            <a:endParaRPr lang="hu-H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125CD0A6-4B6D-0C92-C838-022525E93F87}"/>
              </a:ext>
            </a:extLst>
          </p:cNvPr>
          <p:cNvSpPr txBox="1">
            <a:spLocks/>
          </p:cNvSpPr>
          <p:nvPr/>
        </p:nvSpPr>
        <p:spPr>
          <a:xfrm>
            <a:off x="12501115" y="1446834"/>
            <a:ext cx="4585985" cy="5411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október 2-án mutatták be </a:t>
            </a:r>
            <a:r>
              <a:rPr lang="hu-HU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(</a:t>
            </a: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Madách halálának 100. évfordulójára</a:t>
            </a:r>
            <a:r>
              <a:rPr lang="hu-HU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</a:t>
            </a:r>
            <a:endParaRPr lang="en-US" sz="200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Az Úr hangja (1983)</a:t>
            </a:r>
            <a:r>
              <a:rPr lang="hu-HU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mai Vidnyánszky-féle előadásban is Sinkovits hangja hallható</a:t>
            </a:r>
          </a:p>
          <a:p>
            <a:pPr>
              <a:spcBef>
                <a:spcPts val="0"/>
              </a:spcBef>
            </a:pP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később Lucifert is eljátszotta</a:t>
            </a:r>
            <a:endParaRPr lang="hu-HU" sz="200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>
              <a:spcBef>
                <a:spcPts val="0"/>
              </a:spcBef>
            </a:pPr>
            <a:endParaRPr lang="hu-HU" sz="200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000" u="sng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</a:t>
            </a:r>
            <a:r>
              <a:rPr lang="en-US" sz="2000" u="sng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iért fontos szerep?</a:t>
            </a:r>
          </a:p>
          <a:p>
            <a:pPr>
              <a:spcBef>
                <a:spcPts val="0"/>
              </a:spcBef>
            </a:pP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 filozofikus, gondolkodó alak, aki az emberiség útját szimbolizálja</a:t>
            </a:r>
          </a:p>
          <a:p>
            <a:pPr>
              <a:spcBef>
                <a:spcPts val="0"/>
              </a:spcBef>
            </a:pPr>
            <a:r>
              <a:rPr lang="hu-HU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</a:t>
            </a: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szerep morális küzdelmet és hitbeli válságot is megjelenít</a:t>
            </a:r>
          </a:p>
          <a:p>
            <a:pPr>
              <a:spcBef>
                <a:spcPts val="0"/>
              </a:spcBef>
            </a:pP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számára karrierje csúcspontja volt</a:t>
            </a:r>
          </a:p>
          <a:p>
            <a:pPr>
              <a:spcBef>
                <a:spcPts val="0"/>
              </a:spcBef>
            </a:pP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Ádámot nem heroikus, hanem esendő, emberi módon formálta meg</a:t>
            </a:r>
            <a:r>
              <a:rPr lang="hu-HU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ezzel modern értelmezést adott a klasszikus szerepnek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17786967-0CBD-8AB1-0227-93254503ABC1}"/>
              </a:ext>
            </a:extLst>
          </p:cNvPr>
          <p:cNvSpPr txBox="1"/>
          <p:nvPr/>
        </p:nvSpPr>
        <p:spPr>
          <a:xfrm>
            <a:off x="17087101" y="2167841"/>
            <a:ext cx="3071696" cy="12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lnSpc>
                <a:spcPts val="1600"/>
              </a:lnSpc>
              <a:spcAft>
                <a:spcPts val="800"/>
              </a:spcAft>
              <a:buNone/>
            </a:pPr>
            <a:r>
              <a:rPr lang="hu-HU" sz="1800" i="0" u="none" strike="noStrike" cap="small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1964</a:t>
            </a:r>
            <a:endParaRPr lang="hu-HU" cap="small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algn="r" rtl="0">
              <a:lnSpc>
                <a:spcPts val="1600"/>
              </a:lnSpc>
              <a:spcAft>
                <a:spcPts val="800"/>
              </a:spcAft>
              <a:buNone/>
            </a:pPr>
            <a:r>
              <a:rPr lang="hu-HU" sz="1800" i="0" u="none" strike="noStrike" cap="small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Éva: Váradi Hédi</a:t>
            </a:r>
            <a:endParaRPr lang="hu-HU" cap="small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algn="r" rtl="0">
              <a:lnSpc>
                <a:spcPts val="1600"/>
              </a:lnSpc>
              <a:spcAft>
                <a:spcPts val="800"/>
              </a:spcAft>
              <a:buNone/>
            </a:pPr>
            <a:r>
              <a:rPr lang="hu-HU" sz="1800" i="0" u="none" strike="noStrike" cap="small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Lucifer: Kálmán György</a:t>
            </a:r>
            <a:endParaRPr lang="hu-HU" cap="small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algn="r" rtl="0">
              <a:lnSpc>
                <a:spcPts val="1600"/>
              </a:lnSpc>
              <a:spcAft>
                <a:spcPts val="800"/>
              </a:spcAft>
              <a:buNone/>
            </a:pPr>
            <a:r>
              <a:rPr lang="hu-HU" sz="1800" i="0" u="none" strike="noStrike" cap="small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Rendező: Major Tamás</a:t>
            </a:r>
            <a:endParaRPr lang="hu-HU" cap="small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pic>
        <p:nvPicPr>
          <p:cNvPr id="23" name="Picture 2" descr="A képen szöveg, ruházat, személy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0F03976-BACA-A4CE-CCF3-6DB6460E2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t="2629"/>
          <a:stretch>
            <a:fillRect/>
          </a:stretch>
        </p:blipFill>
        <p:spPr bwMode="auto">
          <a:xfrm>
            <a:off x="17087101" y="3389907"/>
            <a:ext cx="3071696" cy="33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054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>
            <a:extLst>
              <a:ext uri="{FF2B5EF4-FFF2-40B4-BE49-F238E27FC236}">
                <a16:creationId xmlns:a16="http://schemas.microsoft.com/office/drawing/2014/main" id="{DB169B9D-D01A-B28F-2641-391C983D8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25" t="2867" r="4005" b="4960"/>
          <a:stretch>
            <a:fillRect/>
          </a:stretch>
        </p:blipFill>
        <p:spPr>
          <a:xfrm>
            <a:off x="-942" y="1"/>
            <a:ext cx="7995506" cy="6857999"/>
          </a:xfrm>
          <a:prstGeom prst="rect">
            <a:avLst/>
          </a:prstGeom>
        </p:spPr>
      </p:pic>
      <p:sp>
        <p:nvSpPr>
          <p:cNvPr id="24" name="Cím 1">
            <a:extLst>
              <a:ext uri="{FF2B5EF4-FFF2-40B4-BE49-F238E27FC236}">
                <a16:creationId xmlns:a16="http://schemas.microsoft.com/office/drawing/2014/main" id="{57FA582D-BE8C-4F36-A7DB-676E8D5F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"/>
            <a:ext cx="7202060" cy="167562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Imre 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életrajz és pálya</a:t>
            </a:r>
            <a:b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</a:br>
            <a:r>
              <a:rPr lang="hu-HU" sz="4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1928-2001</a:t>
            </a:r>
            <a:endParaRPr lang="hu-H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A05FA10D-6ADB-0448-B850-CD62B41B1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89" y="1675634"/>
            <a:ext cx="7800975" cy="518236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hu-HU" sz="64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“A művésznek kutya kötelessége a gyötrődés. Ez a legszebb és legnehezebb föladat..."</a:t>
            </a:r>
            <a:endParaRPr lang="hu-HU" sz="6400" b="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 fontAlgn="base">
              <a:buNone/>
            </a:pPr>
            <a:endParaRPr lang="hu-HU" sz="72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1928. 09. 21. – 2001. 01. 17.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magyar színházi élet kiemelkedő alakja, karizmatikus személyiség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tanulmányok: Színház- és Filmművészeti Főiskola (1951)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Nemzeti Színház meghatározó és később örökös tagja</a:t>
            </a:r>
          </a:p>
          <a:p>
            <a:pPr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játszott a József Attila Színházban is</a:t>
            </a:r>
          </a:p>
          <a:p>
            <a:pPr fontAlgn="base"/>
            <a:r>
              <a:rPr lang="hu-HU" sz="72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Színészi jellemzői: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mély, zengő, „nemzeti” tónusú hang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fegyelmezett, ugyanakkor szenvedélyes alakítás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filozofikus, erkölcsi kérdéseket felvető karakterek</a:t>
            </a:r>
          </a:p>
          <a:p>
            <a:pPr lvl="1" fontAlgn="base"/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magas fokú intellektus és belső hit </a:t>
            </a:r>
            <a:r>
              <a:rPr lang="hu-HU" sz="720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tükrőződik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játékában</a:t>
            </a:r>
          </a:p>
          <a:p>
            <a:pPr fontAlgn="base"/>
            <a:r>
              <a:rPr lang="hu-HU" sz="72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Fontos szerepei:</a:t>
            </a:r>
          </a:p>
          <a:p>
            <a:pPr lvl="1" fontAlgn="base"/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Mózes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Bánk bán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Prospero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(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vihar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),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Macbeth</a:t>
            </a:r>
            <a:endParaRPr lang="hu-HU" sz="72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lvl="1" fontAlgn="base"/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filmben: A tizedes meg a többiek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Egri csillagok</a:t>
            </a:r>
            <a:r>
              <a:rPr lang="hu-HU" sz="72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, </a:t>
            </a:r>
            <a:r>
              <a:rPr lang="hu-HU" sz="7200" i="1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Isten hozta, őrnagy úr!</a:t>
            </a:r>
            <a:endParaRPr lang="hu-HU" sz="72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6" name="Tartalom helye 4">
            <a:extLst>
              <a:ext uri="{FF2B5EF4-FFF2-40B4-BE49-F238E27FC236}">
                <a16:creationId xmlns:a16="http://schemas.microsoft.com/office/drawing/2014/main" id="{FC91EDF4-8F4A-0E59-93D7-6F0CF7446D4D}"/>
              </a:ext>
            </a:extLst>
          </p:cNvPr>
          <p:cNvPicPr/>
          <p:nvPr/>
        </p:nvPicPr>
        <p:blipFill>
          <a:blip r:embed="rId3"/>
          <a:srcRect l="8399" r="11350"/>
          <a:stretch>
            <a:fillRect/>
          </a:stretch>
        </p:blipFill>
        <p:spPr>
          <a:xfrm>
            <a:off x="7995504" y="10"/>
            <a:ext cx="4196496" cy="6857990"/>
          </a:xfrm>
          <a:prstGeom prst="rect">
            <a:avLst/>
          </a:prstGeom>
          <a:effectLst/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58D30F99-C9F9-29E7-7689-EEC09E177B9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21"/>
                    </a14:imgEffect>
                    <a14:imgEffect>
                      <a14:saturation sa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5662" y="0"/>
            <a:ext cx="7905025" cy="6874822"/>
          </a:xfrm>
          <a:prstGeom prst="rect">
            <a:avLst/>
          </a:prstGeom>
        </p:spPr>
      </p:pic>
      <p:sp>
        <p:nvSpPr>
          <p:cNvPr id="19" name="Cím 1">
            <a:extLst>
              <a:ext uri="{FF2B5EF4-FFF2-40B4-BE49-F238E27FC236}">
                <a16:creationId xmlns:a16="http://schemas.microsoft.com/office/drawing/2014/main" id="{C4A6D2CD-6145-D094-AAEA-084C47CFC272}"/>
              </a:ext>
            </a:extLst>
          </p:cNvPr>
          <p:cNvSpPr txBox="1">
            <a:spLocks/>
          </p:cNvSpPr>
          <p:nvPr/>
        </p:nvSpPr>
        <p:spPr>
          <a:xfrm>
            <a:off x="4659017" y="143308"/>
            <a:ext cx="4286976" cy="1231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800"/>
              </a:spcBef>
              <a:spcAft>
                <a:spcPts val="400"/>
              </a:spcAft>
            </a:pPr>
            <a:r>
              <a:rPr lang="hu-HU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Imre mint Ádám</a:t>
            </a:r>
            <a:endParaRPr lang="hu-H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02BE45FA-E13C-7ECE-9F97-1112F02CE9EB}"/>
              </a:ext>
            </a:extLst>
          </p:cNvPr>
          <p:cNvSpPr txBox="1">
            <a:spLocks/>
          </p:cNvSpPr>
          <p:nvPr/>
        </p:nvSpPr>
        <p:spPr>
          <a:xfrm>
            <a:off x="4410646" y="1446834"/>
            <a:ext cx="4585985" cy="5411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hu-HU" sz="2000" noProof="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1964. október 2-án mutatták be a darabot (</a:t>
            </a:r>
            <a:r>
              <a:rPr lang="hu-HU" sz="2000" noProof="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Madách</a:t>
            </a:r>
            <a:r>
              <a:rPr lang="hu-HU" sz="2000" noProof="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halálának 100. évfordulójára).</a:t>
            </a:r>
          </a:p>
          <a:p>
            <a:pPr>
              <a:spcBef>
                <a:spcPts val="0"/>
              </a:spcBef>
            </a:pPr>
            <a:r>
              <a:rPr lang="hu-HU" sz="2000" noProof="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Az Úr hangja is volt (1983), a mai </a:t>
            </a:r>
            <a:r>
              <a:rPr lang="hu-HU" sz="2000" noProof="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Vidnyánszky</a:t>
            </a:r>
            <a:r>
              <a:rPr lang="hu-HU" sz="2000" noProof="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-féle előadásban is Sinkovits hangja hallható.</a:t>
            </a:r>
          </a:p>
          <a:p>
            <a:pPr>
              <a:spcBef>
                <a:spcPts val="0"/>
              </a:spcBef>
            </a:pPr>
            <a:r>
              <a:rPr lang="hu-HU" sz="2000" noProof="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 szerepét </a:t>
            </a:r>
            <a:r>
              <a:rPr lang="hu-HU" sz="200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is játszotta később</a:t>
            </a:r>
            <a:endParaRPr lang="hu-HU" sz="2000" noProof="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>
              <a:spcBef>
                <a:spcPts val="0"/>
              </a:spcBef>
            </a:pPr>
            <a:endParaRPr lang="hu-HU" sz="2000" dirty="0"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</a:t>
            </a:r>
            <a:r>
              <a:rPr lang="en-US" sz="2000" u="sng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iért</a:t>
            </a:r>
            <a:r>
              <a:rPr lang="en-US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</a:t>
            </a:r>
            <a:r>
              <a:rPr lang="en-US" sz="2000" u="sng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fontos</a:t>
            </a:r>
            <a:r>
              <a:rPr lang="en-US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</a:t>
            </a:r>
            <a:r>
              <a:rPr lang="en-US" sz="2000" u="sng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szerep</a:t>
            </a:r>
            <a:r>
              <a:rPr lang="en-US" sz="2000" u="sng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?</a:t>
            </a:r>
          </a:p>
          <a:p>
            <a:pPr>
              <a:spcBef>
                <a:spcPts val="0"/>
              </a:spcBef>
            </a:pPr>
            <a:r>
              <a:rPr lang="hu-HU" sz="2000" noProof="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 filozofikus, gondolkodó alak, aki az emberiség útját szimbolizálja</a:t>
            </a:r>
          </a:p>
          <a:p>
            <a:pPr>
              <a:spcBef>
                <a:spcPts val="0"/>
              </a:spcBef>
            </a:pPr>
            <a:r>
              <a:rPr lang="hu-HU" sz="2000" noProof="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a szerep morális küzdelmet és </a:t>
            </a:r>
            <a:r>
              <a:rPr lang="hu-HU" sz="2000" noProof="0" dirty="0" err="1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hitbeli</a:t>
            </a:r>
            <a:r>
              <a:rPr lang="hu-HU" sz="2000" noProof="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válságot is megjelenít</a:t>
            </a:r>
          </a:p>
          <a:p>
            <a:pPr>
              <a:spcBef>
                <a:spcPts val="0"/>
              </a:spcBef>
            </a:pPr>
            <a:r>
              <a:rPr lang="hu-HU" sz="2000" noProof="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számára karrierje csúcspontja volt</a:t>
            </a:r>
          </a:p>
          <a:p>
            <a:pPr>
              <a:spcBef>
                <a:spcPts val="0"/>
              </a:spcBef>
            </a:pPr>
            <a:r>
              <a:rPr lang="hu-HU" sz="2000" noProof="0" dirty="0"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Ádámot nem heroikus, hanem esendő, emberi módon formálta meg, ezzel modern értelmezést adott a klasszikus szerepnek.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6301F1B6-487E-D3DE-C436-B1E6BC8F88FD}"/>
              </a:ext>
            </a:extLst>
          </p:cNvPr>
          <p:cNvSpPr txBox="1"/>
          <p:nvPr/>
        </p:nvSpPr>
        <p:spPr>
          <a:xfrm>
            <a:off x="8996632" y="2167841"/>
            <a:ext cx="3071696" cy="12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lnSpc>
                <a:spcPts val="1600"/>
              </a:lnSpc>
              <a:spcAft>
                <a:spcPts val="800"/>
              </a:spcAft>
              <a:buNone/>
            </a:pPr>
            <a:r>
              <a:rPr lang="hu-HU" sz="1800" i="0" u="none" strike="noStrike" cap="small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1964</a:t>
            </a:r>
            <a:endParaRPr lang="hu-HU" cap="small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algn="r" rtl="0">
              <a:lnSpc>
                <a:spcPts val="1600"/>
              </a:lnSpc>
              <a:spcAft>
                <a:spcPts val="800"/>
              </a:spcAft>
              <a:buNone/>
            </a:pPr>
            <a:r>
              <a:rPr lang="hu-HU" sz="1800" i="0" u="none" strike="noStrike" cap="small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Éva: Váradi Hédi</a:t>
            </a:r>
            <a:endParaRPr lang="hu-HU" cap="small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algn="r" rtl="0">
              <a:lnSpc>
                <a:spcPts val="1600"/>
              </a:lnSpc>
              <a:spcAft>
                <a:spcPts val="800"/>
              </a:spcAft>
              <a:buNone/>
            </a:pPr>
            <a:r>
              <a:rPr lang="hu-HU" sz="1800" i="0" u="none" strike="noStrike" cap="small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Lucifer: Kálmán György</a:t>
            </a:r>
            <a:endParaRPr lang="hu-HU" cap="small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  <a:p>
            <a:pPr algn="r" rtl="0">
              <a:lnSpc>
                <a:spcPts val="1600"/>
              </a:lnSpc>
              <a:spcAft>
                <a:spcPts val="800"/>
              </a:spcAft>
              <a:buNone/>
            </a:pPr>
            <a:r>
              <a:rPr lang="hu-HU" sz="1800" i="0" u="none" strike="noStrike" cap="small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Rendező: Major Tamás</a:t>
            </a:r>
            <a:endParaRPr lang="hu-HU" cap="small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Cascadia Code SemiBold" panose="020B0609020000020004" pitchFamily="49" charset="0"/>
            </a:endParaRPr>
          </a:p>
        </p:txBody>
      </p:sp>
      <p:pic>
        <p:nvPicPr>
          <p:cNvPr id="22" name="Picture 2" descr="A képen szöveg, ruházat, személy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B13E318-8798-38BB-D3E7-A4944E47C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t="2629"/>
          <a:stretch>
            <a:fillRect/>
          </a:stretch>
        </p:blipFill>
        <p:spPr bwMode="auto">
          <a:xfrm>
            <a:off x="8996632" y="3389907"/>
            <a:ext cx="3071696" cy="33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B4945872-359D-ED76-0501-94720907DEAE}"/>
              </a:ext>
            </a:extLst>
          </p:cNvPr>
          <p:cNvSpPr txBox="1"/>
          <p:nvPr/>
        </p:nvSpPr>
        <p:spPr>
          <a:xfrm>
            <a:off x="-6177947" y="32516"/>
            <a:ext cx="60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 Imre – Ádám: nemzeti hős</a:t>
            </a:r>
          </a:p>
          <a:p>
            <a:r>
              <a:rPr lang="hu-HU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 Margit – Éva: ikonikus női szerep, érzelmi mélységgel</a:t>
            </a:r>
          </a:p>
          <a:p>
            <a:r>
              <a:rPr lang="hu-HU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 László – Lucifer: filozófiai ellenpont, </a:t>
            </a:r>
            <a:r>
              <a:rPr lang="hu-HU" sz="16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demonikus</a:t>
            </a:r>
            <a:r>
              <a:rPr lang="hu-HU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 intellektus</a:t>
            </a:r>
          </a:p>
          <a:p>
            <a:r>
              <a:rPr lang="hu-HU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Mindhárom szerep a magyar színház pályacsúcsa és egy korszak lenyomata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1A92BD6B-FFC0-0029-6023-2A01A1963C16}"/>
              </a:ext>
            </a:extLst>
          </p:cNvPr>
          <p:cNvSpPr txBox="1"/>
          <p:nvPr/>
        </p:nvSpPr>
        <p:spPr>
          <a:xfrm>
            <a:off x="12281540" y="32516"/>
            <a:ext cx="5273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Korszakok és hatásuk:</a:t>
            </a:r>
          </a:p>
          <a:p>
            <a:pPr algn="r"/>
            <a:r>
              <a:rPr lang="hu-HU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Gyenes: 19. sz. végi pátosz és retorika</a:t>
            </a:r>
          </a:p>
          <a:p>
            <a:pPr algn="r"/>
            <a:r>
              <a:rPr lang="hu-HU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Lukács: 20. sz. közepi realizmus, nemzeti tradíció</a:t>
            </a:r>
          </a:p>
          <a:p>
            <a:pPr algn="r"/>
            <a:r>
              <a:rPr lang="hu-HU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scadia Code SemiBold" panose="020B0609020000020004" pitchFamily="49" charset="0"/>
              </a:rPr>
              <a:t>Sinkovits: modern, gondolati és emberközpontú megközelítés</a:t>
            </a:r>
            <a:endParaRPr lang="hu-HU" sz="1600" dirty="0"/>
          </a:p>
        </p:txBody>
      </p:sp>
      <p:pic>
        <p:nvPicPr>
          <p:cNvPr id="2" name="Tartalom helye 4">
            <a:extLst>
              <a:ext uri="{FF2B5EF4-FFF2-40B4-BE49-F238E27FC236}">
                <a16:creationId xmlns:a16="http://schemas.microsoft.com/office/drawing/2014/main" id="{B129A2D4-79A7-0B39-E7B5-C0828CF593FD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57000"/>
                    </a14:imgEffect>
                  </a14:imgLayer>
                </a14:imgProps>
              </a:ext>
            </a:extLst>
          </a:blip>
          <a:srcRect l="30541" t="10815" r="18846" b="3109"/>
          <a:stretch>
            <a:fillRect/>
          </a:stretch>
        </p:blipFill>
        <p:spPr bwMode="auto">
          <a:xfrm>
            <a:off x="26407" y="8416"/>
            <a:ext cx="4286974" cy="68579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9153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-té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</TotalTime>
  <Words>2544</Words>
  <Application>Microsoft Office PowerPoint</Application>
  <PresentationFormat>Szélesvásznú</PresentationFormat>
  <Paragraphs>309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Cambria Math</vt:lpstr>
      <vt:lpstr>Office Theme</vt:lpstr>
      <vt:lpstr>Az ember tragédiája   három színész pályájának tükrében Gyenes László – Lucifer Lukács Margit – Éva Sinkovits Imre – Ádám </vt:lpstr>
      <vt:lpstr>Az ember tragédiája   három színész pályájának tükrében Sinkovits Imre – Ádám Lukács Margit – Éva Gyenes László – Lucifer </vt:lpstr>
      <vt:lpstr>Az ember tragédiája   három színész pályájának tükrében Sinkovits Imre – Ádám Lukács Margit – Éva Gyenes László – Lucifer </vt:lpstr>
      <vt:lpstr>Lukács Margit  életrajz   (1914-2002)</vt:lpstr>
      <vt:lpstr>Lukács Margit  pályaképe   (1914-2002)</vt:lpstr>
      <vt:lpstr>Lukács Margit  életrajz   (1914-2002)</vt:lpstr>
      <vt:lpstr>Sinkovits Imre  életrajz és pálya 1928-2001</vt:lpstr>
      <vt:lpstr>Sinkovits Imre pályaképe 1928-2001</vt:lpstr>
      <vt:lpstr>Sinkovits Imre  életrajz és pálya 1928-2001</vt:lpstr>
      <vt:lpstr>Sinkovits Imre  életrajz és pálya 1928-2001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O365 felhasználó</dc:creator>
  <cp:lastModifiedBy>O365 felhasználó</cp:lastModifiedBy>
  <cp:revision>30</cp:revision>
  <dcterms:created xsi:type="dcterms:W3CDTF">2026-04-17T19:06:03Z</dcterms:created>
  <dcterms:modified xsi:type="dcterms:W3CDTF">2026-04-19T15:07:52Z</dcterms:modified>
</cp:coreProperties>
</file>