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6288-4BA5-4F56-85A8-69A7F866037F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FA26-C187-47CF-9D53-FA04E639DD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6288-4BA5-4F56-85A8-69A7F866037F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FA26-C187-47CF-9D53-FA04E639DD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6288-4BA5-4F56-85A8-69A7F866037F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FA26-C187-47CF-9D53-FA04E639DD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6288-4BA5-4F56-85A8-69A7F866037F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FA26-C187-47CF-9D53-FA04E639DD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6288-4BA5-4F56-85A8-69A7F866037F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FA26-C187-47CF-9D53-FA04E639DD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6288-4BA5-4F56-85A8-69A7F866037F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FA26-C187-47CF-9D53-FA04E639DD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6288-4BA5-4F56-85A8-69A7F866037F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FA26-C187-47CF-9D53-FA04E639DD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6288-4BA5-4F56-85A8-69A7F866037F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FA26-C187-47CF-9D53-FA04E639DD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6288-4BA5-4F56-85A8-69A7F866037F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FA26-C187-47CF-9D53-FA04E639DD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6288-4BA5-4F56-85A8-69A7F866037F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FA26-C187-47CF-9D53-FA04E639DD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6288-4BA5-4F56-85A8-69A7F866037F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FA26-C187-47CF-9D53-FA04E639DD3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C6288-4BA5-4F56-85A8-69A7F866037F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9FA26-C187-47CF-9D53-FA04E639DD3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ground-clipart-nature-background-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Arany János: </a:t>
            </a:r>
            <a:r>
              <a:rPr lang="hu-H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Vojtina</a:t>
            </a:r>
            <a:r>
              <a:rPr lang="hu-H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Ars poeticája </a:t>
            </a:r>
            <a:r>
              <a:rPr lang="hu-HU" sz="4800" dirty="0"/>
              <a:t/>
            </a:r>
            <a:br>
              <a:rPr lang="hu-HU" sz="4800" dirty="0"/>
            </a:br>
            <a:endParaRPr lang="hu-H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ground-clipart-nature-background-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0" y="1772816"/>
            <a:ext cx="9144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●1860-ban a Kisfaludy Társaság igazgatója lettem és ugyan ebben az évben megindítottam a Szépirodalmi Figyelőt (melyet huzamosabb ideig szerkesztettem). 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●A költemény  főképp naturalista-realista irányzat ellen fordul, </a:t>
            </a:r>
          </a:p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egy oly irányzat ellen, amely az igaz, de csip-csup tények vagy épp a rút vonások hű másolása kedvéért feláldozza a gondolatot és a szépséget. </a:t>
            </a:r>
            <a:br>
              <a:rPr lang="hu-H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●Sokak véleménye szerint Én Schiller tanaiból merítek, azonban sosem követtem ezeket.</a:t>
            </a:r>
            <a:br>
              <a:rPr lang="hu-H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●A realizmus, a nemzeti jelleg és az egyénítés követelményét hirdetem.</a:t>
            </a:r>
            <a:br>
              <a:rPr lang="hu-H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●A mű vallomásból vezet át minket a tanításba.</a:t>
            </a:r>
            <a:br>
              <a:rPr lang="hu-H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hu-H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ground-clipart-nature-background-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251520" y="2204864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Keletkezése: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 1861-ben</a:t>
            </a:r>
            <a:br>
              <a:rPr lang="hu-H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Műfaja: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 Ars poetica.</a:t>
            </a:r>
            <a:br>
              <a:rPr lang="hu-H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hu-H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Címe: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b="1" dirty="0" err="1" smtClean="0">
                <a:latin typeface="Times New Roman" pitchFamily="18" charset="0"/>
                <a:cs typeface="Times New Roman" pitchFamily="18" charset="0"/>
              </a:rPr>
              <a:t>Vojtinára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 utalok vele, aki egy versfaragó volt, ezzel bevezetem a témát</a:t>
            </a:r>
          </a:p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Témája: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 a szabadságharc utáni írókról való véleményem</a:t>
            </a: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ground-clipart-nature-background-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2987824" y="119675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u="sng" dirty="0" smtClean="0">
                <a:latin typeface="Times New Roman" pitchFamily="18" charset="0"/>
                <a:cs typeface="Times New Roman" pitchFamily="18" charset="0"/>
              </a:rPr>
              <a:t>Szerkezete:</a:t>
            </a:r>
            <a:endParaRPr lang="hu-HU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0" y="1988840"/>
            <a:ext cx="9144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2000" dirty="0" smtClean="0"/>
              <a:t>▪A mű címe egy </a:t>
            </a:r>
            <a:r>
              <a:rPr lang="hu-HU" sz="2000" dirty="0" err="1" smtClean="0"/>
              <a:t>Vojtina</a:t>
            </a:r>
            <a:r>
              <a:rPr lang="hu-HU" sz="2000" dirty="0" smtClean="0"/>
              <a:t> Mátyás nevű emberről lett elnevezve. Ő egy versfaragó, aki az írók </a:t>
            </a:r>
            <a:r>
              <a:rPr lang="hu-HU" sz="2000" dirty="0"/>
              <a:t>kollégájának hiszi </a:t>
            </a:r>
            <a:r>
              <a:rPr lang="hu-HU" sz="2000" dirty="0" smtClean="0"/>
              <a:t>magát és verseit kocsmákban adja elő.</a:t>
            </a:r>
            <a:br>
              <a:rPr lang="hu-HU" sz="2000" dirty="0" smtClean="0"/>
            </a:br>
            <a:r>
              <a:rPr lang="hu-HU" sz="2000" dirty="0" smtClean="0"/>
              <a:t>▪Finom gúnnyal tiltakozom a hozzá hasonló költők ellen, akik a sajtót elárasztják efféle versekkel.</a:t>
            </a:r>
            <a:br>
              <a:rPr lang="hu-HU" sz="2000" dirty="0" smtClean="0"/>
            </a:br>
            <a:r>
              <a:rPr lang="hu-HU" sz="2000" dirty="0" smtClean="0"/>
              <a:t>▪Azonban a szövegben ráismerünk életutamra, eszméimre és költői véleményemre.</a:t>
            </a:r>
            <a:br>
              <a:rPr lang="hu-HU" sz="2000" dirty="0" smtClean="0"/>
            </a:br>
            <a:r>
              <a:rPr lang="hu-HU" sz="2000" dirty="0" smtClean="0"/>
              <a:t>▪Önmagamat nem tartom nagyra. </a:t>
            </a:r>
            <a:r>
              <a:rPr lang="hu-HU" sz="2000" dirty="0"/>
              <a:t>I</a:t>
            </a:r>
            <a:r>
              <a:rPr lang="hu-HU" sz="2000" dirty="0" smtClean="0"/>
              <a:t>rtózom a pátosztól, azaz a szenvedéstől, mely más költeményemben is megjelent már.</a:t>
            </a:r>
            <a:br>
              <a:rPr lang="hu-HU" sz="2000" dirty="0" smtClean="0"/>
            </a:br>
            <a:r>
              <a:rPr lang="hu-HU" sz="2000" dirty="0" smtClean="0"/>
              <a:t>▪Tiltakozom a sivár naturalizmus ellen is, hiszen a mocskot, a rútat egy az egyben nem szabad egy versbe emelni.</a:t>
            </a: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 smtClean="0"/>
              <a:t>▪Szükségesnek tartom a füllentés becsempészését a költészetbe. Mi nem hazudunk, csak </a:t>
            </a:r>
            <a:r>
              <a:rPr lang="hu-HU" sz="2000" dirty="0" err="1" smtClean="0"/>
              <a:t>fillentünk</a:t>
            </a:r>
            <a:r>
              <a:rPr lang="hu-HU" sz="2000" dirty="0" smtClean="0"/>
              <a:t> kicsit.</a:t>
            </a:r>
            <a:endParaRPr lang="hu-HU" sz="2000" dirty="0"/>
          </a:p>
          <a:p>
            <a:pPr fontAlgn="auto">
              <a:spcAft>
                <a:spcPts val="0"/>
              </a:spcAft>
              <a:defRPr/>
            </a:pPr>
            <a:r>
              <a:rPr lang="hu-HU" sz="2000" dirty="0" smtClean="0"/>
              <a:t>▪A nép meggyőzése ahhoz vezet, hogy a nevünk költő lesz, nem pedig csaló.</a:t>
            </a:r>
            <a:br>
              <a:rPr lang="hu-HU" sz="2000" dirty="0" smtClean="0"/>
            </a:br>
            <a:r>
              <a:rPr lang="hu-HU" sz="2000" dirty="0" smtClean="0"/>
              <a:t>▪A jelenben kell élnünk, átérezni a jót és rosszat és a jelenben lévőkkel küzdeni, remélni, szeretni, szomorkodni. De lehet, hogy a jövőbeliekhez is eljut ez az eszme.</a:t>
            </a:r>
            <a:endParaRPr lang="hu-HU" sz="2000" dirty="0"/>
          </a:p>
          <a:p>
            <a:endParaRPr lang="hu-HU" sz="2000" dirty="0" smtClean="0"/>
          </a:p>
          <a:p>
            <a:endParaRPr lang="hu-HU" dirty="0" smtClean="0"/>
          </a:p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ground-clipart-nature-background-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611560" y="220486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u-H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899592" y="2132856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hu-HU" sz="2400" b="1" u="sng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hu-HU" sz="2400" b="1" u="sng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hu-HU" altLang="en-US" sz="2400" b="1" u="sng" dirty="0" smtClean="0"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en-US" altLang="hu-HU" sz="2400" b="1" u="sng" dirty="0" err="1" smtClean="0">
                <a:latin typeface="Times New Roman" pitchFamily="18" charset="0"/>
                <a:cs typeface="Times New Roman" pitchFamily="18" charset="0"/>
              </a:rPr>
              <a:t>lt</a:t>
            </a:r>
            <a:r>
              <a:rPr lang="hu-HU" altLang="en-US" sz="2400" b="1" u="sng" dirty="0" smtClean="0">
                <a:latin typeface="Times New Roman" pitchFamily="18" charset="0"/>
                <a:cs typeface="Times New Roman" pitchFamily="18" charset="0"/>
              </a:rPr>
              <a:t>ő</a:t>
            </a:r>
            <a:r>
              <a:rPr lang="en-US" altLang="hu-HU" sz="2400" b="1" u="sng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altLang="hu-HU" sz="2400" b="1" u="sng" dirty="0" err="1" smtClean="0">
                <a:latin typeface="Times New Roman" pitchFamily="18" charset="0"/>
                <a:cs typeface="Times New Roman" pitchFamily="18" charset="0"/>
              </a:rPr>
              <a:t>feladata</a:t>
            </a:r>
            <a:r>
              <a:rPr lang="en-US" altLang="hu-HU" sz="2400" b="1" u="sng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19. század második felében is az igazságok kimondása, harc az igazságtalanságok</a:t>
            </a:r>
            <a:r>
              <a:rPr lang="en-US" altLang="hu-HU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hu-HU" sz="2400" b="1" u="sng" dirty="0" err="1" smtClean="0">
                <a:latin typeface="Times New Roman" pitchFamily="18" charset="0"/>
                <a:cs typeface="Times New Roman" pitchFamily="18" charset="0"/>
              </a:rPr>
              <a:t>ellen</a:t>
            </a:r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2400" dirty="0"/>
          </a:p>
        </p:txBody>
      </p:sp>
      <p:pic>
        <p:nvPicPr>
          <p:cNvPr id="5" name="Kép 4" descr="Kép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3429000"/>
            <a:ext cx="2852928" cy="29504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82</Words>
  <Application>Microsoft Office PowerPoint</Application>
  <PresentationFormat>Diavetítés a képernyőre (4:3 oldalarány)</PresentationFormat>
  <Paragraphs>14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Arany János:  Vojtina Ars poeticája  </vt:lpstr>
      <vt:lpstr>2. dia</vt:lpstr>
      <vt:lpstr>3. dia</vt:lpstr>
      <vt:lpstr>4. dia</vt:lpstr>
      <vt:lpstr>5.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Arany János:  Vojtina Ars poeticája</dc:title>
  <dc:creator>Miki</dc:creator>
  <cp:lastModifiedBy>Miki</cp:lastModifiedBy>
  <cp:revision>29</cp:revision>
  <dcterms:created xsi:type="dcterms:W3CDTF">2018-03-10T14:51:55Z</dcterms:created>
  <dcterms:modified xsi:type="dcterms:W3CDTF">2018-03-11T12:23:05Z</dcterms:modified>
</cp:coreProperties>
</file>