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0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5" d="100"/>
          <a:sy n="95" d="100"/>
        </p:scale>
        <p:origin x="-908" y="-14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AF61FA1-D930-EBC7-56D6-FEBA25328C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68D22B0-C68E-DD43-8775-89D614A5D7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D82D03A-23EB-F22B-73D2-290AF6F98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4848-9B22-4964-AA9F-7D001423929B}" type="datetimeFigureOut">
              <a:rPr lang="hu-HU" smtClean="0"/>
              <a:t>2026. 05. 10.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6BBA2EF-DD89-2EF6-9724-12852E9FA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9077BCB-6508-B48A-B7C7-4A44823D7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C487-1F2D-47BF-9BBC-21A1622D54E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973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19DF50D-E4CE-7214-68DB-25B2F920F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5163714-0205-F031-AFC5-5A93F03FA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292B722-8C61-E869-F589-F2023FC02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4848-9B22-4964-AA9F-7D001423929B}" type="datetimeFigureOut">
              <a:rPr lang="hu-HU" smtClean="0"/>
              <a:t>2026. 05. 10.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C5CA6A0-4F2D-9D20-29B5-A13F4CB69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324CA1F-3B19-29A7-318C-0E71D8A0B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C487-1F2D-47BF-9BBC-21A1622D54E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30010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D5CA517E-047E-9F10-8959-F7B8C85DB4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93F554B-6C51-AB30-4C97-17FA67EB80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9BA40E1-760D-315B-9AFB-B35D0ED5A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4848-9B22-4964-AA9F-7D001423929B}" type="datetimeFigureOut">
              <a:rPr lang="hu-HU" smtClean="0"/>
              <a:t>2026. 05. 10.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DB9CEDC-27A2-675E-C39E-255A7059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C210896-8B49-D4D4-F7FE-3876651C4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C487-1F2D-47BF-9BBC-21A1622D54E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4047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89CFFD4-2CA2-299D-A042-2EF79B50B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3E98F54-3314-3A14-C275-FB27A2DAE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5A6E1DB-FE5B-2E98-60CE-738E3889B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4848-9B22-4964-AA9F-7D001423929B}" type="datetimeFigureOut">
              <a:rPr lang="hu-HU" smtClean="0"/>
              <a:t>2026. 05. 10.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CD28AE0-F899-704B-9CD2-A8E0C4B73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9651557-6FC2-1899-74F5-37EFE7500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C487-1F2D-47BF-9BBC-21A1622D54E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0966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56DA9E-B469-8574-DD0B-2D983F6F3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1F58EC4-794A-3E82-E606-455BAD7B6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F4F570C-A688-3D9C-5ADD-49A7C3D59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4848-9B22-4964-AA9F-7D001423929B}" type="datetimeFigureOut">
              <a:rPr lang="hu-HU" smtClean="0"/>
              <a:t>2026. 05. 10.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6EF5927-1F1E-2C41-3769-9BBD55CE5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16AC9E0-3C9E-C8A5-11EF-8C64509A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C487-1F2D-47BF-9BBC-21A1622D54E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267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B09EAAC-0D5E-DC1A-3895-49E0B760D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F649B8E-80F2-8AA5-89BB-7F393DBEEF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5AED43C-03BD-B531-B172-879951E3F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F3A926D-3AA8-40C4-F815-2FDBF8CCA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4848-9B22-4964-AA9F-7D001423929B}" type="datetimeFigureOut">
              <a:rPr lang="hu-HU" smtClean="0"/>
              <a:t>2026. 05. 10.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395CCBF-7668-77CD-C10B-3A3EC4C6E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EFC21D1-C458-CB95-EF29-3E19C5156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C487-1F2D-47BF-9BBC-21A1622D54E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1431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5D3B000-018F-99F2-36D4-BD2775CE0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B523C7B-0CD6-AD2E-6E55-CFC377D8B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00741C75-0722-F1D0-671E-15F1F26F5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DCE777A0-5E87-D5C2-3DA2-75EF279288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A69475FA-9556-73D4-DF7F-AFFE1AC070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E4C369EB-D002-DB29-C3A3-50EEF7A1C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4848-9B22-4964-AA9F-7D001423929B}" type="datetimeFigureOut">
              <a:rPr lang="hu-HU" smtClean="0"/>
              <a:t>2026. 05. 10.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6319AE6B-822C-7803-C9B8-D477C2B40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ADCFB11A-74B1-8BC3-E8E9-439FB64DF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C487-1F2D-47BF-9BBC-21A1622D54E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36988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A914AD2-8BBB-0ED5-536E-9F5898DF8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B05AC7EC-E740-4C24-3FEA-31370BE7F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4848-9B22-4964-AA9F-7D001423929B}" type="datetimeFigureOut">
              <a:rPr lang="hu-HU" smtClean="0"/>
              <a:t>2026. 05. 10.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D7986BE4-C71E-2F07-613F-841CD22F4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1DD99EA4-D08A-F84D-31C4-29F902161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C487-1F2D-47BF-9BBC-21A1622D54E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94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3151781F-29C0-3F3A-013A-03C0AA515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4848-9B22-4964-AA9F-7D001423929B}" type="datetimeFigureOut">
              <a:rPr lang="hu-HU" smtClean="0"/>
              <a:t>2026. 05. 10.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E5DD1A4B-4FC3-23F0-4872-04CF274EF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82BAA63-140B-826F-885F-C7BA05E63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C487-1F2D-47BF-9BBC-21A1622D54E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7014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98E5135-E8BE-6A07-BB53-A19020D95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CDC27D4-43D8-96E3-5CBF-66E149A59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03FD87B-E7DD-8AE7-20D9-5562A0542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49DC6D0-DFF7-93A2-449E-1F40749A3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4848-9B22-4964-AA9F-7D001423929B}" type="datetimeFigureOut">
              <a:rPr lang="hu-HU" smtClean="0"/>
              <a:t>2026. 05. 10.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DBB034A-F0CF-5047-C74D-E7DF5908D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47C6F09-C324-BFEB-C356-545A7DA11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C487-1F2D-47BF-9BBC-21A1622D54E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7575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318BB74-E907-ED3C-6B0E-ADB7CF26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507F63B2-22AA-5DD0-8F0E-9FCFAF5854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F7F524D7-3E5B-C5FD-2C75-33D27A429A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8E3B960-E2CC-5FB9-FE25-B83D53B9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4848-9B22-4964-AA9F-7D001423929B}" type="datetimeFigureOut">
              <a:rPr lang="hu-HU" smtClean="0"/>
              <a:t>2026. 05. 10.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368CDD4-3A4C-7C7C-989D-F23DE737B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9AC89C8-7360-45D8-51B9-DC83EA461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C487-1F2D-47BF-9BBC-21A1622D54E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551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80D087C7-C323-5B8F-4999-4CF49A941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26B6647-3052-C942-4F13-1773C2C34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302421F-0963-5241-91D9-62EC461D3B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AF4848-9B22-4964-AA9F-7D001423929B}" type="datetimeFigureOut">
              <a:rPr lang="hu-HU" smtClean="0"/>
              <a:t>2026. 05. 10.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E2A0539-79BD-5DEC-1268-121AE501B9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A0A21D8-2AA6-8F6D-D1AF-4722B208D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CFC487-1F2D-47BF-9BBC-21A1622D54E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8916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églalap 15">
            <a:extLst>
              <a:ext uri="{FF2B5EF4-FFF2-40B4-BE49-F238E27FC236}">
                <a16:creationId xmlns:a16="http://schemas.microsoft.com/office/drawing/2014/main" id="{1713589E-C1A9-B918-EBA5-C9B0014DACBB}"/>
              </a:ext>
            </a:extLst>
          </p:cNvPr>
          <p:cNvSpPr/>
          <p:nvPr/>
        </p:nvSpPr>
        <p:spPr>
          <a:xfrm rot="5400000">
            <a:off x="8317120" y="1117167"/>
            <a:ext cx="2472190" cy="9439914"/>
          </a:xfrm>
          <a:prstGeom prst="rect">
            <a:avLst/>
          </a:prstGeom>
          <a:solidFill>
            <a:srgbClr val="DF091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Téglalap 14">
            <a:extLst>
              <a:ext uri="{FF2B5EF4-FFF2-40B4-BE49-F238E27FC236}">
                <a16:creationId xmlns:a16="http://schemas.microsoft.com/office/drawing/2014/main" id="{B819F1E1-6F96-4346-AF25-FE87A20BFD4E}"/>
              </a:ext>
            </a:extLst>
          </p:cNvPr>
          <p:cNvSpPr/>
          <p:nvPr/>
        </p:nvSpPr>
        <p:spPr>
          <a:xfrm rot="5400000">
            <a:off x="3417115" y="-2580911"/>
            <a:ext cx="3374573" cy="10430513"/>
          </a:xfrm>
          <a:prstGeom prst="rect">
            <a:avLst/>
          </a:prstGeom>
          <a:solidFill>
            <a:srgbClr val="DF091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D7EBAFB3-A015-BF56-5C25-C91065B79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4054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hu-HU" dirty="0">
                <a:latin typeface="Cambria Math" panose="02040503050406030204" pitchFamily="18" charset="0"/>
                <a:ea typeface="Cambria Math" panose="02040503050406030204" pitchFamily="18" charset="0"/>
              </a:rPr>
              <a:t>Kommunikációs terv </a:t>
            </a:r>
            <a:br>
              <a:rPr lang="hu-HU" dirty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 b="1" dirty="0">
                <a:latin typeface="Cambria Math" panose="02040503050406030204" pitchFamily="18" charset="0"/>
                <a:ea typeface="Cambria Math" panose="02040503050406030204" pitchFamily="18" charset="0"/>
              </a:rPr>
              <a:t>Az Ember tragédiája </a:t>
            </a:r>
            <a:r>
              <a:rPr lang="hu-HU" dirty="0">
                <a:latin typeface="Cambria Math" panose="02040503050406030204" pitchFamily="18" charset="0"/>
                <a:ea typeface="Cambria Math" panose="02040503050406030204" pitchFamily="18" charset="0"/>
              </a:rPr>
              <a:t>előadásához kapcsolódóan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8A1A5D1-E45B-6C91-D15E-53FCFA119A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17457"/>
            <a:ext cx="9144000" cy="1655762"/>
          </a:xfrm>
        </p:spPr>
        <p:txBody>
          <a:bodyPr/>
          <a:lstStyle/>
          <a:p>
            <a:r>
              <a:rPr lang="hu-HU" dirty="0"/>
              <a:t>Thália csapat</a:t>
            </a:r>
          </a:p>
        </p:txBody>
      </p:sp>
    </p:spTree>
    <p:extLst>
      <p:ext uri="{BB962C8B-B14F-4D97-AF65-F5344CB8AC3E}">
        <p14:creationId xmlns:p14="http://schemas.microsoft.com/office/powerpoint/2010/main" val="2014411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églalap 26">
            <a:extLst>
              <a:ext uri="{FF2B5EF4-FFF2-40B4-BE49-F238E27FC236}">
                <a16:creationId xmlns:a16="http://schemas.microsoft.com/office/drawing/2014/main" id="{C5AF83D7-E87F-E81A-FC57-ED0C0CC5AA99}"/>
              </a:ext>
            </a:extLst>
          </p:cNvPr>
          <p:cNvSpPr/>
          <p:nvPr/>
        </p:nvSpPr>
        <p:spPr>
          <a:xfrm>
            <a:off x="11503601" y="2312504"/>
            <a:ext cx="713861" cy="4942114"/>
          </a:xfrm>
          <a:prstGeom prst="rect">
            <a:avLst/>
          </a:prstGeom>
          <a:solidFill>
            <a:srgbClr val="DF091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Téglalap 25">
            <a:extLst>
              <a:ext uri="{FF2B5EF4-FFF2-40B4-BE49-F238E27FC236}">
                <a16:creationId xmlns:a16="http://schemas.microsoft.com/office/drawing/2014/main" id="{CF739A6E-1E8C-D357-229B-924ABEF64C85}"/>
              </a:ext>
            </a:extLst>
          </p:cNvPr>
          <p:cNvSpPr/>
          <p:nvPr/>
        </p:nvSpPr>
        <p:spPr>
          <a:xfrm>
            <a:off x="-21471" y="-387153"/>
            <a:ext cx="713861" cy="4942114"/>
          </a:xfrm>
          <a:prstGeom prst="rect">
            <a:avLst/>
          </a:prstGeom>
          <a:solidFill>
            <a:srgbClr val="DF091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B1C6235B-306E-CFD3-814D-860596891BB8}"/>
              </a:ext>
            </a:extLst>
          </p:cNvPr>
          <p:cNvSpPr txBox="1"/>
          <p:nvPr/>
        </p:nvSpPr>
        <p:spPr>
          <a:xfrm rot="16200000">
            <a:off x="-1885338" y="1103890"/>
            <a:ext cx="4493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latin typeface="Cambria Math" panose="02040503050406030204" pitchFamily="18" charset="0"/>
                <a:ea typeface="Cambria Math" panose="02040503050406030204" pitchFamily="18" charset="0"/>
              </a:rPr>
              <a:t>Plakát terv</a:t>
            </a:r>
          </a:p>
        </p:txBody>
      </p:sp>
      <p:sp>
        <p:nvSpPr>
          <p:cNvPr id="22" name="Téglalap 21">
            <a:extLst>
              <a:ext uri="{FF2B5EF4-FFF2-40B4-BE49-F238E27FC236}">
                <a16:creationId xmlns:a16="http://schemas.microsoft.com/office/drawing/2014/main" id="{B0DDCA65-2019-C707-3EBD-58E122D2E3A9}"/>
              </a:ext>
            </a:extLst>
          </p:cNvPr>
          <p:cNvSpPr/>
          <p:nvPr/>
        </p:nvSpPr>
        <p:spPr>
          <a:xfrm>
            <a:off x="6356865" y="282874"/>
            <a:ext cx="4972966" cy="65751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Téglalap 20">
            <a:extLst>
              <a:ext uri="{FF2B5EF4-FFF2-40B4-BE49-F238E27FC236}">
                <a16:creationId xmlns:a16="http://schemas.microsoft.com/office/drawing/2014/main" id="{6D8947AD-693E-3E72-DB63-21EE2FFA6E3D}"/>
              </a:ext>
            </a:extLst>
          </p:cNvPr>
          <p:cNvSpPr/>
          <p:nvPr/>
        </p:nvSpPr>
        <p:spPr>
          <a:xfrm>
            <a:off x="713861" y="282875"/>
            <a:ext cx="4972966" cy="65751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6" name="Ábra 15">
            <a:extLst>
              <a:ext uri="{FF2B5EF4-FFF2-40B4-BE49-F238E27FC236}">
                <a16:creationId xmlns:a16="http://schemas.microsoft.com/office/drawing/2014/main" id="{3027B2E3-FD76-9836-8682-30930B5854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559763" y="495928"/>
            <a:ext cx="10142621" cy="6858000"/>
          </a:xfrm>
          <a:prstGeom prst="rect">
            <a:avLst/>
          </a:prstGeom>
        </p:spPr>
      </p:pic>
      <p:sp>
        <p:nvSpPr>
          <p:cNvPr id="17" name="Szövegdoboz 16">
            <a:extLst>
              <a:ext uri="{FF2B5EF4-FFF2-40B4-BE49-F238E27FC236}">
                <a16:creationId xmlns:a16="http://schemas.microsoft.com/office/drawing/2014/main" id="{1FF5DB63-1047-FA8A-EA76-4B0B62563DB3}"/>
              </a:ext>
            </a:extLst>
          </p:cNvPr>
          <p:cNvSpPr txBox="1"/>
          <p:nvPr/>
        </p:nvSpPr>
        <p:spPr>
          <a:xfrm rot="5400000">
            <a:off x="10090001" y="5014864"/>
            <a:ext cx="3541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latin typeface="Cambria Math" panose="02040503050406030204" pitchFamily="18" charset="0"/>
                <a:ea typeface="Cambria Math" panose="02040503050406030204" pitchFamily="18" charset="0"/>
              </a:rPr>
              <a:t>Színlap terv</a:t>
            </a:r>
          </a:p>
        </p:txBody>
      </p:sp>
      <p:pic>
        <p:nvPicPr>
          <p:cNvPr id="13" name="Ábra 12">
            <a:extLst>
              <a:ext uri="{FF2B5EF4-FFF2-40B4-BE49-F238E27FC236}">
                <a16:creationId xmlns:a16="http://schemas.microsoft.com/office/drawing/2014/main" id="{F04A0EB0-CD92-035D-3077-2616B3ED42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174861" y="495928"/>
            <a:ext cx="7154970" cy="6079197"/>
          </a:xfrm>
          <a:prstGeom prst="rect">
            <a:avLst/>
          </a:prstGeom>
        </p:spPr>
      </p:pic>
      <p:pic>
        <p:nvPicPr>
          <p:cNvPr id="28" name="Kép 27">
            <a:extLst>
              <a:ext uri="{FF2B5EF4-FFF2-40B4-BE49-F238E27FC236}">
                <a16:creationId xmlns:a16="http://schemas.microsoft.com/office/drawing/2014/main" id="{36A77B1F-249F-7992-7ABE-50966E1663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12658" y="6081076"/>
            <a:ext cx="868559" cy="341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387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5127ADED-893B-0B97-A885-B7BF209CF115}"/>
              </a:ext>
            </a:extLst>
          </p:cNvPr>
          <p:cNvSpPr/>
          <p:nvPr/>
        </p:nvSpPr>
        <p:spPr>
          <a:xfrm rot="5400000">
            <a:off x="387444" y="-4284528"/>
            <a:ext cx="870857" cy="9439914"/>
          </a:xfrm>
          <a:prstGeom prst="rect">
            <a:avLst/>
          </a:prstGeom>
          <a:solidFill>
            <a:srgbClr val="DF091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95362FDB-02D1-55E3-B111-8A2F8D489BE1}"/>
              </a:ext>
            </a:extLst>
          </p:cNvPr>
          <p:cNvSpPr txBox="1"/>
          <p:nvPr/>
        </p:nvSpPr>
        <p:spPr>
          <a:xfrm>
            <a:off x="182562" y="377075"/>
            <a:ext cx="11826875" cy="6103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600" b="1" kern="100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Az ember tragédiája című előadás alkotói és szereplői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Előadásunkat a Szegedi Nemzeti Színház falai között képzeltük el. Számunkra fontos ez a helyszín, már három éve állandó látogatói vagyunk az előadásoknak. Különös tekintettel ajánljuk a 16-36 éves korosztálynak, hiszek ők tanulságképpen láthatják maguk előtt a történetet, erőt meríthetnek belőle. Ők még változtatni képesek akár a körülményeiken, akár foglalkozásukat tekintve. Még kevésbé elkötelezettek, hathat rájuk az első emberpár számtalan újrakezdési kísérlete. Nemcsak ők változnak, de változást is képesek kezdeményezni.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Idézetként egy olyan gondolatot választottunk, amely figyelemfelhívó jellegű és kétféleképp is értelmezhető az első felkiáltása: Ez őrülés!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Lehet ez a műre vonatkoztatva őrületes, elképzelhetetlen utazás kezdete, de őrülés a nézők számára is, akik 15 színen keresztül az emberiség történetébe pillanthatnak be. Szinte hihetetlen vállalkozás ez!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,,A múlt </a:t>
            </a:r>
            <a:r>
              <a:rPr lang="hu-HU" sz="14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kisértetét</a:t>
            </a: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feltűnni látni / Világos századukban.” A nézők számára elgondolkodtató, hogy milyen jövőt is álmodott </a:t>
            </a:r>
            <a:r>
              <a:rPr lang="hu-HU" sz="14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Madách</a:t>
            </a: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hiszen mi már megértük az a jövőt, amit ő még csak sejthetett. Időutazásra invitálja ez az idézet a színházkedvelőket. Különösen érdekes lehet az, hogy a 19.század közepén, hogyan gondolt ránk a szerző, mennyire érezte veszélyesnek a jövőt.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rendező, Varsányi Anna a szegedi színház dramaturgja, írója, több előadás díszlet- és jelmeztervezője volt már. Kiváló érzékkel tárja fel a lélek- és elsősorban- a női lélek mélységeit, sokféleségét.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Vígjátékok mellett a tragédiákat, színjátékokat is láttunk már a rendezőnőtől, legutóbb A szent című előadást. Igyekszik a darabjaiban megmutatni korunk visszásságait, a művészet és művész helyét világunkban, tükröt tart társadalmi kérdések megítélésében, de a család, az egyes ember személyes problémáira is választ keres több darabjában is. Számos előadásában az irónia mellett a tragikum is  jelen van, a nézőkre erős hatást gyakorol, hogy darabjaiban sorsdöntő változás, nehéz élethelyzet körvonalazódik pl. az Ünnep, vagy az Öltöztető vagy a New York csalogánya című darabjaiban. Szívesen dolgozik több szegedi társulati taggal a nagyszínházi előadásokon kívül is, így Ádám és Éva szerepére olyan színészeket javaslunk, akikkel már többször dolgozott Varsányi Anna.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1708698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17EA1A96-E1C9-B217-EFB7-36815F139190}"/>
              </a:ext>
            </a:extLst>
          </p:cNvPr>
          <p:cNvSpPr txBox="1"/>
          <p:nvPr/>
        </p:nvSpPr>
        <p:spPr>
          <a:xfrm>
            <a:off x="0" y="0"/>
            <a:ext cx="12192000" cy="1658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hu-H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B18BAE72-FC4B-27BD-C0BC-FD0D227E517A}"/>
              </a:ext>
            </a:extLst>
          </p:cNvPr>
          <p:cNvSpPr txBox="1"/>
          <p:nvPr/>
        </p:nvSpPr>
        <p:spPr>
          <a:xfrm>
            <a:off x="317500" y="1219200"/>
            <a:ext cx="11557000" cy="6107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Éva szerepében Szilágyi Annamária látható majd, aki kiváló komika, de megrendítő </a:t>
            </a:r>
            <a:r>
              <a:rPr lang="hu-HU" sz="14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erejű</a:t>
            </a: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prózai előadásmóddal is rendelkezik. Egyszerre tud kihívó lenni és </a:t>
            </a:r>
            <a:r>
              <a:rPr lang="hu-HU" sz="14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ördögien</a:t>
            </a: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ravasz nő, ám Szabó Magda visszafogott nőalakjait is hitelesen megjelenítette már. Vörös haja, színpadot betöltő erős hangja, átváltozni képes alakja, művészi sokoldalúsága predesztinálja Éva szerepére. Pont az a nő, aki egyszerre tudja a </a:t>
            </a:r>
            <a:r>
              <a:rPr lang="hu-HU" sz="14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Carpe</a:t>
            </a: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diem! - életérzést átadni, a következő percben pedig a gyámolításra szoruló, megfontolt, kimért nőt. Olyan gyorsan tud alakot váltani, hogy hiteles lehet a francia barikádokon, de Borbála szerepében is.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Ádám szerepét </a:t>
            </a:r>
            <a:r>
              <a:rPr lang="hu-HU" sz="14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Rédei</a:t>
            </a: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Rolandnak adnánk, aki zenés és prózai szerepekben is sokszor látható. Olyan színész ő, akiben  még benne van a,, kisfiús” vonás is, így könnyen alakítaná Ádámot, aki részese a bűnbeesésnek, de nem kezdeményezője, aki képes könnyen kétségbeesni, akit könnyen befolyásol egy nő, de lovagi erényekkel is fel lehet vértezni. Harcos alkat, tehát  a férfias megnyilvánulásokat erőteljesen tudja hozni.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Lucifer szerepére Turi Pétert ajánljuk. Fontosnak tartjuk, hogy újonnan teátrumhoz szerződött színészek is lehetőséget kapjanak egy ilyen produkcióban.  Ő egy fiatal tehetség, aki mellékszerepekben hívta fel magára a figyelmet, idén pedig A revizorban kapott nagyobb lehetőséget. Alkatával nem az erős, hanem a mindenhova bekúszó, mindenütt jelenlévő gonosz figuráját jeleníti meg. Pökhendi, dacos karaktereket alakított eddig, így a simlis hízelgő szerepben remekül megállná a helyét.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díszlet- és jelmeztervező Aradi Nikol iskolánk, az SZTE Kossuth Zsuzsanna Technikum tanulója volt. Stílus- és divattervezőként végzett, majd a pécsi egyetemen tanult tovább, és egy éve a szegedi színház segédtervezője. Már diákként is nagyszabású projekteket alkotott. Energikus, modern vizualitása inspiráló volt, így a dinamikus és popkulturális elemekkel ötvözött tervek hamar megszülettek a tervezőasztalon. A stílusának vibráló színei és merész grafikai elemei találkoztak a divatterveken. Az alkotás során a spirituális mélységet és a modern művészeti formanyelvet egyensúlyba hozva, egyedi és hatásos vizuális világot teremtett, amit az előadás jelmezeiben is felhasználhat, ezáltal hozhat valami újat, lendületeset az előadásba.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93008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755</Words>
  <Application>Microsoft Office PowerPoint</Application>
  <PresentationFormat>Szélesvásznú</PresentationFormat>
  <Paragraphs>22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Cambria Math</vt:lpstr>
      <vt:lpstr>Office-téma</vt:lpstr>
      <vt:lpstr>Kommunikációs terv  Az Ember tragédiája előadásához kapcsolódóan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Ozvegy Vivien</dc:creator>
  <cp:lastModifiedBy>Ozvegy Vivien</cp:lastModifiedBy>
  <cp:revision>3</cp:revision>
  <dcterms:created xsi:type="dcterms:W3CDTF">2026-05-10T16:00:09Z</dcterms:created>
  <dcterms:modified xsi:type="dcterms:W3CDTF">2026-05-10T16:49:03Z</dcterms:modified>
</cp:coreProperties>
</file>