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59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96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96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46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6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31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19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49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43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38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6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40B4-F86C-4A15-8BE1-F329FB50E460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6750-0374-4DF7-A679-458BF946D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07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8C6x5k52h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1470025"/>
          </a:xfrm>
        </p:spPr>
        <p:txBody>
          <a:bodyPr/>
          <a:lstStyle/>
          <a:p>
            <a:r>
              <a:rPr lang="hu-HU" b="1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Az ember tragédiája</a:t>
            </a:r>
            <a:r>
              <a:rPr lang="hu-HU" u="sng" dirty="0" smtClean="0">
                <a:latin typeface="Algerian" panose="04020705040A02060702" pitchFamily="82" charset="0"/>
              </a:rPr>
              <a:t/>
            </a:r>
            <a:br>
              <a:rPr lang="hu-HU" u="sng" dirty="0" smtClean="0">
                <a:latin typeface="Algerian" panose="04020705040A02060702" pitchFamily="82" charset="0"/>
              </a:rPr>
            </a:br>
            <a:endParaRPr lang="hu-HU" u="sng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400800" cy="1752600"/>
          </a:xfrm>
        </p:spPr>
        <p:txBody>
          <a:bodyPr/>
          <a:lstStyle/>
          <a:p>
            <a:r>
              <a:rPr lang="hu-HU" i="1" u="sng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Paulay</a:t>
            </a:r>
            <a:r>
              <a:rPr lang="hu-HU" i="1" u="sng" dirty="0" smtClean="0">
                <a:solidFill>
                  <a:schemeClr val="tx1"/>
                </a:solidFill>
                <a:latin typeface="Algerian" panose="04020705040A02060702" pitchFamily="82" charset="0"/>
              </a:rPr>
              <a:t> Ede rendezésében</a:t>
            </a:r>
            <a:endParaRPr lang="hu-HU" i="1" u="sng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6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3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Algerian" panose="04020705040A02060702" pitchFamily="82" charset="0"/>
              </a:rPr>
              <a:t>Paulay</a:t>
            </a:r>
            <a:r>
              <a:rPr lang="hu-HU" dirty="0" smtClean="0">
                <a:latin typeface="Algerian" panose="04020705040A02060702" pitchFamily="82" charset="0"/>
              </a:rPr>
              <a:t> Ede</a:t>
            </a:r>
            <a:br>
              <a:rPr lang="hu-HU" dirty="0" smtClean="0">
                <a:latin typeface="Algerian" panose="04020705040A02060702" pitchFamily="82" charset="0"/>
              </a:rPr>
            </a:br>
            <a:r>
              <a:rPr lang="hu-HU" sz="4000" dirty="0" smtClean="0">
                <a:latin typeface="Algerian" panose="04020705040A02060702" pitchFamily="82" charset="0"/>
              </a:rPr>
              <a:t>(1836.03.12.-1894.03.12.)</a:t>
            </a:r>
            <a:endParaRPr lang="hu-HU" sz="4000" dirty="0">
              <a:latin typeface="Algerian" panose="04020705040A020607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512">
            <a:off x="344105" y="1614389"/>
            <a:ext cx="2362217" cy="255374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911">
            <a:off x="109780" y="3629699"/>
            <a:ext cx="2830868" cy="181247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059832" y="1844822"/>
            <a:ext cx="608416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/>
              <a:t>S</a:t>
            </a:r>
            <a:r>
              <a:rPr lang="hu-HU" sz="1300" dirty="0" smtClean="0"/>
              <a:t>zínész, rendező, dramaturg, színészpedagógus, igazgató, fordító, a budapesti Nemzeti Színház főigazgatója, a Kisfaludy Társaság tagja.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Szülei akarata szerint egyházi pályára kellett volna lépnie, de 1851-ben Kassán színész lesz.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1868 és 1873 között színpadra vitte többek közt a Bánk bánt, az </a:t>
            </a:r>
            <a:r>
              <a:rPr lang="hu-HU" sz="1300" dirty="0" err="1" smtClean="0"/>
              <a:t>Othellót</a:t>
            </a:r>
            <a:r>
              <a:rPr lang="hu-HU" sz="1300" dirty="0" smtClean="0"/>
              <a:t>, a Szentivánéji álmot, a Rómeó és Júliát.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1872-ben belügyminiszteri meghatalmazásra nagyobb tanulmányutat tett Francia-, Német- és Olaszországban, hogy Bécs, München, Lipcse, Berlin, Drezda, Párizs és London színházait meglátogassa és működési struktúrájukról, munkamódszereikről jelentést írjon.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1876-ban ismét Párizsba és Londonba utazott, hamarosan nemzetközi szaktekintéllyé vált.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Amikor Szigligeti 1878. január 19-én meghalt, Podmaniczky Frigyes őt nevezte ki a Nemzeti Színház drámai igazgatójának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Második neje volt Adorján Berta drámai színésznő, akit 1884. június 22-én vett feleségül és aki férje halála után 1895. október 15-től ismét a Nemzeti Színház keretébe lépett.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Egy gyermekük született, </a:t>
            </a:r>
            <a:r>
              <a:rPr lang="hu-HU" sz="1300" dirty="0" err="1" smtClean="0"/>
              <a:t>Paulay</a:t>
            </a:r>
            <a:r>
              <a:rPr lang="hu-HU" sz="1300" dirty="0" smtClean="0"/>
              <a:t> Erzsi, aki szintén színészi pályára lépett.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30258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3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lgerian" panose="04020705040A02060702" pitchFamily="82" charset="0"/>
              </a:rPr>
              <a:t>Nagy Imre</a:t>
            </a:r>
            <a:br>
              <a:rPr lang="hu-HU" dirty="0" smtClean="0">
                <a:latin typeface="Algerian" panose="04020705040A02060702" pitchFamily="82" charset="0"/>
              </a:rPr>
            </a:br>
            <a:r>
              <a:rPr lang="hu-HU" dirty="0" smtClean="0">
                <a:latin typeface="Algerian" panose="04020705040A02060702" pitchFamily="82" charset="0"/>
              </a:rPr>
              <a:t> </a:t>
            </a:r>
            <a:r>
              <a:rPr lang="hu-HU" sz="4000" dirty="0" smtClean="0">
                <a:latin typeface="Algerian" panose="04020705040A02060702" pitchFamily="82" charset="0"/>
              </a:rPr>
              <a:t>1849.11.01. –1893.09.05.</a:t>
            </a:r>
            <a:endParaRPr lang="hu-HU" sz="4000" dirty="0">
              <a:latin typeface="Algerian" panose="04020705040A020607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053">
            <a:off x="184588" y="1663403"/>
            <a:ext cx="1781825" cy="273718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1651836" cy="221228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63415" y="1916831"/>
            <a:ext cx="64087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/>
              <a:t>M</a:t>
            </a:r>
            <a:r>
              <a:rPr lang="hu-HU" sz="1400" dirty="0" smtClean="0"/>
              <a:t>agyar színművész, rendező, a Színiakadémia tanára.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Szabadkán lépett fel először 1864-65-ben, majd 1865–66-ban Debrecenben játszott.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 1870. április 1-jétől a Nemzeti Színház tagja volt egészen haláláig.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1870. február 15-én mutatkozott itt be mint Álmos a Könyves Kálmán című drámában.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1893. szeptember 5-én önkezével vetett véget életének pisztolyával.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Felesége </a:t>
            </a:r>
            <a:r>
              <a:rPr lang="hu-HU" sz="1400" dirty="0" err="1" smtClean="0"/>
              <a:t>Benza</a:t>
            </a:r>
            <a:r>
              <a:rPr lang="hu-HU" sz="1400" dirty="0" smtClean="0"/>
              <a:t> Ida énekesnő volt, akivel 1873. március 11-én kötött házasságot.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Leánya Nagy Ida  operaénekesnő.</a:t>
            </a:r>
          </a:p>
          <a:p>
            <a:endParaRPr lang="hu-HU" sz="1400" dirty="0" smtClean="0"/>
          </a:p>
          <a:p>
            <a:r>
              <a:rPr lang="hu-HU" sz="1400" dirty="0" smtClean="0"/>
              <a:t>Főbb szerepei: </a:t>
            </a: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Jókai Mór: Az aranyember - Tímár Mihály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Katona József: Bánk bán - Bánk bán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Goethe: Faust - </a:t>
            </a:r>
            <a:r>
              <a:rPr lang="hu-HU" sz="1400" dirty="0" err="1" smtClean="0"/>
              <a:t>Faust</a:t>
            </a:r>
            <a:endParaRPr lang="hu-HU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Goethe: Egmont - Ferdinánd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Shakespeare: Lear király - Edgar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Madách Imre Az ember tragédiája - Ádám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William Shakespeare: Hamlet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400" dirty="0" smtClean="0"/>
              <a:t>Vörösmarty Mihály: Csongor és Tünde - Csongor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8362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3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lgerian" panose="04020705040A02060702" pitchFamily="82" charset="0"/>
              </a:rPr>
              <a:t>Jászai Mari</a:t>
            </a:r>
            <a:br>
              <a:rPr lang="hu-HU" dirty="0" smtClean="0">
                <a:latin typeface="Algerian" panose="04020705040A02060702" pitchFamily="82" charset="0"/>
              </a:rPr>
            </a:br>
            <a:r>
              <a:rPr lang="hu-HU" sz="4000" dirty="0" smtClean="0">
                <a:latin typeface="Algerian" panose="04020705040A02060702" pitchFamily="82" charset="0"/>
              </a:rPr>
              <a:t>( 1850.02.24. –1926.10.5.) </a:t>
            </a:r>
            <a:endParaRPr lang="hu-HU" sz="4000" dirty="0">
              <a:latin typeface="Algerian" panose="04020705040A020607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423">
            <a:off x="260022" y="1545001"/>
            <a:ext cx="1861848" cy="327685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551">
            <a:off x="720908" y="3213898"/>
            <a:ext cx="1872208" cy="341699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203848" y="1484784"/>
            <a:ext cx="561662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Magyar színésznő, a Nemzeti Színház nagyasszonya, az egyik legnagyobb magyar tragika.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Szolgált később Pesten a Király utcában, majd Bécsben, ezután </a:t>
            </a:r>
            <a:r>
              <a:rPr lang="hu-HU" sz="1300" dirty="0" err="1" smtClean="0"/>
              <a:t>markotányosnő</a:t>
            </a:r>
            <a:r>
              <a:rPr lang="hu-HU" sz="1300" dirty="0" smtClean="0"/>
              <a:t> volt a </a:t>
            </a:r>
            <a:r>
              <a:rPr lang="hu-HU" sz="1300" dirty="0" err="1" smtClean="0"/>
              <a:t>königgrätzi</a:t>
            </a:r>
            <a:r>
              <a:rPr lang="hu-HU" sz="1300" dirty="0" smtClean="0"/>
              <a:t> csatában.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A visszavonulás napjaiban, </a:t>
            </a:r>
            <a:r>
              <a:rPr lang="hu-HU" sz="1300" dirty="0" err="1" smtClean="0"/>
              <a:t>Königgratz</a:t>
            </a:r>
            <a:r>
              <a:rPr lang="hu-HU" sz="1300" dirty="0" smtClean="0"/>
              <a:t> után, hősies viselkedésével és önfeláldozásával sebesültek életét mentette meg.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Budai tartózkodása alatt ismerkedett meg első férjével, Kassai Vidor komikussal.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1872-ben lett tagja a budapesti Nemzeti Színháznak, ahova báró Orczy Bódog intendáns hívta, és amelyhez haláláig hűséges maradt , 1901-től a Nemzeti örökös tagja.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 Bemutatkozó előadásában Bánk Bán Gertrudisát játszotta. 1893-tól egy évig a Színművészeti Akadémián tanított.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Férfifalónak tartották, bár saját szavai szerint kapcsolatait mélyen átélte. Válása után többé nem ment férjhez.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1922. január 6-án ünnepelte az ország színészkedésének ötvenéves jubileumát a Nemzeti Színház színpadán. Utoljára 1925. december 3-án lépett színpadra Az aranyemberben, mint Teréza mama. </a:t>
            </a:r>
          </a:p>
          <a:p>
            <a:endParaRPr lang="hu-HU" sz="1300" dirty="0" smtClean="0"/>
          </a:p>
          <a:p>
            <a:r>
              <a:rPr lang="hu-HU" sz="1300" dirty="0" smtClean="0"/>
              <a:t>Főbb szerepei: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Éva (Madách: Az ember tragédiája)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Erzsébet, Mária (Schiller: Stuart Mária)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 </a:t>
            </a:r>
            <a:r>
              <a:rPr lang="hu-HU" sz="1300" dirty="0" err="1" smtClean="0"/>
              <a:t>Antigone</a:t>
            </a:r>
            <a:r>
              <a:rPr lang="hu-HU" sz="1300" dirty="0" smtClean="0"/>
              <a:t>, Elektra, </a:t>
            </a:r>
            <a:r>
              <a:rPr lang="hu-HU" sz="1300" dirty="0" err="1" smtClean="0"/>
              <a:t>Iocaste</a:t>
            </a:r>
            <a:r>
              <a:rPr lang="hu-HU" sz="1300" dirty="0" smtClean="0"/>
              <a:t> (Szophoklész);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Phaedra (Racine);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Medea, </a:t>
            </a:r>
            <a:r>
              <a:rPr lang="hu-HU" sz="1300" dirty="0" err="1" smtClean="0"/>
              <a:t>Sappho</a:t>
            </a:r>
            <a:r>
              <a:rPr lang="hu-HU" sz="1300" dirty="0" smtClean="0"/>
              <a:t> (Grillparzer);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 Ella (Ibsen: John Gabriel </a:t>
            </a:r>
            <a:r>
              <a:rPr lang="hu-HU" sz="1300" dirty="0" err="1" smtClean="0"/>
              <a:t>Borkman</a:t>
            </a:r>
            <a:r>
              <a:rPr lang="hu-HU" sz="1300" dirty="0" smtClean="0"/>
              <a:t>),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Léna (</a:t>
            </a:r>
            <a:r>
              <a:rPr lang="hu-HU" sz="1300" dirty="0" err="1" smtClean="0"/>
              <a:t>Verga</a:t>
            </a:r>
            <a:r>
              <a:rPr lang="hu-HU" sz="1300" dirty="0" smtClean="0"/>
              <a:t>: A farkas), </a:t>
            </a:r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19902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3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lgerian" panose="04020705040A02060702" pitchFamily="82" charset="0"/>
              </a:rPr>
              <a:t>Gyenes László</a:t>
            </a:r>
            <a:br>
              <a:rPr lang="hu-HU" dirty="0" smtClean="0">
                <a:latin typeface="Algerian" panose="04020705040A02060702" pitchFamily="82" charset="0"/>
              </a:rPr>
            </a:br>
            <a:r>
              <a:rPr lang="hu-HU" dirty="0" smtClean="0">
                <a:latin typeface="Algerian" panose="04020705040A02060702" pitchFamily="82" charset="0"/>
              </a:rPr>
              <a:t> </a:t>
            </a:r>
            <a:r>
              <a:rPr lang="hu-HU" sz="4000" dirty="0" smtClean="0">
                <a:latin typeface="Algerian" panose="04020705040A02060702" pitchFamily="82" charset="0"/>
              </a:rPr>
              <a:t>(1857.03.07. – 1924.11.7.) </a:t>
            </a:r>
            <a:endParaRPr lang="hu-HU" sz="4000" dirty="0">
              <a:latin typeface="Algerian" panose="04020705040A020607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448">
            <a:off x="92676" y="1571013"/>
            <a:ext cx="2318370" cy="336163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1848212" cy="297474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31840" y="1844824"/>
            <a:ext cx="59046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/>
              <a:t>M</a:t>
            </a:r>
            <a:r>
              <a:rPr lang="hu-HU" sz="1300" dirty="0" smtClean="0"/>
              <a:t>agyar drámai színész.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Középiskolai tanulmányai után 1875-ben a Színiakadémia növendéke lett, ahol 1878-ban végzett.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 Már ott feltűnt mint másodéves, </a:t>
            </a:r>
            <a:r>
              <a:rPr lang="hu-HU" sz="1300" dirty="0" err="1" smtClean="0"/>
              <a:t>Angelo</a:t>
            </a:r>
            <a:r>
              <a:rPr lang="hu-HU" sz="1300" dirty="0" smtClean="0"/>
              <a:t> címszerepében. Még nagyobb figyelmet keltett egy év múlva a III. Richárdban.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1882-ben szerződött a Nemzeti Színházhoz, amelynek 1909-ben örökös tagja lett.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1924 őszén influenzás lett, tüdőgyulladást kapott és egy héttel később a Vöröskeresztkórházban elhunyt.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1300" dirty="0"/>
          </a:p>
          <a:p>
            <a:r>
              <a:rPr lang="hu-HU" sz="1300" dirty="0" smtClean="0"/>
              <a:t>Főbb szerepei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Shylock</a:t>
            </a:r>
            <a:r>
              <a:rPr lang="hu-HU" sz="1300" dirty="0" smtClean="0"/>
              <a:t> (Shakespeare: A velencei kalmár)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Tybalt</a:t>
            </a:r>
            <a:r>
              <a:rPr lang="hu-HU" sz="1300" dirty="0" smtClean="0"/>
              <a:t> (Shakespeare: Hamlet)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III. Richárd (Shakespeare)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Edmund (Shakespeare: Lear király)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Lucifer (Madách Imre: Az ember tragédiája, ősbemutató)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Mephisto</a:t>
            </a:r>
            <a:r>
              <a:rPr lang="hu-HU" sz="1300" dirty="0" smtClean="0"/>
              <a:t> (Goethe: Faust)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Jago</a:t>
            </a:r>
            <a:r>
              <a:rPr lang="hu-HU" sz="1300" dirty="0" smtClean="0"/>
              <a:t> (Shakespeare: </a:t>
            </a:r>
            <a:r>
              <a:rPr lang="hu-HU" sz="1300" dirty="0" err="1" smtClean="0"/>
              <a:t>Othello</a:t>
            </a:r>
            <a:r>
              <a:rPr lang="hu-HU" sz="13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Cassius</a:t>
            </a:r>
            <a:r>
              <a:rPr lang="hu-HU" sz="1300" dirty="0" smtClean="0"/>
              <a:t> (Shakespeare: Julius Caesar)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Petruchio</a:t>
            </a:r>
            <a:r>
              <a:rPr lang="hu-HU" sz="1300" dirty="0" smtClean="0"/>
              <a:t> (Shakespeare: A makrancos hölgy)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Bannai</a:t>
            </a:r>
            <a:r>
              <a:rPr lang="hu-HU" sz="1300" dirty="0" smtClean="0"/>
              <a:t> (Szigeti József: Rang és mód)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Baracs gazda (Gárdonyi Géza: A bor)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smtClean="0"/>
              <a:t>Számadó juhász (Gárdonyi Géza: Karácsonyi álom)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300" dirty="0" err="1" smtClean="0"/>
              <a:t>Biberách</a:t>
            </a:r>
            <a:r>
              <a:rPr lang="hu-HU" sz="1300" dirty="0" smtClean="0"/>
              <a:t> (Katona József: Bánk bán)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39301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Az első előadás</a:t>
            </a:r>
            <a:endParaRPr lang="hu-HU" sz="4000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400" b="1" dirty="0" smtClean="0"/>
              <a:t>Az ember tragédiája című Madách darabot 1883. szeptember 21-én mutatták be </a:t>
            </a:r>
            <a:r>
              <a:rPr lang="hu-HU" sz="2400" b="1" dirty="0" err="1" smtClean="0"/>
              <a:t>Paulay</a:t>
            </a:r>
            <a:r>
              <a:rPr lang="hu-HU" sz="2400" b="1" dirty="0" smtClean="0"/>
              <a:t> Ede rendezésében a Nemzeti Színházban</a:t>
            </a:r>
            <a:r>
              <a:rPr lang="hu-HU" b="1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b="1" dirty="0" smtClean="0"/>
              <a:t>Ez volt a színdarab ősbemutatója.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b="1" dirty="0" smtClean="0"/>
              <a:t>A színház ekkor még a mai Astoria területén található irodaház helyén volt.</a:t>
            </a:r>
          </a:p>
          <a:p>
            <a:pPr marL="0" indent="0">
              <a:buNone/>
            </a:pP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4936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3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lgerian" panose="04020705040A02060702" pitchFamily="82" charset="0"/>
              </a:rPr>
              <a:t>A darab jelentősége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000" dirty="0" smtClean="0"/>
              <a:t>A rendezések sorában a </a:t>
            </a:r>
            <a:r>
              <a:rPr lang="hu-HU" sz="2000" dirty="0" err="1" smtClean="0"/>
              <a:t>Paulay-féle</a:t>
            </a:r>
            <a:r>
              <a:rPr lang="hu-HU" sz="2000" dirty="0" smtClean="0"/>
              <a:t> darab volt a legelső a tragédiák történetében.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smtClean="0"/>
              <a:t>Ez volt az </a:t>
            </a:r>
            <a:r>
              <a:rPr lang="hu-HU" sz="2000" dirty="0" err="1" smtClean="0"/>
              <a:t>Az</a:t>
            </a:r>
            <a:r>
              <a:rPr lang="hu-HU" sz="2000" dirty="0" smtClean="0"/>
              <a:t> ember tragédiájának az ősbemutatója.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smtClean="0"/>
              <a:t>Madách Imre azonban nem érte meg a bemutatót, hiszen a dráma megjelenése után két évvel elhunyt.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err="1" smtClean="0"/>
              <a:t>Paulay</a:t>
            </a:r>
            <a:r>
              <a:rPr lang="hu-HU" sz="2000" dirty="0" smtClean="0"/>
              <a:t> rendezése kivételes sikereket ért meg, mivel haláláig kilencvenhétszer tűzhették ki Madách művének színpadi változatát.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836">
            <a:off x="858687" y="4236996"/>
            <a:ext cx="1576184" cy="22066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330">
            <a:off x="2300369" y="4147817"/>
            <a:ext cx="1618979" cy="24870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211">
            <a:off x="6195237" y="4666359"/>
            <a:ext cx="2763511" cy="18423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3" y="5259333"/>
            <a:ext cx="2340684" cy="14972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540">
            <a:off x="5320973" y="4314536"/>
            <a:ext cx="1701240" cy="22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3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lgerian" panose="04020705040A02060702" pitchFamily="82" charset="0"/>
              </a:rPr>
              <a:t>Modern Tragédia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https://www.youtube.com/watch?v=_8C6x5k52h4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07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797</Words>
  <Application>Microsoft Office PowerPoint</Application>
  <PresentationFormat>Diavetítés a képernyőre (4:3 oldalarány)</PresentationFormat>
  <Paragraphs>79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Az ember tragédiája </vt:lpstr>
      <vt:lpstr>Paulay Ede (1836.03.12.-1894.03.12.)</vt:lpstr>
      <vt:lpstr>Nagy Imre  1849.11.01. –1893.09.05.</vt:lpstr>
      <vt:lpstr>Jászai Mari ( 1850.02.24. –1926.10.5.) </vt:lpstr>
      <vt:lpstr>Gyenes László  (1857.03.07. – 1924.11.7.) </vt:lpstr>
      <vt:lpstr>Az első előadás</vt:lpstr>
      <vt:lpstr>A darab jelentősége</vt:lpstr>
      <vt:lpstr>Modern Tragédia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</dc:title>
  <dc:creator>Gábor</dc:creator>
  <cp:lastModifiedBy>Gábor</cp:lastModifiedBy>
  <cp:revision>14</cp:revision>
  <dcterms:created xsi:type="dcterms:W3CDTF">2018-04-22T16:11:58Z</dcterms:created>
  <dcterms:modified xsi:type="dcterms:W3CDTF">2018-04-22T18:44:32Z</dcterms:modified>
</cp:coreProperties>
</file>