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45" y="-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E259-945F-4230-80C7-96DE9B70A9CF}" type="datetimeFigureOut">
              <a:rPr lang="hu-HU" smtClean="0"/>
              <a:pPr/>
              <a:t>2018.03.09.</a:t>
            </a:fld>
            <a:endParaRPr lang="hu-HU" dirty="0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F7EA4-C03B-46C0-9257-024CEEB056C6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32" name="Téglalap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Téglalap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Téglalap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Téglalap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Téglalap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56" name="Téglalap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Téglalap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Téglalap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Téglalap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E259-945F-4230-80C7-96DE9B70A9CF}" type="datetimeFigureOut">
              <a:rPr lang="hu-HU" smtClean="0"/>
              <a:pPr/>
              <a:t>2018.03.09.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F7EA4-C03B-46C0-9257-024CEEB056C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E259-945F-4230-80C7-96DE9B70A9CF}" type="datetimeFigureOut">
              <a:rPr lang="hu-HU" smtClean="0"/>
              <a:pPr/>
              <a:t>2018.03.09.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F7EA4-C03B-46C0-9257-024CEEB056C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E259-945F-4230-80C7-96DE9B70A9CF}" type="datetimeFigureOut">
              <a:rPr lang="hu-HU" smtClean="0"/>
              <a:pPr/>
              <a:t>2018.03.09.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F7EA4-C03B-46C0-9257-024CEEB056C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zabadkézi sokszög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Szabadkézi sokszög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Szabadkézi sokszög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Szabadkézi sokszög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Szabadkézi sokszög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Szabadkézi sokszög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Szabadkézi sokszög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Szabadkézi sokszög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Szabadkézi sokszög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Szabadkézi sokszög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Szabadkézi sokszög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Szabadkézi sokszög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Szabadkézi sokszög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Szabadkézi sokszög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Szabadkézi sokszög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E259-945F-4230-80C7-96DE9B70A9CF}" type="datetimeFigureOut">
              <a:rPr lang="hu-HU" smtClean="0"/>
              <a:pPr/>
              <a:t>2018.03.09.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F7EA4-C03B-46C0-9257-024CEEB056C6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7" name="Téglalap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églalap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Téglalap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Téglalap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E259-945F-4230-80C7-96DE9B70A9CF}" type="datetimeFigureOut">
              <a:rPr lang="hu-HU" smtClean="0"/>
              <a:pPr/>
              <a:t>2018.03.09.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F7EA4-C03B-46C0-9257-024CEEB056C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églalap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E259-945F-4230-80C7-96DE9B70A9CF}" type="datetimeFigureOut">
              <a:rPr lang="hu-HU" smtClean="0"/>
              <a:pPr/>
              <a:t>2018.03.09.</a:t>
            </a:fld>
            <a:endParaRPr lang="hu-HU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F7EA4-C03B-46C0-9257-024CEEB056C6}" type="slidenum">
              <a:rPr lang="hu-HU" smtClean="0"/>
              <a:pPr/>
              <a:t>‹#›</a:t>
            </a:fld>
            <a:endParaRPr lang="hu-HU" dirty="0"/>
          </a:p>
        </p:txBody>
      </p:sp>
      <p:sp>
        <p:nvSpPr>
          <p:cNvPr id="16" name="Téglalap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Téglalap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Téglalap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Téglalap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Téglalap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Téglalap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églalap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Téglalap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Téglalap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E259-945F-4230-80C7-96DE9B70A9CF}" type="datetimeFigureOut">
              <a:rPr lang="hu-HU" smtClean="0"/>
              <a:pPr/>
              <a:t>2018.03.09.</a:t>
            </a:fld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F7EA4-C03B-46C0-9257-024CEEB056C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E259-945F-4230-80C7-96DE9B70A9CF}" type="datetimeFigureOut">
              <a:rPr lang="hu-HU" smtClean="0"/>
              <a:pPr/>
              <a:t>2018.03.09.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F7EA4-C03B-46C0-9257-024CEEB056C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7E259-945F-4230-80C7-96DE9B70A9CF}" type="datetimeFigureOut">
              <a:rPr lang="hu-HU" smtClean="0"/>
              <a:pPr/>
              <a:t>2018.03.09.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8F7EA4-C03B-46C0-9257-024CEEB056C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Egyenes összekötő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Csoportba foglalás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Egyenes összekötő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Egyenes összekötő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ím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dirty="0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grpSp>
        <p:nvGrpSpPr>
          <p:cNvPr id="14" name="Csoportba foglalás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Egyenes összekötő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gyenes összekötő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gyenes összekötő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Csoportba foglalás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Egyenes összekötő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77E259-945F-4230-80C7-96DE9B70A9CF}" type="datetimeFigureOut">
              <a:rPr lang="hu-HU" smtClean="0"/>
              <a:pPr/>
              <a:t>2018.03.09.</a:t>
            </a:fld>
            <a:endParaRPr lang="hu-HU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28F7EA4-C03B-46C0-9257-024CEEB056C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églalap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églalap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Téglalap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Téglalap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Téglalap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Téglalap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Téglalap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Téglalap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77E259-945F-4230-80C7-96DE9B70A9CF}" type="datetimeFigureOut">
              <a:rPr lang="hu-HU" smtClean="0"/>
              <a:pPr/>
              <a:t>2018.03.09.</a:t>
            </a:fld>
            <a:endParaRPr lang="hu-HU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u-HU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28F7EA4-C03B-46C0-9257-024CEEB056C6}" type="slidenum">
              <a:rPr lang="hu-HU" smtClean="0"/>
              <a:pPr/>
              <a:t>‹#›</a:t>
            </a:fld>
            <a:endParaRPr lang="hu-H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899592" y="1772816"/>
            <a:ext cx="7772400" cy="1975104"/>
          </a:xfrm>
        </p:spPr>
        <p:txBody>
          <a:bodyPr>
            <a:noAutofit/>
          </a:bodyPr>
          <a:lstStyle/>
          <a:p>
            <a:pPr algn="ctr"/>
            <a:r>
              <a:rPr lang="hu-HU" b="1" dirty="0" smtClean="0">
                <a:latin typeface="Bell MT" pitchFamily="18" charset="0"/>
              </a:rPr>
              <a:t>Arany János</a:t>
            </a:r>
            <a:r>
              <a:rPr lang="hu-HU" sz="4800" b="1" dirty="0" smtClean="0">
                <a:latin typeface="Bell MT" pitchFamily="18" charset="0"/>
              </a:rPr>
              <a:t>:</a:t>
            </a:r>
            <a:r>
              <a:rPr lang="hu-HU" b="1" dirty="0" smtClean="0">
                <a:latin typeface="Bell MT" pitchFamily="18" charset="0"/>
              </a:rPr>
              <a:t/>
            </a:r>
            <a:br>
              <a:rPr lang="hu-HU" b="1" dirty="0" smtClean="0">
                <a:latin typeface="Bell MT" pitchFamily="18" charset="0"/>
              </a:rPr>
            </a:br>
            <a:r>
              <a:rPr lang="hu-HU" b="1" dirty="0" smtClean="0">
                <a:latin typeface="Bell MT" pitchFamily="18" charset="0"/>
              </a:rPr>
              <a:t>VOJTINA ARS POÉTIKÁJA</a:t>
            </a:r>
            <a:br>
              <a:rPr lang="hu-HU" b="1" dirty="0" smtClean="0">
                <a:latin typeface="Bell MT" pitchFamily="18" charset="0"/>
              </a:rPr>
            </a:br>
            <a:endParaRPr lang="hu-HU" dirty="0">
              <a:latin typeface="Bell MT" pitchFamily="18" charset="0"/>
            </a:endParaRPr>
          </a:p>
        </p:txBody>
      </p:sp>
      <p:pic>
        <p:nvPicPr>
          <p:cNvPr id="14338" name="Picture 2" descr="Képtalálat a következőre: „Vojtina ars poeticája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93577">
            <a:off x="1516786" y="3567460"/>
            <a:ext cx="2238418" cy="298174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 is volt Vojtina?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Vojtina Mátyás egy Tót származású, saját magát költőnek tartó inas volt.</a:t>
            </a:r>
          </a:p>
          <a:p>
            <a:r>
              <a:rPr lang="hu-HU" dirty="0" smtClean="0"/>
              <a:t>Egy bizonyos Bernát Gáspár inasa volt ő.</a:t>
            </a:r>
          </a:p>
          <a:p>
            <a:r>
              <a:rPr lang="hu-HU" dirty="0" smtClean="0"/>
              <a:t>A közönségét, a kocsmákban összegyűlt népek alkották.</a:t>
            </a:r>
          </a:p>
          <a:p>
            <a:endParaRPr lang="hu-HU" dirty="0"/>
          </a:p>
        </p:txBody>
      </p:sp>
      <p:pic>
        <p:nvPicPr>
          <p:cNvPr id="1026" name="Picture 2" descr="Képtalálat a következőre: „tavern 19th century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005063"/>
            <a:ext cx="3528392" cy="262768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Vojtina és Arany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Vojtina</a:t>
            </a:r>
            <a:r>
              <a:rPr lang="hu-HU" dirty="0" smtClean="0"/>
              <a:t> </a:t>
            </a:r>
            <a:r>
              <a:rPr lang="hu-HU" dirty="0" smtClean="0"/>
              <a:t>egyik kocsmai előadásán </a:t>
            </a:r>
            <a:r>
              <a:rPr lang="hu-HU" dirty="0" smtClean="0"/>
              <a:t>találkoztam vele </a:t>
            </a:r>
            <a:r>
              <a:rPr lang="hu-HU" dirty="0" smtClean="0"/>
              <a:t>először.</a:t>
            </a:r>
          </a:p>
          <a:p>
            <a:r>
              <a:rPr lang="hu-HU" dirty="0" smtClean="0"/>
              <a:t>Egyből </a:t>
            </a:r>
            <a:r>
              <a:rPr lang="hu-HU" dirty="0" smtClean="0"/>
              <a:t>megragadott </a:t>
            </a:r>
            <a:r>
              <a:rPr lang="hu-HU" dirty="0" smtClean="0"/>
              <a:t>a karaktere: A magát igazi költőnek tekintő „fajankó”.</a:t>
            </a:r>
          </a:p>
          <a:p>
            <a:r>
              <a:rPr lang="hu-HU" dirty="0" smtClean="0"/>
              <a:t>Jómagam, mindig </a:t>
            </a:r>
            <a:r>
              <a:rPr lang="hu-HU" dirty="0" smtClean="0"/>
              <a:t>gúnyosan és rosszallóan </a:t>
            </a:r>
            <a:r>
              <a:rPr lang="hu-HU" dirty="0" smtClean="0"/>
              <a:t>nyilatkoztam róla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15362" name="Picture 2" descr="Képtalálat a következőre: „speech tavern 19th century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365104"/>
            <a:ext cx="3241948" cy="236447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ipe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eszményítő realizmus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Kitűnő példa erre az „irányzatra” Pest látképe: Ha messziről szemléljük akkor úgy fest, mint egy oázis a sivatagban. De ha közelről, akkor meglátjuk a város nyomorát és összes mocskát.</a:t>
            </a:r>
          </a:p>
          <a:p>
            <a:r>
              <a:rPr lang="hu-HU" dirty="0" smtClean="0"/>
              <a:t>A </a:t>
            </a:r>
            <a:r>
              <a:rPr lang="hu-HU" dirty="0" smtClean="0"/>
              <a:t>valós </a:t>
            </a:r>
            <a:r>
              <a:rPr lang="hu-HU" dirty="0" smtClean="0"/>
              <a:t>látványról </a:t>
            </a:r>
            <a:r>
              <a:rPr lang="hu-HU" dirty="0" smtClean="0"/>
              <a:t>írok, </a:t>
            </a:r>
            <a:r>
              <a:rPr lang="hu-HU" dirty="0" smtClean="0"/>
              <a:t>de valamilyen úton-módon </a:t>
            </a:r>
            <a:r>
              <a:rPr lang="hu-HU" dirty="0" smtClean="0"/>
              <a:t>megszépítem </a:t>
            </a:r>
            <a:r>
              <a:rPr lang="hu-HU" dirty="0" smtClean="0"/>
              <a:t>azt.</a:t>
            </a:r>
            <a:endParaRPr lang="hu-HU" dirty="0"/>
          </a:p>
        </p:txBody>
      </p:sp>
      <p:pic>
        <p:nvPicPr>
          <p:cNvPr id="16386" name="Picture 2" descr="Képtalálat a következőre: „pest 19. század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999209"/>
            <a:ext cx="2894881" cy="1624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Történelmi hűség és a természet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2636912"/>
            <a:ext cx="7772400" cy="2808312"/>
          </a:xfrm>
        </p:spPr>
        <p:txBody>
          <a:bodyPr/>
          <a:lstStyle/>
          <a:p>
            <a:r>
              <a:rPr lang="hu-HU" dirty="0" smtClean="0"/>
              <a:t>A népmesék az „igazságos Hunyadi Mátyásról” nem teljesen tükrözik a valóságot.</a:t>
            </a:r>
          </a:p>
          <a:p>
            <a:r>
              <a:rPr lang="hu-HU" dirty="0" smtClean="0"/>
              <a:t>A Bánk bánban szereplő Tiborc, a legtöbb szereplővel ellentétben sohasem létezett.</a:t>
            </a:r>
          </a:p>
          <a:p>
            <a:r>
              <a:rPr lang="hu-HU" dirty="0" smtClean="0"/>
              <a:t>Az éget kék színűnek és boltozatosnak </a:t>
            </a:r>
            <a:r>
              <a:rPr lang="hu-HU" dirty="0" smtClean="0"/>
              <a:t>látom.</a:t>
            </a:r>
            <a:endParaRPr lang="hu-HU" dirty="0"/>
          </a:p>
        </p:txBody>
      </p:sp>
      <p:pic>
        <p:nvPicPr>
          <p:cNvPr id="17410" name="Picture 2" descr="Képtalálat a következőre: „mátyás király”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404664"/>
            <a:ext cx="1905000" cy="26289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ó">
  <a:themeElements>
    <a:clrScheme name="Metró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ó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ó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59</TotalTime>
  <Words>161</Words>
  <Application>Microsoft Office PowerPoint</Application>
  <PresentationFormat>Diavetítés a képernyőre (4:3 oldalarány)</PresentationFormat>
  <Paragraphs>16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Metró</vt:lpstr>
      <vt:lpstr>Arany János: VOJTINA ARS POÉTIKÁJA </vt:lpstr>
      <vt:lpstr>Ki is volt Vojtina?</vt:lpstr>
      <vt:lpstr>Vojtina és Arany</vt:lpstr>
      <vt:lpstr>Az eszményítő realizmus</vt:lpstr>
      <vt:lpstr>Történelmi hűség és a természet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Arany János: VOJTINA ARS POÉTIKÁJA</dc:title>
  <dc:creator>Family</dc:creator>
  <cp:lastModifiedBy>Family</cp:lastModifiedBy>
  <cp:revision>7</cp:revision>
  <dcterms:created xsi:type="dcterms:W3CDTF">2018-03-08T18:10:32Z</dcterms:created>
  <dcterms:modified xsi:type="dcterms:W3CDTF">2018-03-09T16:42:23Z</dcterms:modified>
</cp:coreProperties>
</file>