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0C0D"/>
    <a:srgbClr val="920B0C"/>
    <a:srgbClr val="FEFE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13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3BBE1-65D9-4E2B-9758-66C1B69DBD13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92B8D-3249-432A-AE76-B081B1D7E97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37064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834523F-9D1A-42E2-8B0C-4B99C6B3D5A6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8795BAA-05AE-48E7-87CD-244E10610DB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70295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523F-9D1A-42E2-8B0C-4B99C6B3D5A6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5BAA-05AE-48E7-87CD-244E10610DB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0048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523F-9D1A-42E2-8B0C-4B99C6B3D5A6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5BAA-05AE-48E7-87CD-244E10610DB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36639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523F-9D1A-42E2-8B0C-4B99C6B3D5A6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5BAA-05AE-48E7-87CD-244E10610DB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02897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523F-9D1A-42E2-8B0C-4B99C6B3D5A6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5BAA-05AE-48E7-87CD-244E10610DB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08271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523F-9D1A-42E2-8B0C-4B99C6B3D5A6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5BAA-05AE-48E7-87CD-244E10610DB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41308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523F-9D1A-42E2-8B0C-4B99C6B3D5A6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5BAA-05AE-48E7-87CD-244E10610DB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2085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523F-9D1A-42E2-8B0C-4B99C6B3D5A6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5BAA-05AE-48E7-87CD-244E10610DB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82890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523F-9D1A-42E2-8B0C-4B99C6B3D5A6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5BAA-05AE-48E7-87CD-244E10610DB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7452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523F-9D1A-42E2-8B0C-4B99C6B3D5A6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5BAA-05AE-48E7-87CD-244E10610DB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0599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523F-9D1A-42E2-8B0C-4B99C6B3D5A6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5BAA-05AE-48E7-87CD-244E10610DB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9098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523F-9D1A-42E2-8B0C-4B99C6B3D5A6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5BAA-05AE-48E7-87CD-244E10610DB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221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523F-9D1A-42E2-8B0C-4B99C6B3D5A6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5BAA-05AE-48E7-87CD-244E10610DB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5852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523F-9D1A-42E2-8B0C-4B99C6B3D5A6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5BAA-05AE-48E7-87CD-244E10610DB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0004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523F-9D1A-42E2-8B0C-4B99C6B3D5A6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5BAA-05AE-48E7-87CD-244E10610DB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7937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523F-9D1A-42E2-8B0C-4B99C6B3D5A6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5BAA-05AE-48E7-87CD-244E10610DB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0214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523F-9D1A-42E2-8B0C-4B99C6B3D5A6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5BAA-05AE-48E7-87CD-244E10610DB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7767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834523F-9D1A-42E2-8B0C-4B99C6B3D5A6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795BAA-05AE-48E7-87CD-244E10610DB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5592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audio" Target="../media/audio1.wav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 rot="20642481">
            <a:off x="-41305" y="896115"/>
            <a:ext cx="6647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Németh</a:t>
            </a:r>
            <a:r>
              <a:rPr lang="hu-H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hu-HU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Antal</a:t>
            </a:r>
            <a:r>
              <a:rPr lang="hu-H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hu-HU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színháza</a:t>
            </a:r>
            <a:r>
              <a:rPr lang="hu-H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hu-H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282682" y="2715562"/>
            <a:ext cx="5251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Csongor</a:t>
            </a:r>
            <a:r>
              <a:rPr lang="hu-H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és </a:t>
            </a:r>
            <a:r>
              <a:rPr lang="hu-HU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Tünde</a:t>
            </a:r>
            <a:endParaRPr lang="hu-HU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78984">
            <a:off x="213733" y="3336818"/>
            <a:ext cx="1888159" cy="2684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7721" y="3393140"/>
            <a:ext cx="1466425" cy="2118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églalap 8"/>
          <p:cNvSpPr/>
          <p:nvPr/>
        </p:nvSpPr>
        <p:spPr>
          <a:xfrm>
            <a:off x="6713804" y="6211669"/>
            <a:ext cx="65560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u-HU" sz="36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Lépegetők az Irodalomban</a:t>
            </a:r>
            <a:endParaRPr lang="hu-HU" sz="36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6337" y="110046"/>
            <a:ext cx="1950719" cy="1828800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3085960" y="2048894"/>
            <a:ext cx="5645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Vörösmarty Mihály</a:t>
            </a:r>
            <a:endParaRPr lang="hu-H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Szövegdoboz 11"/>
          <p:cNvSpPr txBox="1"/>
          <p:nvPr/>
        </p:nvSpPr>
        <p:spPr>
          <a:xfrm rot="21360881">
            <a:off x="6660704" y="5250341"/>
            <a:ext cx="2499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EFEFE"/>
                </a:solidFill>
              </a:rPr>
              <a:t>Bemutató</a:t>
            </a:r>
            <a:r>
              <a:rPr lang="hu-HU" sz="2800" b="1" dirty="0" smtClean="0">
                <a:solidFill>
                  <a:srgbClr val="FEFEFE"/>
                </a:solidFill>
              </a:rPr>
              <a:t>: </a:t>
            </a:r>
            <a:r>
              <a:rPr lang="hu-HU" sz="2800" dirty="0" smtClean="0">
                <a:solidFill>
                  <a:srgbClr val="FEFEFE"/>
                </a:solidFill>
              </a:rPr>
              <a:t>1937</a:t>
            </a:r>
            <a:endParaRPr lang="hu-HU" sz="2800" dirty="0">
              <a:solidFill>
                <a:srgbClr val="FEFEFE"/>
              </a:solidFill>
            </a:endParaRPr>
          </a:p>
        </p:txBody>
      </p:sp>
      <p:sp>
        <p:nvSpPr>
          <p:cNvPr id="13" name="Jobbra nyíl 12">
            <a:hlinkClick r:id="rId5" action="ppaction://hlinksldjump"/>
          </p:cNvPr>
          <p:cNvSpPr/>
          <p:nvPr/>
        </p:nvSpPr>
        <p:spPr>
          <a:xfrm>
            <a:off x="11411339" y="110046"/>
            <a:ext cx="643812" cy="830579"/>
          </a:xfrm>
          <a:prstGeom prst="right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431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677066" y="112167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hu-H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742892" y="112167"/>
            <a:ext cx="4724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Színháztörténet</a:t>
            </a:r>
            <a:endParaRPr lang="hu-H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57942" y="3059826"/>
            <a:ext cx="44389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9F0C0D"/>
                </a:solidFill>
                <a:latin typeface="Arial Black" panose="020B0A04020102020204" pitchFamily="34" charset="0"/>
              </a:rPr>
              <a:t>Elképzeléseinek nincs akadálya, viszont sokan kételkedve fogadták politikai okok miatt.</a:t>
            </a:r>
            <a:br>
              <a:rPr lang="hu-HU" sz="1600" dirty="0" smtClean="0">
                <a:solidFill>
                  <a:srgbClr val="9F0C0D"/>
                </a:solidFill>
                <a:latin typeface="Arial Black" panose="020B0A04020102020204" pitchFamily="34" charset="0"/>
              </a:rPr>
            </a:br>
            <a:r>
              <a:rPr lang="hu-HU" sz="1600" dirty="0" smtClean="0">
                <a:solidFill>
                  <a:srgbClr val="9F0C0D"/>
                </a:solidFill>
                <a:latin typeface="Arial Black" panose="020B0A04020102020204" pitchFamily="34" charset="0"/>
              </a:rPr>
              <a:t>A </a:t>
            </a:r>
            <a:r>
              <a:rPr lang="hu-H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Csongor és Tündét </a:t>
            </a:r>
            <a:r>
              <a:rPr lang="hu-HU" sz="1600" dirty="0" smtClean="0">
                <a:solidFill>
                  <a:srgbClr val="9F0C0D"/>
                </a:solidFill>
                <a:latin typeface="Arial Black" panose="020B0A04020102020204" pitchFamily="34" charset="0"/>
              </a:rPr>
              <a:t>22 alkalommal mutatták be, emellett játszották a </a:t>
            </a:r>
            <a:r>
              <a:rPr lang="hu-H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Margitszigeten</a:t>
            </a:r>
            <a:r>
              <a:rPr lang="hu-HU" sz="1600" dirty="0" smtClean="0">
                <a:solidFill>
                  <a:srgbClr val="9F0C0D"/>
                </a:solidFill>
                <a:latin typeface="Arial Black" panose="020B0A04020102020204" pitchFamily="34" charset="0"/>
              </a:rPr>
              <a:t> és külföldön, </a:t>
            </a:r>
            <a:r>
              <a:rPr lang="hu-HU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Németországban</a:t>
            </a:r>
            <a:r>
              <a:rPr lang="hu-HU" sz="1600" dirty="0" smtClean="0">
                <a:solidFill>
                  <a:srgbClr val="9F0C0D"/>
                </a:solidFill>
                <a:latin typeface="Arial Black" panose="020B0A04020102020204" pitchFamily="34" charset="0"/>
              </a:rPr>
              <a:t> is. </a:t>
            </a:r>
            <a:r>
              <a:rPr lang="hu-HU" sz="1600" dirty="0">
                <a:solidFill>
                  <a:srgbClr val="9F0C0D"/>
                </a:solidFill>
                <a:latin typeface="Arial Black" panose="020B0A04020102020204" pitchFamily="34" charset="0"/>
              </a:rPr>
              <a:t/>
            </a:r>
            <a:br>
              <a:rPr lang="hu-HU" sz="1600" dirty="0">
                <a:solidFill>
                  <a:srgbClr val="9F0C0D"/>
                </a:solidFill>
                <a:latin typeface="Arial Black" panose="020B0A04020102020204" pitchFamily="34" charset="0"/>
              </a:rPr>
            </a:br>
            <a:endParaRPr lang="hu-HU" sz="1600" dirty="0">
              <a:solidFill>
                <a:srgbClr val="9F0C0D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183" y="112167"/>
            <a:ext cx="1742857" cy="232380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32262" y="2435976"/>
            <a:ext cx="1928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solidFill>
                  <a:srgbClr val="920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Németh Antal</a:t>
            </a:r>
            <a:br>
              <a:rPr lang="hu-HU" sz="1200" b="1" dirty="0" smtClean="0">
                <a:solidFill>
                  <a:srgbClr val="920B0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200" b="1" dirty="0" smtClean="0">
                <a:solidFill>
                  <a:srgbClr val="920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(1908-1968)</a:t>
            </a:r>
            <a:endParaRPr lang="hu-HU" sz="1200" b="1" dirty="0">
              <a:solidFill>
                <a:srgbClr val="920B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578359" y="1187897"/>
            <a:ext cx="80657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9F0C0D"/>
                </a:solidFill>
                <a:latin typeface="Arial Black" panose="020B0A04020102020204" pitchFamily="34" charset="0"/>
              </a:rPr>
              <a:t>A darabot 1937.február 5-én mutatták be a Nemzeti </a:t>
            </a:r>
            <a:r>
              <a:rPr lang="hu-HU" sz="1600" dirty="0" smtClean="0">
                <a:solidFill>
                  <a:srgbClr val="9F0C0D"/>
                </a:solidFill>
                <a:latin typeface="Arial Black" panose="020B0A04020102020204" pitchFamily="34" charset="0"/>
              </a:rPr>
              <a:t>Színházban </a:t>
            </a:r>
            <a:r>
              <a:rPr lang="hu-HU" sz="1600" dirty="0" smtClean="0">
                <a:solidFill>
                  <a:srgbClr val="9F0C0D"/>
                </a:solidFill>
                <a:latin typeface="Arial Black" panose="020B0A04020102020204" pitchFamily="34" charset="0"/>
              </a:rPr>
              <a:t>Dr. Németh Antal rendezésével, aki ekkor a színház igazgatója volt.</a:t>
            </a:r>
          </a:p>
          <a:p>
            <a:endParaRPr lang="hu-HU" sz="1600" dirty="0" smtClean="0">
              <a:solidFill>
                <a:srgbClr val="9F0C0D"/>
              </a:solidFill>
              <a:latin typeface="Arial Black" panose="020B0A04020102020204" pitchFamily="34" charset="0"/>
            </a:endParaRPr>
          </a:p>
          <a:p>
            <a:r>
              <a:rPr lang="hu-HU" sz="1600" dirty="0" smtClean="0">
                <a:solidFill>
                  <a:srgbClr val="9F0C0D"/>
                </a:solidFill>
                <a:latin typeface="Arial Black" panose="020B0A04020102020204" pitchFamily="34" charset="0"/>
              </a:rPr>
              <a:t>1935. </a:t>
            </a:r>
            <a:r>
              <a:rPr lang="hu-HU" sz="1600" dirty="0">
                <a:solidFill>
                  <a:srgbClr val="9F0C0D"/>
                </a:solidFill>
                <a:latin typeface="Arial Black" panose="020B0A04020102020204" pitchFamily="34" charset="0"/>
              </a:rPr>
              <a:t>m</a:t>
            </a:r>
            <a:r>
              <a:rPr lang="hu-HU" sz="1600" dirty="0" smtClean="0">
                <a:solidFill>
                  <a:srgbClr val="9F0C0D"/>
                </a:solidFill>
                <a:latin typeface="Arial Black" panose="020B0A04020102020204" pitchFamily="34" charset="0"/>
              </a:rPr>
              <a:t>ájus 29-én a színház korábbi igazgatóját </a:t>
            </a:r>
            <a:r>
              <a:rPr lang="hu-HU" sz="160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Voinovich</a:t>
            </a:r>
            <a:r>
              <a:rPr lang="hu-HU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Gézát</a:t>
            </a:r>
            <a:r>
              <a:rPr lang="hu-HU" sz="1600" dirty="0" smtClean="0">
                <a:solidFill>
                  <a:srgbClr val="9F0C0D"/>
                </a:solidFill>
                <a:latin typeface="Arial Black" panose="020B0A04020102020204" pitchFamily="34" charset="0"/>
              </a:rPr>
              <a:t> </a:t>
            </a:r>
            <a:r>
              <a:rPr lang="hu-HU" sz="160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Hóman</a:t>
            </a:r>
            <a:r>
              <a:rPr lang="hu-HU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Bálint </a:t>
            </a:r>
            <a:r>
              <a:rPr lang="hu-HU" sz="1600" dirty="0" smtClean="0">
                <a:solidFill>
                  <a:srgbClr val="9F0C0D"/>
                </a:solidFill>
                <a:latin typeface="Arial Black" panose="020B0A04020102020204" pitchFamily="34" charset="0"/>
              </a:rPr>
              <a:t>miniszter felmenti megbízásából, és kinevezi a 32 éves </a:t>
            </a:r>
            <a:r>
              <a:rPr lang="hu-HU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Németh Antalt</a:t>
            </a:r>
            <a:r>
              <a:rPr lang="hu-HU" sz="1600" dirty="0" smtClean="0">
                <a:solidFill>
                  <a:srgbClr val="9F0C0D"/>
                </a:solidFill>
                <a:latin typeface="Arial Black" panose="020B0A04020102020204" pitchFamily="34" charset="0"/>
              </a:rPr>
              <a:t>. Az új igazgató a kormány bizalmát és anyagi támogatását jelentős mértékben élvezte.</a:t>
            </a:r>
            <a:endParaRPr lang="hu-HU" sz="1600" dirty="0">
              <a:solidFill>
                <a:srgbClr val="9F0C0D"/>
              </a:solidFill>
              <a:latin typeface="Arial Black" panose="020B0A04020102020204" pitchFamily="34" charset="0"/>
            </a:endParaRPr>
          </a:p>
          <a:p>
            <a:r>
              <a:rPr lang="hu-HU" sz="1600" dirty="0">
                <a:solidFill>
                  <a:srgbClr val="9F0C0D"/>
                </a:solidFill>
                <a:latin typeface="Arial Black" panose="020B0A04020102020204" pitchFamily="34" charset="0"/>
              </a:rPr>
              <a:t/>
            </a:r>
            <a:br>
              <a:rPr lang="hu-HU" sz="1600" dirty="0">
                <a:solidFill>
                  <a:srgbClr val="9F0C0D"/>
                </a:solidFill>
                <a:latin typeface="Arial Black" panose="020B0A04020102020204" pitchFamily="34" charset="0"/>
              </a:rPr>
            </a:br>
            <a:endParaRPr lang="hu-HU" sz="1600" dirty="0">
              <a:solidFill>
                <a:srgbClr val="9F0C0D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Akciógomb: Tovább vagy Következő 14">
            <a:hlinkClick r:id="" action="ppaction://hlinkshowjump?jump=nextslide" highlightClick="1">
              <a:snd r:embed="rId3" name="whoosh.wav"/>
            </a:hlinkClick>
          </p:cNvPr>
          <p:cNvSpPr/>
          <p:nvPr/>
        </p:nvSpPr>
        <p:spPr>
          <a:xfrm>
            <a:off x="10981113" y="5715000"/>
            <a:ext cx="523701" cy="573578"/>
          </a:xfrm>
          <a:prstGeom prst="actionButtonForwardNext">
            <a:avLst/>
          </a:prstGeom>
          <a:solidFill>
            <a:srgbClr val="FEFEF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Akciógomb: Vissza vagy Előző 15">
            <a:hlinkClick r:id="" action="ppaction://hlinkshowjump?jump=previousslide" highlightClick="1">
              <a:snd r:embed="rId3" name="whoosh.wav"/>
            </a:hlinkClick>
          </p:cNvPr>
          <p:cNvSpPr/>
          <p:nvPr/>
        </p:nvSpPr>
        <p:spPr>
          <a:xfrm>
            <a:off x="285183" y="5793971"/>
            <a:ext cx="479588" cy="498764"/>
          </a:xfrm>
          <a:prstGeom prst="actionButtonBackPrevious">
            <a:avLst/>
          </a:prstGeom>
          <a:solidFill>
            <a:srgbClr val="FEF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EFEFE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157942" y="4918141"/>
            <a:ext cx="4627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9F0C0D"/>
                </a:solidFill>
                <a:latin typeface="Arial Black" panose="020B0A04020102020204" pitchFamily="34" charset="0"/>
              </a:rPr>
              <a:t>Zene: </a:t>
            </a:r>
            <a:r>
              <a:rPr lang="hu-HU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Polgár Tibor</a:t>
            </a:r>
          </a:p>
          <a:p>
            <a:r>
              <a:rPr lang="hu-HU" sz="1600" dirty="0" smtClean="0">
                <a:solidFill>
                  <a:srgbClr val="9F0C0D"/>
                </a:solidFill>
                <a:latin typeface="Arial Black" panose="020B0A04020102020204" pitchFamily="34" charset="0"/>
              </a:rPr>
              <a:t>Díszlet és jelmez: </a:t>
            </a:r>
            <a:r>
              <a:rPr lang="hu-HU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Jaschik Álmos</a:t>
            </a:r>
            <a:r>
              <a:rPr lang="hu-HU" sz="1600" dirty="0">
                <a:solidFill>
                  <a:srgbClr val="9F0C0D"/>
                </a:solidFill>
                <a:latin typeface="Arial Black" panose="020B0A04020102020204" pitchFamily="34" charset="0"/>
              </a:rPr>
              <a:t/>
            </a:r>
            <a:br>
              <a:rPr lang="hu-HU" sz="1600" dirty="0">
                <a:solidFill>
                  <a:srgbClr val="9F0C0D"/>
                </a:solidFill>
                <a:latin typeface="Arial Black" panose="020B0A04020102020204" pitchFamily="34" charset="0"/>
              </a:rPr>
            </a:br>
            <a:endParaRPr lang="hu-HU" sz="1600" dirty="0">
              <a:solidFill>
                <a:srgbClr val="9F0C0D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764771" y="5854238"/>
            <a:ext cx="1529696" cy="37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Nyitó dia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9683530" y="5678623"/>
            <a:ext cx="1394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Díszletek és jelmezek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0055" y="2946940"/>
            <a:ext cx="3192908" cy="2386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4496" y="3243884"/>
            <a:ext cx="3200400" cy="2124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39613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25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7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5" grpId="0" animBg="1"/>
      <p:bldP spid="16" grpId="0" animBg="1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732528" y="0"/>
            <a:ext cx="6388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Díszletek és jelmezek</a:t>
            </a:r>
            <a:endParaRPr lang="hu-H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802467" y="1100667"/>
            <a:ext cx="659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9F0C0D"/>
                </a:solidFill>
              </a:rPr>
              <a:t>A darab díszletét és jelmezeit </a:t>
            </a:r>
            <a:r>
              <a:rPr lang="hu-H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Jaschik Álmos </a:t>
            </a:r>
            <a:r>
              <a:rPr lang="hu-HU" dirty="0" smtClean="0">
                <a:solidFill>
                  <a:srgbClr val="9F0C0D"/>
                </a:solidFill>
              </a:rPr>
              <a:t>tervezte és valósította meg, akinek ez lett az egyik legkiválóbb munkája .</a:t>
            </a:r>
            <a:endParaRPr lang="hu-HU" dirty="0">
              <a:solidFill>
                <a:srgbClr val="9F0C0D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089" y="157942"/>
            <a:ext cx="1436954" cy="200598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73578" y="2163930"/>
            <a:ext cx="1895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9F0C0D"/>
                </a:solidFill>
              </a:rPr>
              <a:t>Jaschik Álmos</a:t>
            </a:r>
            <a:br>
              <a:rPr lang="hu-HU" sz="1400" dirty="0" smtClean="0">
                <a:solidFill>
                  <a:srgbClr val="9F0C0D"/>
                </a:solidFill>
              </a:rPr>
            </a:br>
            <a:r>
              <a:rPr lang="hu-HU" sz="1400" dirty="0" smtClean="0">
                <a:solidFill>
                  <a:srgbClr val="9F0C0D"/>
                </a:solidFill>
              </a:rPr>
              <a:t>  (1888-1950)</a:t>
            </a:r>
            <a:endParaRPr lang="hu-HU" sz="1400" dirty="0">
              <a:solidFill>
                <a:srgbClr val="9F0C0D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8782" y="1924335"/>
            <a:ext cx="4934470" cy="3078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zövegdoboz 6"/>
          <p:cNvSpPr txBox="1"/>
          <p:nvPr/>
        </p:nvSpPr>
        <p:spPr>
          <a:xfrm>
            <a:off x="7802880" y="5025684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9F0C0D"/>
                </a:solidFill>
              </a:rPr>
              <a:t>Jaschik Álmos díszletterve</a:t>
            </a:r>
            <a:endParaRPr lang="hu-HU" dirty="0">
              <a:solidFill>
                <a:srgbClr val="9F0C0D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24141" y="2687150"/>
            <a:ext cx="57025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9F0C0D"/>
                </a:solidFill>
              </a:rPr>
              <a:t>A Nemzeti Színház mindig </a:t>
            </a:r>
            <a:r>
              <a:rPr lang="hu-HU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„hűséges”  </a:t>
            </a:r>
            <a:r>
              <a:rPr lang="hu-HU" sz="1600" dirty="0" smtClean="0">
                <a:solidFill>
                  <a:srgbClr val="9F0C0D"/>
                </a:solidFill>
              </a:rPr>
              <a:t>volt Vörösmarty elképzeléseihez, kivéve egyszer. Az 1937-es jubileumi Csongor és </a:t>
            </a:r>
            <a:r>
              <a:rPr lang="hu-HU" sz="1600" dirty="0" smtClean="0">
                <a:solidFill>
                  <a:srgbClr val="9F0C0D"/>
                </a:solidFill>
              </a:rPr>
              <a:t>Tündét Németh </a:t>
            </a:r>
            <a:r>
              <a:rPr lang="hu-HU" sz="1600" dirty="0" smtClean="0">
                <a:solidFill>
                  <a:srgbClr val="9F0C0D"/>
                </a:solidFill>
              </a:rPr>
              <a:t>Antal rendezésével és Jaschik Álmos </a:t>
            </a:r>
            <a:r>
              <a:rPr lang="hu-HU" sz="1600" dirty="0" smtClean="0">
                <a:solidFill>
                  <a:srgbClr val="9F0C0D"/>
                </a:solidFill>
              </a:rPr>
              <a:t>díszleteivel</a:t>
            </a:r>
            <a:r>
              <a:rPr lang="hu-HU" sz="1600" dirty="0" smtClean="0">
                <a:solidFill>
                  <a:srgbClr val="9F0C0D"/>
                </a:solidFill>
              </a:rPr>
              <a:t> </a:t>
            </a:r>
            <a:r>
              <a:rPr lang="hu-HU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„mesejáték</a:t>
            </a:r>
            <a:r>
              <a:rPr lang="hu-HU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”  </a:t>
            </a:r>
            <a:r>
              <a:rPr lang="hu-HU" sz="1600" dirty="0" smtClean="0">
                <a:solidFill>
                  <a:srgbClr val="9F0C0D"/>
                </a:solidFill>
              </a:rPr>
              <a:t>megjelöléssel hirdették.</a:t>
            </a:r>
          </a:p>
          <a:p>
            <a:r>
              <a:rPr lang="hu-HU" sz="1600" dirty="0" smtClean="0">
                <a:solidFill>
                  <a:srgbClr val="9F0C0D"/>
                </a:solidFill>
              </a:rPr>
              <a:t>A régebbi darabokkal ellentétben </a:t>
            </a:r>
            <a:r>
              <a:rPr lang="hu-HU" sz="1600" dirty="0" smtClean="0">
                <a:solidFill>
                  <a:srgbClr val="9F0C0D"/>
                </a:solidFill>
              </a:rPr>
              <a:t>J</a:t>
            </a:r>
            <a:r>
              <a:rPr lang="hu-HU" sz="1600" dirty="0" smtClean="0">
                <a:solidFill>
                  <a:srgbClr val="9F0C0D"/>
                </a:solidFill>
              </a:rPr>
              <a:t>. Álmos a színpadot a díszletek </a:t>
            </a:r>
            <a:r>
              <a:rPr lang="hu-HU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„mesésítésével”  </a:t>
            </a:r>
            <a:r>
              <a:rPr lang="hu-HU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hu-HU" sz="1600" dirty="0" smtClean="0">
                <a:solidFill>
                  <a:srgbClr val="9F0C0D"/>
                </a:solidFill>
              </a:rPr>
              <a:t>képzelte el és </a:t>
            </a:r>
            <a:r>
              <a:rPr lang="hu-HU" sz="1600" dirty="0" smtClean="0">
                <a:solidFill>
                  <a:srgbClr val="9F0C0D"/>
                </a:solidFill>
              </a:rPr>
              <a:t>valósította meg. Így próbálták azt a problémát megoldani, amit esetenként a </a:t>
            </a:r>
            <a:r>
              <a:rPr lang="hu-HU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szöveg</a:t>
            </a:r>
            <a:r>
              <a:rPr lang="hu-HU" sz="1600" dirty="0" smtClean="0">
                <a:solidFill>
                  <a:srgbClr val="9F0C0D"/>
                </a:solidFill>
              </a:rPr>
              <a:t> nehezen érthetősége és a </a:t>
            </a:r>
            <a:r>
              <a:rPr lang="hu-HU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lírai</a:t>
            </a:r>
            <a:r>
              <a:rPr lang="hu-HU" sz="1600" dirty="0" smtClean="0">
                <a:solidFill>
                  <a:srgbClr val="9F0C0D"/>
                </a:solidFill>
              </a:rPr>
              <a:t> részek unalmassá válása okozhatott.</a:t>
            </a:r>
            <a:endParaRPr lang="hu-HU" sz="1600" dirty="0">
              <a:solidFill>
                <a:srgbClr val="9F0C0D"/>
              </a:solidFill>
            </a:endParaRPr>
          </a:p>
        </p:txBody>
      </p:sp>
      <p:sp>
        <p:nvSpPr>
          <p:cNvPr id="9" name="Akciógomb: Vissza vagy Előző 8">
            <a:hlinkClick r:id="" action="ppaction://hlinkshowjump?jump=previousslide" highlightClick="1">
              <a:snd r:embed="rId4" name="whoosh.wav"/>
            </a:hlinkClick>
          </p:cNvPr>
          <p:cNvSpPr/>
          <p:nvPr/>
        </p:nvSpPr>
        <p:spPr>
          <a:xfrm>
            <a:off x="116378" y="5769033"/>
            <a:ext cx="457200" cy="507076"/>
          </a:xfrm>
          <a:prstGeom prst="actionButtonBackPrevious">
            <a:avLst/>
          </a:prstGeom>
          <a:solidFill>
            <a:srgbClr val="FEFEF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Akciógomb: Tovább vagy Következő 9">
            <a:hlinkClick r:id="" action="ppaction://hlinkshowjump?jump=nextslide" highlightClick="1">
              <a:snd r:embed="rId4" name="whoosh.wav"/>
            </a:hlinkClick>
          </p:cNvPr>
          <p:cNvSpPr/>
          <p:nvPr/>
        </p:nvSpPr>
        <p:spPr>
          <a:xfrm>
            <a:off x="11055927" y="5769033"/>
            <a:ext cx="507077" cy="507076"/>
          </a:xfrm>
          <a:prstGeom prst="actionButtonForwardNext">
            <a:avLst/>
          </a:prstGeom>
          <a:solidFill>
            <a:srgbClr val="FEFEF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573578" y="5837655"/>
            <a:ext cx="1895302" cy="369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Színháztörténet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9223433" y="5837655"/>
            <a:ext cx="1895302" cy="369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Csongor és Tünde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016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9" grpId="0" animBg="1"/>
      <p:bldP spid="10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142102" y="0"/>
            <a:ext cx="5359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Csongor és Tünde</a:t>
            </a:r>
            <a:endParaRPr lang="hu-H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325092" y="923330"/>
            <a:ext cx="629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Csongor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és 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Tünde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a mű ( és persze a darab ) főhősei.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55320" y="2941658"/>
            <a:ext cx="37324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Csongor egy nemes úr, egy mesebeli lovag, egy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királyfi,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aki beleszeretet egy tündérbe , ő volt 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Tünde</a:t>
            </a:r>
            <a:r>
              <a:rPr lang="hu-HU" dirty="0" smtClean="0">
                <a:solidFill>
                  <a:srgbClr val="9F0C0D"/>
                </a:solidFill>
              </a:rPr>
              <a:t>.</a:t>
            </a:r>
          </a:p>
          <a:p>
            <a:endParaRPr lang="hu-H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Csongor</a:t>
            </a:r>
            <a:r>
              <a:rPr lang="hu-H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hu-HU" dirty="0" smtClean="0">
                <a:solidFill>
                  <a:srgbClr val="920B0C"/>
                </a:solidFill>
              </a:rPr>
              <a:t>az élet értelmét keresi, és hosszú útja során alakítja ki saját életfelfogását.</a:t>
            </a:r>
            <a:endParaRPr lang="hu-H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1756" y="158004"/>
            <a:ext cx="2011617" cy="201161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9160625" y="2169621"/>
            <a:ext cx="219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Szörényi Éva</a:t>
            </a:r>
          </a:p>
          <a:p>
            <a:pPr algn="ctr"/>
            <a:r>
              <a:rPr lang="hu-HU" dirty="0">
                <a:solidFill>
                  <a:srgbClr val="920B0C"/>
                </a:solidFill>
              </a:rPr>
              <a:t> </a:t>
            </a:r>
            <a:r>
              <a:rPr lang="hu-HU" dirty="0" smtClean="0">
                <a:solidFill>
                  <a:srgbClr val="920B0C"/>
                </a:solidFill>
              </a:rPr>
              <a:t>(Tünde szerepében)</a:t>
            </a:r>
            <a:endParaRPr lang="hu-HU" dirty="0">
              <a:solidFill>
                <a:srgbClr val="920B0C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635" y="147000"/>
            <a:ext cx="1564596" cy="201832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572006" y="2176332"/>
            <a:ext cx="2467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Szabó Sándor</a:t>
            </a:r>
          </a:p>
          <a:p>
            <a:pPr algn="ctr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(Csongor szerepében)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3534" y="1595917"/>
            <a:ext cx="3355458" cy="2361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Szövegdoboz 10"/>
          <p:cNvSpPr txBox="1"/>
          <p:nvPr/>
        </p:nvSpPr>
        <p:spPr>
          <a:xfrm>
            <a:off x="4194395" y="4058817"/>
            <a:ext cx="3374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Szabó Sándor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és 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Szörényi Éva</a:t>
            </a:r>
          </a:p>
          <a:p>
            <a:pPr algn="ctr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( avagy Csongor és Tünde )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8583717" y="2775312"/>
            <a:ext cx="3153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Egy nemes kisasszony, aki</a:t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  tündérként vagy hattyúként </a:t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  jelenik meg. Lemond tündér-</a:t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ségéről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szerelme ( 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Csongor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 miatt. </a:t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Innentől életfelfogása</a:t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 már egy önfeláldozó, érett nő </a:t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 és feleség képét kelti.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4310743" y="4972983"/>
            <a:ext cx="3258249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>
            <a:off x="4310742" y="5220182"/>
            <a:ext cx="3258249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kciógomb: Vissza vagy Előző 13">
            <a:hlinkClick r:id="" action="ppaction://hlinkshowjump?jump=previousslide" highlightClick="1">
              <a:snd r:embed="rId5" name="whoosh.wav"/>
            </a:hlinkClick>
          </p:cNvPr>
          <p:cNvSpPr/>
          <p:nvPr/>
        </p:nvSpPr>
        <p:spPr>
          <a:xfrm>
            <a:off x="116378" y="5769033"/>
            <a:ext cx="457200" cy="507076"/>
          </a:xfrm>
          <a:prstGeom prst="actionButtonBackPrevious">
            <a:avLst/>
          </a:prstGeom>
          <a:solidFill>
            <a:srgbClr val="FEFEF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Akciógomb: Tovább vagy Következő 16">
            <a:hlinkClick r:id="" action="ppaction://hlinkshowjump?jump=nextslide" highlightClick="1">
              <a:snd r:embed="rId5" name="whoosh.wav"/>
            </a:hlinkClick>
          </p:cNvPr>
          <p:cNvSpPr/>
          <p:nvPr/>
        </p:nvSpPr>
        <p:spPr>
          <a:xfrm>
            <a:off x="11055927" y="5769033"/>
            <a:ext cx="507077" cy="507076"/>
          </a:xfrm>
          <a:prstGeom prst="actionButtonForwardNext">
            <a:avLst/>
          </a:prstGeom>
          <a:solidFill>
            <a:srgbClr val="FEFEF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572006" y="5699405"/>
            <a:ext cx="2019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Díszletek és jelmezek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9814170" y="5699405"/>
            <a:ext cx="1345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Balga, Ilma 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és Mirigy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555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75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/>
      <p:bldP spid="11" grpId="0"/>
      <p:bldP spid="12" grpId="0"/>
      <p:bldP spid="14" grpId="0" animBg="1"/>
      <p:bldP spid="17" grpId="0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-227736" y="127900"/>
            <a:ext cx="39351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Balga ,Ilma </a:t>
            </a:r>
            <a:br>
              <a:rPr lang="hu-H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hu-H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és Mirigy</a:t>
            </a:r>
            <a:endParaRPr lang="hu-H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5269" y="146561"/>
            <a:ext cx="1615255" cy="21395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170" y="134587"/>
            <a:ext cx="1583695" cy="216866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102267" y="2344337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Rajczy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Lajos</a:t>
            </a:r>
          </a:p>
          <a:p>
            <a:pPr algn="ctr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(Balga szerepében)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521743" y="2327877"/>
            <a:ext cx="236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Somogyi Erzsi</a:t>
            </a:r>
          </a:p>
          <a:p>
            <a:pPr algn="ctr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(Ilma szerepében)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388" y="2075177"/>
            <a:ext cx="3181161" cy="2238742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-227736" y="4426380"/>
            <a:ext cx="4015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Balga</a:t>
            </a:r>
            <a:r>
              <a:rPr lang="hu-HU" dirty="0" smtClean="0"/>
              <a:t>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és</a:t>
            </a:r>
            <a:r>
              <a:rPr lang="hu-HU" dirty="0" smtClean="0"/>
              <a:t> 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Ilma</a:t>
            </a:r>
            <a:r>
              <a:rPr lang="hu-HU" dirty="0" smtClean="0"/>
              <a:t>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(Böske) </a:t>
            </a:r>
          </a:p>
          <a:p>
            <a:pPr algn="ctr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két szerelmes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6103" y="-48272"/>
            <a:ext cx="1680298" cy="2363496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9137387" y="2344337"/>
            <a:ext cx="2388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Gobbi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Hilda</a:t>
            </a:r>
          </a:p>
          <a:p>
            <a:pPr algn="ctr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(Mirigy szerepében)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Egyenes összekötő nyíllal 12"/>
          <p:cNvCxnSpPr/>
          <p:nvPr/>
        </p:nvCxnSpPr>
        <p:spPr>
          <a:xfrm flipV="1">
            <a:off x="5534731" y="960698"/>
            <a:ext cx="909439" cy="7444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 flipV="1">
            <a:off x="5534730" y="1215341"/>
            <a:ext cx="796622" cy="1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4158920" y="4235078"/>
            <a:ext cx="4190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Balgát</a:t>
            </a:r>
            <a:r>
              <a:rPr lang="hu-HU" dirty="0" smtClean="0"/>
              <a:t>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Csongor apródnak fogadja.   Életfelfogása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pórias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(evés-ivás a lényeg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),</a:t>
            </a: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Böske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iránti szerelme nem romantikus, csupán a házias feleséget szereti benne.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4192444" y="2989769"/>
            <a:ext cx="3819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Ilma, Böske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néven Tünde udvarhölgye</a:t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valamint Balga felesége. Érett női  képet mutat a naiv és tapasztalatlan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Tünde</a:t>
            </a:r>
            <a:r>
              <a:rPr lang="hu-HU" dirty="0" smtClean="0"/>
              <a:t>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mellett. 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8750461" y="3054505"/>
            <a:ext cx="2775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Csongorék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cselédje,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aki</a:t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 igen féltékeny a két fiatal-</a:t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ra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. Ő a mesebeli </a:t>
            </a:r>
            <a:r>
              <a:rPr lang="hu-H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boszor-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hu-H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kány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megtestesítője,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aki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u-H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 át tud változni és varázs-</a:t>
            </a:r>
          </a:p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ereje igen nagy.</a:t>
            </a:r>
          </a:p>
          <a:p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Célja a két fiatal szétválasz-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tása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6" name="Akciógomb: Vissza vagy Előző 15">
            <a:hlinkClick r:id="" action="ppaction://hlinkshowjump?jump=previousslide" highlightClick="1">
              <a:snd r:embed="rId6" name="whoosh.wav"/>
            </a:hlinkClick>
          </p:cNvPr>
          <p:cNvSpPr/>
          <p:nvPr/>
        </p:nvSpPr>
        <p:spPr>
          <a:xfrm>
            <a:off x="116378" y="5769033"/>
            <a:ext cx="457200" cy="507076"/>
          </a:xfrm>
          <a:prstGeom prst="actionButtonBackPrevious">
            <a:avLst/>
          </a:prstGeom>
          <a:solidFill>
            <a:srgbClr val="FEFEF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Akciógomb: Tovább vagy Következő 16">
            <a:hlinkClick r:id="" action="ppaction://hlinkshowjump?jump=nextslide" highlightClick="1">
              <a:snd r:embed="rId6" name="whoosh.wav"/>
            </a:hlinkClick>
          </p:cNvPr>
          <p:cNvSpPr/>
          <p:nvPr/>
        </p:nvSpPr>
        <p:spPr>
          <a:xfrm>
            <a:off x="11055927" y="5769033"/>
            <a:ext cx="507077" cy="507076"/>
          </a:xfrm>
          <a:prstGeom prst="actionButtonForwardNext">
            <a:avLst/>
          </a:prstGeom>
          <a:solidFill>
            <a:srgbClr val="FEFEF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573578" y="5837655"/>
            <a:ext cx="1895302" cy="369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Csongor és Tünde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9867241" y="5837655"/>
            <a:ext cx="1895302" cy="369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A 3 ördögfi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063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2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2" grpId="0"/>
      <p:bldP spid="21" grpId="0"/>
      <p:bldP spid="22" grpId="0"/>
      <p:bldP spid="23" grpId="0"/>
      <p:bldP spid="16" grpId="0" animBg="1"/>
      <p:bldP spid="17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866" y="1052020"/>
            <a:ext cx="1578740" cy="213911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380" y="904527"/>
            <a:ext cx="1624009" cy="228660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013" y="885242"/>
            <a:ext cx="1622065" cy="225286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582332" y="14934"/>
            <a:ext cx="3286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 3 ördögfi</a:t>
            </a:r>
            <a:endParaRPr lang="hu-H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362847" y="3191126"/>
            <a:ext cx="213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Major Tamás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50130" y="3169039"/>
            <a:ext cx="160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Ungvári László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073380" y="3191132"/>
            <a:ext cx="171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Naszódy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Sándor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50130" y="3492263"/>
            <a:ext cx="61680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Kurrah</a:t>
            </a:r>
            <a:r>
              <a:rPr lang="hu-HU" sz="17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hu-HU" sz="1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17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Berreh</a:t>
            </a:r>
            <a:r>
              <a:rPr lang="hu-HU" sz="1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1700" dirty="0" smtClean="0">
                <a:solidFill>
                  <a:schemeClr val="accent1">
                    <a:lumMod val="75000"/>
                  </a:schemeClr>
                </a:solidFill>
              </a:rPr>
              <a:t>és </a:t>
            </a:r>
            <a:r>
              <a:rPr lang="hu-HU" sz="1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Duzzog</a:t>
            </a:r>
            <a:r>
              <a:rPr lang="hu-HU" sz="17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hu-HU" sz="17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700" dirty="0" smtClean="0">
                <a:solidFill>
                  <a:schemeClr val="accent1">
                    <a:lumMod val="75000"/>
                  </a:schemeClr>
                </a:solidFill>
              </a:rPr>
              <a:t>A mű vázlatában még cigánygyerekek voltak, de végül a </a:t>
            </a:r>
            <a:br>
              <a:rPr lang="hu-HU" sz="17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700" dirty="0" smtClean="0">
                <a:solidFill>
                  <a:schemeClr val="accent1">
                    <a:lumMod val="75000"/>
                  </a:schemeClr>
                </a:solidFill>
              </a:rPr>
              <a:t>mesében ördögökként vannak jelen. </a:t>
            </a:r>
            <a:r>
              <a:rPr lang="hu-HU" sz="1700" dirty="0" smtClean="0">
                <a:solidFill>
                  <a:schemeClr val="accent1">
                    <a:lumMod val="75000"/>
                  </a:schemeClr>
                </a:solidFill>
              </a:rPr>
              <a:t>Rosszcsontok, </a:t>
            </a:r>
            <a:r>
              <a:rPr lang="hu-HU" sz="1700" dirty="0" smtClean="0">
                <a:solidFill>
                  <a:schemeClr val="accent1">
                    <a:lumMod val="75000"/>
                  </a:schemeClr>
                </a:solidFill>
              </a:rPr>
              <a:t>akiket</a:t>
            </a:r>
            <a:br>
              <a:rPr lang="hu-HU" sz="17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700" dirty="0" smtClean="0">
                <a:solidFill>
                  <a:schemeClr val="accent1">
                    <a:lumMod val="75000"/>
                  </a:schemeClr>
                </a:solidFill>
              </a:rPr>
              <a:t>az éhség gonosszá tesz, és mindent megtesznek akár egy</a:t>
            </a:r>
            <a:br>
              <a:rPr lang="hu-HU" sz="17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700" dirty="0" smtClean="0">
                <a:solidFill>
                  <a:schemeClr val="accent1">
                    <a:lumMod val="75000"/>
                  </a:schemeClr>
                </a:solidFill>
              </a:rPr>
              <a:t>kis falatért is.</a:t>
            </a:r>
            <a:br>
              <a:rPr lang="hu-HU" sz="17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1700" dirty="0" smtClean="0">
                <a:solidFill>
                  <a:schemeClr val="accent1">
                    <a:lumMod val="75000"/>
                  </a:schemeClr>
                </a:solidFill>
              </a:rPr>
              <a:t>Végül megjavulnak és </a:t>
            </a:r>
            <a:r>
              <a:rPr lang="hu-HU" sz="17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Tünde</a:t>
            </a:r>
            <a:r>
              <a:rPr lang="hu-HU" sz="1700" dirty="0" smtClean="0">
                <a:solidFill>
                  <a:schemeClr val="accent1">
                    <a:lumMod val="75000"/>
                  </a:schemeClr>
                </a:solidFill>
              </a:rPr>
              <a:t> szolgálatába állnak.</a:t>
            </a:r>
          </a:p>
          <a:p>
            <a:endParaRPr lang="hu-HU" sz="17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sz="1700" dirty="0" smtClean="0">
                <a:solidFill>
                  <a:schemeClr val="accent1">
                    <a:lumMod val="75000"/>
                  </a:schemeClr>
                </a:solidFill>
              </a:rPr>
              <a:t>Ők talán a nyomorult emberiség megtestesítői.</a:t>
            </a:r>
            <a:endParaRPr lang="hu-HU" sz="17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9857" y="2976530"/>
            <a:ext cx="3056553" cy="2139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Szövegdoboz 10"/>
          <p:cNvSpPr txBox="1"/>
          <p:nvPr/>
        </p:nvSpPr>
        <p:spPr>
          <a:xfrm>
            <a:off x="7276730" y="514277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Kurrah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hu-HU" dirty="0" smtClean="0"/>
              <a:t> </a:t>
            </a:r>
            <a:r>
              <a:rPr lang="hu-H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Berreh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hu-HU" dirty="0" smtClean="0"/>
              <a:t> 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Duzzog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és 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Mirigy</a:t>
            </a:r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1253" y="115943"/>
            <a:ext cx="2693759" cy="1895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Szövegdoboz 12"/>
          <p:cNvSpPr txBox="1"/>
          <p:nvPr/>
        </p:nvSpPr>
        <p:spPr>
          <a:xfrm>
            <a:off x="6439503" y="2026543"/>
            <a:ext cx="5187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Érdekesség,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hogy 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Abonyi Tivadar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(társrendező) 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Ungvári Lászlót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képzelte el 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Csongor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szerepére, viszont 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Németh Antal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neki </a:t>
            </a:r>
            <a:r>
              <a:rPr lang="hu-H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Kurrah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szerepét szánta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Akciógomb: Vissza vagy Előző 13">
            <a:hlinkClick r:id="" action="ppaction://hlinkshowjump?jump=previousslide" highlightClick="1">
              <a:snd r:embed="rId7" name="whoosh.wav"/>
            </a:hlinkClick>
          </p:cNvPr>
          <p:cNvSpPr/>
          <p:nvPr/>
        </p:nvSpPr>
        <p:spPr>
          <a:xfrm>
            <a:off x="116378" y="5769033"/>
            <a:ext cx="457200" cy="507076"/>
          </a:xfrm>
          <a:prstGeom prst="actionButtonBackPrevious">
            <a:avLst/>
          </a:prstGeom>
          <a:solidFill>
            <a:srgbClr val="FEFEF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Akciógomb: Tovább vagy Következő 14">
            <a:hlinkClick r:id="" action="ppaction://hlinkshowjump?jump=nextslide" highlightClick="1">
              <a:snd r:embed="rId7" name="whoosh.wav"/>
            </a:hlinkClick>
          </p:cNvPr>
          <p:cNvSpPr/>
          <p:nvPr/>
        </p:nvSpPr>
        <p:spPr>
          <a:xfrm>
            <a:off x="11055927" y="5769033"/>
            <a:ext cx="507077" cy="507076"/>
          </a:xfrm>
          <a:prstGeom prst="actionButtonForwardNext">
            <a:avLst/>
          </a:prstGeom>
          <a:solidFill>
            <a:srgbClr val="FEFEF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550130" y="5699405"/>
            <a:ext cx="1345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Balga, Ilma 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és Mirigy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9865087" y="5837904"/>
            <a:ext cx="134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Fogadtatás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020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25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2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25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3" grpId="0"/>
      <p:bldP spid="14" grpId="0" animBg="1"/>
      <p:bldP spid="15" grpId="0" animBg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145533" y="104698"/>
            <a:ext cx="3397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Fogadtatás</a:t>
            </a:r>
            <a:endParaRPr lang="hu-H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3097763"/>
            <a:ext cx="37695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Mitrovics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Gyula: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„A </a:t>
            </a:r>
            <a:r>
              <a:rPr lang="hu-H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tisztára magyar </a:t>
            </a:r>
            <a:r>
              <a:rPr lang="hu-H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népmesének rendezett </a:t>
            </a:r>
            <a:r>
              <a:rPr lang="hu-H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színjáték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teljesen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megfelel a  </a:t>
            </a:r>
            <a:r>
              <a:rPr lang="hu-H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fantasztikus </a:t>
            </a:r>
            <a:r>
              <a:rPr lang="hu-H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és szimbolikus helyzetek </a:t>
            </a:r>
            <a:r>
              <a:rPr lang="hu-H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folytonosságának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valamint a </a:t>
            </a:r>
            <a:r>
              <a:rPr lang="hu-H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mese </a:t>
            </a:r>
            <a:r>
              <a:rPr lang="hu-H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illúziót keltő és illúziókból </a:t>
            </a:r>
            <a:r>
              <a:rPr lang="hu-H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táplálkozó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lényegének”.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254" y="674211"/>
            <a:ext cx="1603335" cy="2297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églalap 6"/>
          <p:cNvSpPr/>
          <p:nvPr/>
        </p:nvSpPr>
        <p:spPr>
          <a:xfrm>
            <a:off x="2982686" y="102802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9F0C0D"/>
                </a:solidFill>
                <a:latin typeface="Arial Black" panose="020B0A04020102020204" pitchFamily="34" charset="0"/>
              </a:rPr>
              <a:t>A </a:t>
            </a:r>
            <a:r>
              <a:rPr lang="hu-HU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Csongor és Tündét </a:t>
            </a:r>
            <a:r>
              <a:rPr lang="hu-HU" dirty="0">
                <a:solidFill>
                  <a:srgbClr val="9F0C0D"/>
                </a:solidFill>
                <a:latin typeface="Arial Black" panose="020B0A04020102020204" pitchFamily="34" charset="0"/>
              </a:rPr>
              <a:t>22 alkalommal mutatták be, emellett játszották a </a:t>
            </a:r>
            <a:r>
              <a:rPr lang="hu-HU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Margitszigeten</a:t>
            </a:r>
            <a:r>
              <a:rPr lang="hu-HU" dirty="0">
                <a:solidFill>
                  <a:srgbClr val="9F0C0D"/>
                </a:solidFill>
                <a:latin typeface="Arial Black" panose="020B0A04020102020204" pitchFamily="34" charset="0"/>
              </a:rPr>
              <a:t> és külföldön, </a:t>
            </a:r>
            <a:r>
              <a:rPr lang="hu-HU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Németországban</a:t>
            </a:r>
            <a:r>
              <a:rPr lang="hu-HU" dirty="0">
                <a:solidFill>
                  <a:srgbClr val="9F0C0D"/>
                </a:solidFill>
                <a:latin typeface="Arial Black" panose="020B0A04020102020204" pitchFamily="34" charset="0"/>
              </a:rPr>
              <a:t> is. </a:t>
            </a:r>
            <a:r>
              <a:rPr lang="hu-HU" dirty="0" smtClean="0">
                <a:solidFill>
                  <a:srgbClr val="9F0C0D"/>
                </a:solidFill>
                <a:latin typeface="Arial Black" panose="020B0A04020102020204" pitchFamily="34" charset="0"/>
              </a:rPr>
              <a:t>A bemutatóra</a:t>
            </a:r>
          </a:p>
          <a:p>
            <a:r>
              <a:rPr lang="hu-HU" dirty="0" smtClean="0">
                <a:solidFill>
                  <a:srgbClr val="9F0C0D"/>
                </a:solidFill>
                <a:latin typeface="Arial Black" panose="020B0A04020102020204" pitchFamily="34" charset="0"/>
              </a:rPr>
              <a:t>1937.február 5-én került sor a Nemzetiben</a:t>
            </a:r>
            <a:r>
              <a:rPr lang="hu-HU" dirty="0">
                <a:solidFill>
                  <a:srgbClr val="9F0C0D"/>
                </a:solidFill>
                <a:latin typeface="Arial Black" panose="020B0A04020102020204" pitchFamily="34" charset="0"/>
              </a:rPr>
              <a:t/>
            </a:r>
            <a:br>
              <a:rPr lang="hu-HU" dirty="0">
                <a:solidFill>
                  <a:srgbClr val="9F0C0D"/>
                </a:solidFill>
                <a:latin typeface="Arial Black" panose="020B0A04020102020204" pitchFamily="34" charset="0"/>
              </a:rPr>
            </a:b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8210939" y="3303036"/>
            <a:ext cx="35020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Bisztray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Gyula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irodalomtörténész az absztrakt jellegeket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é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s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népi gyökereit dicsérte, de kritikájában ezt írta: </a:t>
            </a:r>
          </a:p>
          <a:p>
            <a:pPr algn="ctr"/>
            <a:r>
              <a:rPr lang="hu-HU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u-H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u-H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„…kevesebb </a:t>
            </a:r>
            <a:r>
              <a:rPr lang="hu-H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technikai vívmányra és több mesehangulatra </a:t>
            </a:r>
          </a:p>
          <a:p>
            <a:pPr algn="ctr"/>
            <a:r>
              <a:rPr lang="hu-HU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u-H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volna </a:t>
            </a:r>
            <a:r>
              <a:rPr lang="hu-H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szükség.”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5219" y="754114"/>
            <a:ext cx="1792628" cy="2443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Szövegdoboz 9"/>
          <p:cNvSpPr txBox="1"/>
          <p:nvPr/>
        </p:nvSpPr>
        <p:spPr>
          <a:xfrm>
            <a:off x="3953541" y="2621902"/>
            <a:ext cx="41241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Magyarság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című napilapban 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Abonyi </a:t>
            </a:r>
            <a:b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Ernő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leszögezte,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hogy az </a:t>
            </a:r>
            <a:r>
              <a:rPr lang="hu-H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„előadás olyan volt, amilyennek a szerző </a:t>
            </a:r>
            <a:r>
              <a:rPr lang="hu-H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elképzelte …Tündérvilág </a:t>
            </a:r>
            <a:r>
              <a:rPr lang="hu-H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volt ez a gonoszság és </a:t>
            </a:r>
            <a:r>
              <a:rPr lang="hu-H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jó-</a:t>
            </a:r>
            <a:endParaRPr lang="hu-HU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hu-HU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ság</a:t>
            </a:r>
            <a:r>
              <a:rPr lang="hu-H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képében mozgó mesebeli alakokkal,</a:t>
            </a:r>
            <a:br>
              <a:rPr lang="hu-H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hu-H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arany és gyémánt erdők lenyűgöző </a:t>
            </a:r>
            <a:r>
              <a:rPr lang="hu-H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változásával.”</a:t>
            </a:r>
            <a:endParaRPr lang="hu-HU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Akciógomb: Vissza vagy Előző 10">
            <a:hlinkClick r:id="" action="ppaction://hlinkshowjump?jump=previousslide" highlightClick="1">
              <a:snd r:embed="rId4" name="whoosh.wav"/>
            </a:hlinkClick>
          </p:cNvPr>
          <p:cNvSpPr/>
          <p:nvPr/>
        </p:nvSpPr>
        <p:spPr>
          <a:xfrm>
            <a:off x="116378" y="5769033"/>
            <a:ext cx="457200" cy="507076"/>
          </a:xfrm>
          <a:prstGeom prst="actionButtonBackPrevious">
            <a:avLst/>
          </a:prstGeom>
          <a:solidFill>
            <a:srgbClr val="FEFEF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539541" y="5837905"/>
            <a:ext cx="134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Fogadtatás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Akciógomb: Tovább vagy Következő 12">
            <a:hlinkClick r:id="" action="ppaction://hlinkshowjump?jump=nextslide" highlightClick="1">
              <a:snd r:embed="rId4" name="whoosh.wav"/>
            </a:hlinkClick>
          </p:cNvPr>
          <p:cNvSpPr/>
          <p:nvPr/>
        </p:nvSpPr>
        <p:spPr>
          <a:xfrm>
            <a:off x="11055927" y="5769033"/>
            <a:ext cx="507077" cy="507076"/>
          </a:xfrm>
          <a:prstGeom prst="actionButtonForwardNext">
            <a:avLst/>
          </a:prstGeom>
          <a:solidFill>
            <a:srgbClr val="FEFEF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10367786" y="5831963"/>
            <a:ext cx="134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Zárás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473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2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748079" y="1996952"/>
            <a:ext cx="2359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Vége </a:t>
            </a:r>
            <a:r>
              <a:rPr lang="hu-H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Wingdings" panose="05000000000000000000" pitchFamily="2" charset="2"/>
              </a:rPr>
              <a:t></a:t>
            </a:r>
            <a:endParaRPr lang="hu-H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584580" y="5775650"/>
            <a:ext cx="756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Készítette a </a:t>
            </a:r>
            <a:r>
              <a:rPr lang="hu-HU" sz="2800" dirty="0" smtClean="0">
                <a:solidFill>
                  <a:schemeClr val="bg1">
                    <a:lumMod val="85000"/>
                  </a:schemeClr>
                </a:solidFill>
              </a:rPr>
              <a:t>Lépegetők az Irodalomban </a:t>
            </a:r>
            <a:r>
              <a:rPr lang="hu-HU" sz="2800" dirty="0" smtClean="0">
                <a:solidFill>
                  <a:schemeClr val="bg1"/>
                </a:solidFill>
              </a:rPr>
              <a:t>csapata</a:t>
            </a: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151" y="1158914"/>
            <a:ext cx="4144924" cy="2766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1101" y="1003210"/>
            <a:ext cx="4378189" cy="2922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19531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ő esemény">
  <a:themeElements>
    <a:clrScheme name="Fő esemén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Fő esemény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ő esemén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TM04033921[[fn=Damaszt]]</Template>
  <TotalTime>1485</TotalTime>
  <Words>522</Words>
  <Application>Microsoft Office PowerPoint</Application>
  <PresentationFormat>Egyéni</PresentationFormat>
  <Paragraphs>84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Fő esemény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Sinka Csaba</dc:creator>
  <cp:lastModifiedBy>Miki</cp:lastModifiedBy>
  <cp:revision>169</cp:revision>
  <dcterms:created xsi:type="dcterms:W3CDTF">2016-03-13T17:31:16Z</dcterms:created>
  <dcterms:modified xsi:type="dcterms:W3CDTF">2016-03-19T23:25:22Z</dcterms:modified>
</cp:coreProperties>
</file>