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</p:sldIdLst>
  <p:sldSz cx="10080625" cy="5670550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6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8" y="186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65259" y="1134110"/>
            <a:ext cx="9072563" cy="1512147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&lt;dátum/idő&gt;</a:t>
            </a:r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&lt;élőláb&gt;</a:t>
            </a:r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1FACCE5-F885-45D1-AF91-C9E1E17273DD}" type="slidenum"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512094" y="2754820"/>
            <a:ext cx="7056438" cy="14491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&lt;dátum/idő&gt;</a:t>
            </a:r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&lt;élőláb&gt;</a:t>
            </a:r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1FACCE5-F885-45D1-AF91-C9E1E17273DD}" type="slidenum"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08453" y="227085"/>
            <a:ext cx="2268141" cy="4838344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4031" y="227085"/>
            <a:ext cx="6636411" cy="483834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&lt;dátum/idő&gt;</a:t>
            </a:r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&lt;élőláb&gt;</a:t>
            </a:r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1FACCE5-F885-45D1-AF91-C9E1E17273DD}" type="slidenum"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60000" y="72000"/>
            <a:ext cx="8424000" cy="108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&lt;dátum/idő&gt;</a:t>
            </a:r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&lt;élőláb&gt;</a:t>
            </a:r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1FACCE5-F885-45D1-AF91-C9E1E17273DD}" type="slidenum"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64110" y="504049"/>
            <a:ext cx="7812484" cy="1512147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764110" y="2073568"/>
            <a:ext cx="7812484" cy="1248308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&lt;dátum/idő&gt;</a:t>
            </a:r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&lt;élőláb&gt;</a:t>
            </a:r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736542" y="5305640"/>
            <a:ext cx="840052" cy="301904"/>
          </a:xfrm>
        </p:spPr>
        <p:txBody>
          <a:bodyPr/>
          <a:lstStyle/>
          <a:p>
            <a:pPr algn="r"/>
            <a:fld id="{A1FACCE5-F885-45D1-AF91-C9E1E17273DD}" type="slidenum"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04031" y="1323129"/>
            <a:ext cx="4452276" cy="374230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24318" y="1323129"/>
            <a:ext cx="4452276" cy="374230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&lt;dátum/idő&gt;</a:t>
            </a:r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&lt;élőláb&gt;</a:t>
            </a:r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1FACCE5-F885-45D1-AF91-C9E1E17273DD}" type="slidenum"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031" y="225772"/>
            <a:ext cx="9072563" cy="945092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4031" y="1269311"/>
            <a:ext cx="4454027" cy="620872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5120818" y="1269311"/>
            <a:ext cx="4455776" cy="620872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504031" y="1953190"/>
            <a:ext cx="4454027" cy="31122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20818" y="1953190"/>
            <a:ext cx="4455776" cy="31122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&lt;dátum/idő&gt;</a:t>
            </a:r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&lt;élőláb&gt;</a:t>
            </a:r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1FACCE5-F885-45D1-AF91-C9E1E17273DD}" type="slidenum"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&lt;dátum/idő&gt;</a:t>
            </a:r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&lt;élőláb&gt;</a:t>
            </a:r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1FACCE5-F885-45D1-AF91-C9E1E17273DD}" type="slidenum"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&lt;dátum/idő&gt;</a:t>
            </a:r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&lt;élőláb&gt;</a:t>
            </a:r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1FACCE5-F885-45D1-AF91-C9E1E17273DD}" type="slidenum"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032" y="225772"/>
            <a:ext cx="3316456" cy="960843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04032" y="1260123"/>
            <a:ext cx="3316456" cy="380530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941245" y="225772"/>
            <a:ext cx="5635349" cy="483965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&lt;dátum/idő&gt;</a:t>
            </a:r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&lt;élőláb&gt;</a:t>
            </a:r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1FACCE5-F885-45D1-AF91-C9E1E17273DD}" type="slidenum"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16125" y="504049"/>
            <a:ext cx="6048375" cy="431855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016125" y="1514772"/>
            <a:ext cx="6048375" cy="3276318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016125" y="964760"/>
            <a:ext cx="6048375" cy="438523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&lt;dátum/idő&gt;</a:t>
            </a:r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&lt;élőláb&gt;</a:t>
            </a:r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1FACCE5-F885-45D1-AF91-C9E1E17273DD}" type="slidenum"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504031" y="227085"/>
            <a:ext cx="9072563" cy="94509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504031" y="1323128"/>
            <a:ext cx="9072563" cy="389377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504031" y="5305640"/>
            <a:ext cx="2352146" cy="30190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&lt;dátum/idő&gt;</a:t>
            </a:r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444214" y="5305640"/>
            <a:ext cx="3192198" cy="30190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ctr"/>
            <a:r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&lt;élőláb&gt;</a:t>
            </a:r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736542" y="5305640"/>
            <a:ext cx="840052" cy="30190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r"/>
            <a:fld id="{A1FACCE5-F885-45D1-AF91-C9E1E17273DD}" type="slidenum">
              <a:rPr lang="hu-H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Kép 41"/>
          <p:cNvPicPr/>
          <p:nvPr/>
        </p:nvPicPr>
        <p:blipFill>
          <a:blip r:embed="rId2">
            <a:lum bright="-18000"/>
          </a:blip>
          <a:stretch/>
        </p:blipFill>
        <p:spPr>
          <a:xfrm rot="20700000">
            <a:off x="508403" y="1196003"/>
            <a:ext cx="3416283" cy="3823878"/>
          </a:xfrm>
          <a:prstGeom prst="rect">
            <a:avLst/>
          </a:prstGeom>
          <a:ln>
            <a:noFill/>
          </a:ln>
        </p:spPr>
      </p:pic>
      <p:sp>
        <p:nvSpPr>
          <p:cNvPr id="43" name="TextShape 1"/>
          <p:cNvSpPr txBox="1"/>
          <p:nvPr/>
        </p:nvSpPr>
        <p:spPr>
          <a:xfrm>
            <a:off x="360000" y="72000"/>
            <a:ext cx="8424000" cy="10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hu-HU" sz="3600" b="0" i="1" u="sng" strike="noStrike" spc="-1" dirty="0">
                <a:solidFill>
                  <a:schemeClr val="bg1"/>
                </a:solidFill>
                <a:latin typeface="Comic Sans MS"/>
              </a:rPr>
              <a:t>Üdvözlettel Költőtárs!</a:t>
            </a:r>
          </a:p>
        </p:txBody>
      </p:sp>
      <p:sp>
        <p:nvSpPr>
          <p:cNvPr id="44" name="TextShape 2"/>
          <p:cNvSpPr txBox="1"/>
          <p:nvPr/>
        </p:nvSpPr>
        <p:spPr>
          <a:xfrm>
            <a:off x="3456000" y="1368000"/>
            <a:ext cx="6624000" cy="2310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hu-H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  </a:t>
            </a:r>
            <a:r>
              <a:rPr lang="hu-HU" sz="1800" b="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Sajnálattal </a:t>
            </a:r>
            <a:r>
              <a:rPr lang="hu-H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olvastam korábbi </a:t>
            </a:r>
            <a:r>
              <a:rPr lang="hu-HU" sz="1800" b="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leveledben lányod állapotáról, pláne a feleségeddel és a házasságoddal történő dolgokról. </a:t>
            </a:r>
          </a:p>
          <a:p>
            <a:r>
              <a:rPr lang="hu-HU" sz="1800" b="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  Talán ilyen lelkiállapotban a műkritikát nehezebben fogadja az ember, de a korábbi munkádra visszatérve (mit véleményezés céljából elküldtél) az alábbi észrevételt teszem:</a:t>
            </a:r>
            <a:endParaRPr lang="hu-HU" sz="1800" b="0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mic Sans MS"/>
            </a:endParaRPr>
          </a:p>
          <a:p>
            <a:r>
              <a:rPr lang="hu-HU" sz="1800" b="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A szerzemény címe </a:t>
            </a:r>
            <a:r>
              <a:rPr lang="hu-H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nem igazán </a:t>
            </a:r>
            <a:r>
              <a:rPr lang="hu-HU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át</a:t>
            </a:r>
            <a:r>
              <a:rPr lang="hu-HU" sz="1800" b="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gondolt</a:t>
            </a:r>
            <a:r>
              <a:rPr lang="hu-H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. Egyszerű, talán túlságosan is? Lucifer? Miről szól maga az írás? </a:t>
            </a:r>
            <a:endParaRPr lang="hu-HU" sz="1800" b="0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mic Sans MS"/>
            </a:endParaRPr>
          </a:p>
          <a:p>
            <a:endParaRPr lang="hu-HU" sz="1800" b="0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mic Sans MS"/>
            </a:endParaRPr>
          </a:p>
          <a:p>
            <a:r>
              <a:rPr lang="hu-HU" sz="1800" b="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   Örülök</a:t>
            </a:r>
            <a:r>
              <a:rPr lang="hu-H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, hogy </a:t>
            </a:r>
            <a:r>
              <a:rPr lang="hu-HU" sz="1800" b="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szabadultál a fogságból</a:t>
            </a:r>
            <a:r>
              <a:rPr lang="hu-H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. Nem is </a:t>
            </a:r>
            <a:r>
              <a:rPr lang="hu-HU" sz="1800" b="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értem, </a:t>
            </a:r>
            <a:r>
              <a:rPr lang="hu-H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hogy </a:t>
            </a:r>
            <a:r>
              <a:rPr lang="hu-HU" sz="1800" b="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a mi </a:t>
            </a:r>
            <a:r>
              <a:rPr lang="hu-H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fajtánk, </a:t>
            </a:r>
            <a:r>
              <a:rPr lang="hu-HU" sz="1800" b="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hogyan </a:t>
            </a:r>
            <a:r>
              <a:rPr lang="hu-H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is kerül oda. Érthetetlen...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Kép 44"/>
          <p:cNvPicPr/>
          <p:nvPr/>
        </p:nvPicPr>
        <p:blipFill>
          <a:blip r:embed="rId2">
            <a:lum bright="-7000" contrast="-6000"/>
          </a:blip>
          <a:stretch/>
        </p:blipFill>
        <p:spPr>
          <a:xfrm rot="20925575">
            <a:off x="494639" y="1501871"/>
            <a:ext cx="4137480" cy="3288240"/>
          </a:xfrm>
          <a:prstGeom prst="rect">
            <a:avLst/>
          </a:prstGeom>
          <a:ln>
            <a:noFill/>
          </a:ln>
        </p:spPr>
      </p:pic>
      <p:sp>
        <p:nvSpPr>
          <p:cNvPr id="46" name="TextShape 1"/>
          <p:cNvSpPr txBox="1"/>
          <p:nvPr/>
        </p:nvSpPr>
        <p:spPr>
          <a:xfrm>
            <a:off x="360000" y="72000"/>
            <a:ext cx="8424000" cy="10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hu-HU" sz="3600" b="0" i="1" u="sng" strike="noStrike" spc="-1" dirty="0">
                <a:solidFill>
                  <a:srgbClr val="000000"/>
                </a:solidFill>
                <a:latin typeface="Comic Sans MS"/>
              </a:rPr>
              <a:t>Alkotásaim</a:t>
            </a:r>
          </a:p>
        </p:txBody>
      </p:sp>
      <p:sp>
        <p:nvSpPr>
          <p:cNvPr id="47" name="TextShape 2"/>
          <p:cNvSpPr txBox="1"/>
          <p:nvPr/>
        </p:nvSpPr>
        <p:spPr>
          <a:xfrm>
            <a:off x="4680000" y="1604520"/>
            <a:ext cx="5472000" cy="2211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hu-H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...Köszönöm kérdésed. </a:t>
            </a:r>
            <a:r>
              <a:rPr lang="hu-H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Vannak új verseim, </a:t>
            </a:r>
            <a:r>
              <a:rPr lang="hu-H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amiket </a:t>
            </a:r>
            <a:r>
              <a:rPr lang="hu-H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nemrégiben </a:t>
            </a:r>
            <a:r>
              <a:rPr lang="hu-H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írogattam. A Toldi </a:t>
            </a:r>
            <a:r>
              <a:rPr lang="hu-H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pedig, (a te </a:t>
            </a:r>
            <a:r>
              <a:rPr lang="hu-H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szavaidnak nem ellent </a:t>
            </a:r>
            <a:r>
              <a:rPr lang="hu-H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mondva) </a:t>
            </a:r>
            <a:r>
              <a:rPr lang="hu-H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valóban </a:t>
            </a:r>
            <a:r>
              <a:rPr lang="hu-H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kiemelkedik munkáim közül, hisz ennek köszönhetem,  </a:t>
            </a:r>
            <a:r>
              <a:rPr lang="hu-H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elismert költővé válásomat! </a:t>
            </a:r>
            <a:r>
              <a:rPr lang="hu-H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Kárpótolt</a:t>
            </a:r>
            <a:r>
              <a:rPr lang="hu-H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</a:t>
            </a:r>
            <a:r>
              <a:rPr lang="hu-H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a </a:t>
            </a:r>
            <a:r>
              <a:rPr lang="hu-H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sok </a:t>
            </a:r>
            <a:r>
              <a:rPr lang="hu-HU" sz="20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szenvedésért</a:t>
            </a:r>
            <a:r>
              <a:rPr lang="hu-H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Kép 47"/>
          <p:cNvPicPr/>
          <p:nvPr/>
        </p:nvPicPr>
        <p:blipFill>
          <a:blip r:embed="rId2">
            <a:lum bright="-7000" contrast="-5000"/>
          </a:blip>
          <a:stretch/>
        </p:blipFill>
        <p:spPr>
          <a:xfrm rot="461545">
            <a:off x="6030300" y="1196500"/>
            <a:ext cx="3168000" cy="4245840"/>
          </a:xfrm>
          <a:prstGeom prst="rect">
            <a:avLst/>
          </a:prstGeom>
          <a:ln>
            <a:noFill/>
          </a:ln>
        </p:spPr>
      </p:pic>
      <p:sp>
        <p:nvSpPr>
          <p:cNvPr id="49" name="TextShape 1"/>
          <p:cNvSpPr txBox="1"/>
          <p:nvPr/>
        </p:nvSpPr>
        <p:spPr>
          <a:xfrm>
            <a:off x="360000" y="72000"/>
            <a:ext cx="8424000" cy="10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hu-HU" sz="4400" b="0" u="sng" strike="noStrike" spc="-1" dirty="0">
                <a:solidFill>
                  <a:srgbClr val="000000"/>
                </a:solidFill>
                <a:latin typeface="Comic Sans MS"/>
              </a:rPr>
              <a:t>Szerkesztőségeim</a:t>
            </a:r>
          </a:p>
        </p:txBody>
      </p:sp>
      <p:sp>
        <p:nvSpPr>
          <p:cNvPr id="50" name="TextShape 2"/>
          <p:cNvSpPr txBox="1"/>
          <p:nvPr/>
        </p:nvSpPr>
        <p:spPr>
          <a:xfrm>
            <a:off x="360000" y="1395115"/>
            <a:ext cx="6120000" cy="2304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77500" lnSpcReduction="20000"/>
          </a:bodyPr>
          <a:lstStyle/>
          <a:p>
            <a:r>
              <a:rPr lang="hu-H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  Szívesen segítenék, ha tehetném...</a:t>
            </a:r>
          </a:p>
          <a:p>
            <a:r>
              <a:rPr lang="hu-H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Panaszkodj csak barátom, könnyíts a lelkeden.</a:t>
            </a:r>
            <a:endParaRPr lang="hu-HU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mic Sans MS"/>
            </a:endParaRPr>
          </a:p>
          <a:p>
            <a:r>
              <a:rPr lang="hu-H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   Én veled ellentétben nem panaszkodhatom. </a:t>
            </a:r>
            <a:r>
              <a:rPr lang="hu-H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Több </a:t>
            </a:r>
            <a:r>
              <a:rPr lang="hu-H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siker is </a:t>
            </a:r>
            <a:r>
              <a:rPr lang="hu-H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</a:t>
            </a:r>
            <a:r>
              <a:rPr lang="hu-H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most </a:t>
            </a:r>
            <a:r>
              <a:rPr lang="hu-H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az életemben</a:t>
            </a:r>
            <a:r>
              <a:rPr lang="hu-H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. </a:t>
            </a:r>
            <a:r>
              <a:rPr lang="hu-H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Az én </a:t>
            </a:r>
            <a:r>
              <a:rPr lang="hu-H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szerkesztésem alatt fut a Szépirodalmi Figyelő. Remek írások mind, </a:t>
            </a:r>
            <a:r>
              <a:rPr lang="hu-H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mik </a:t>
            </a:r>
            <a:r>
              <a:rPr lang="hu-H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ebben </a:t>
            </a:r>
            <a:r>
              <a:rPr lang="hu-H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megjelennek</a:t>
            </a:r>
            <a:r>
              <a:rPr lang="hu-H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...</a:t>
            </a:r>
            <a:endParaRPr lang="hu-H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Kép 50"/>
          <p:cNvPicPr/>
          <p:nvPr/>
        </p:nvPicPr>
        <p:blipFill>
          <a:blip r:embed="rId2"/>
          <a:stretch/>
        </p:blipFill>
        <p:spPr>
          <a:xfrm rot="238330">
            <a:off x="4769299" y="1933488"/>
            <a:ext cx="4713483" cy="3338364"/>
          </a:xfrm>
          <a:prstGeom prst="rect">
            <a:avLst/>
          </a:prstGeom>
          <a:ln>
            <a:noFill/>
          </a:ln>
        </p:spPr>
      </p:pic>
      <p:pic>
        <p:nvPicPr>
          <p:cNvPr id="52" name="Kép 51"/>
          <p:cNvPicPr/>
          <p:nvPr/>
        </p:nvPicPr>
        <p:blipFill>
          <a:blip r:embed="rId3"/>
          <a:stretch/>
        </p:blipFill>
        <p:spPr>
          <a:xfrm rot="20838897">
            <a:off x="1332769" y="2109411"/>
            <a:ext cx="2292834" cy="3207796"/>
          </a:xfrm>
          <a:prstGeom prst="rect">
            <a:avLst/>
          </a:prstGeom>
          <a:ln>
            <a:noFill/>
          </a:ln>
        </p:spPr>
      </p:pic>
      <p:sp>
        <p:nvSpPr>
          <p:cNvPr id="53" name="TextShape 1"/>
          <p:cNvSpPr txBox="1"/>
          <p:nvPr/>
        </p:nvSpPr>
        <p:spPr>
          <a:xfrm>
            <a:off x="360000" y="-261069"/>
            <a:ext cx="8424000" cy="10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hu-HU" sz="4400" b="0" u="sng" strike="noStrike" spc="-1" dirty="0" smtClean="0">
                <a:solidFill>
                  <a:srgbClr val="000000"/>
                </a:solidFill>
                <a:latin typeface="Times New Roman"/>
              </a:rPr>
              <a:t>Mi több</a:t>
            </a:r>
            <a:r>
              <a:rPr lang="hu-HU" sz="4400" b="0" u="sng" strike="noStrike" spc="-1" dirty="0">
                <a:solidFill>
                  <a:srgbClr val="000000"/>
                </a:solidFill>
                <a:latin typeface="Times New Roman"/>
              </a:rPr>
              <a:t>!</a:t>
            </a:r>
          </a:p>
        </p:txBody>
      </p:sp>
      <p:sp>
        <p:nvSpPr>
          <p:cNvPr id="54" name="TextShape 2"/>
          <p:cNvSpPr txBox="1"/>
          <p:nvPr/>
        </p:nvSpPr>
        <p:spPr>
          <a:xfrm>
            <a:off x="387856" y="809014"/>
            <a:ext cx="7056000" cy="134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lnSpcReduction="10000"/>
          </a:bodyPr>
          <a:lstStyle/>
          <a:p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...A Kisfaludy Társaság igazgatójává lettem. Pompás foglalkozás egy magamfajtának. Egyfolytában </a:t>
            </a:r>
            <a:r>
              <a:rPr lang="hu-H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csak azon munkálkodom, </a:t>
            </a: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hogy minél kitűnőbb legyen. </a:t>
            </a:r>
            <a:r>
              <a:rPr lang="hu-H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Felolvasóesteket tartunk, szívesen bemutatom </a:t>
            </a:r>
            <a:r>
              <a:rPr lang="hu-H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az alkotásodat </a:t>
            </a:r>
            <a:r>
              <a:rPr lang="hu-H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a többieknek, ha arra már érdemesnek tartod</a:t>
            </a:r>
            <a:r>
              <a:rPr lang="hu-H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. 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r>
              <a:rPr lang="hu-HU" sz="20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 panose="030F0702030302020204" pitchFamily="66" charset="0"/>
              </a:rPr>
              <a:t>Rám mindig számíthatsz, bármikor fordulj hozzám bizalom</a:t>
            </a:r>
            <a:r>
              <a:rPr lang="hu-HU" sz="20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 panose="030F0702030302020204" pitchFamily="66" charset="0"/>
              </a:rPr>
              <a:t> </a:t>
            </a:r>
            <a:r>
              <a:rPr lang="hu-HU" sz="2000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 panose="030F0702030302020204" pitchFamily="66" charset="0"/>
              </a:rPr>
              <a:t>mal</a:t>
            </a:r>
            <a:r>
              <a:rPr lang="hu-HU" sz="20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 panose="030F0702030302020204" pitchFamily="66" charset="0"/>
              </a:rPr>
              <a:t>,  lehetőségeim szerint szívesen segítek!</a:t>
            </a:r>
          </a:p>
          <a:p>
            <a:r>
              <a:rPr lang="hu-HU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 panose="030F0702030302020204" pitchFamily="66" charset="0"/>
              </a:rPr>
              <a:t> </a:t>
            </a:r>
            <a:r>
              <a:rPr lang="hu-HU" sz="2000" b="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 panose="030F0702030302020204" pitchFamily="66" charset="0"/>
              </a:rPr>
              <a:t>  A Mindenható adjon neked erőt, bölcsességet életed további részében.</a:t>
            </a:r>
            <a:endParaRPr lang="hu-HU" sz="2000" b="0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mic Sans MS" panose="030F0702030302020204" pitchFamily="66" charset="0"/>
            </a:endParaRPr>
          </a:p>
          <a:p>
            <a:r>
              <a:rPr lang="hu-HU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 panose="030F0702030302020204" pitchFamily="66" charset="0"/>
              </a:rPr>
              <a:t>                             Üdvözlettel, </a:t>
            </a:r>
          </a:p>
          <a:p>
            <a:r>
              <a:rPr lang="hu-HU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 panose="030F0702030302020204" pitchFamily="66" charset="0"/>
              </a:rPr>
              <a:t>                                                    </a:t>
            </a:r>
            <a:r>
              <a:rPr lang="hu-H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                   .</a:t>
            </a:r>
          </a:p>
        </p:txBody>
      </p:sp>
      <p:pic>
        <p:nvPicPr>
          <p:cNvPr id="56" name="Kép 55"/>
          <p:cNvPicPr/>
          <p:nvPr/>
        </p:nvPicPr>
        <p:blipFill>
          <a:blip r:embed="rId2"/>
          <a:stretch/>
        </p:blipFill>
        <p:spPr>
          <a:xfrm>
            <a:off x="5184000" y="2867040"/>
            <a:ext cx="2088000" cy="804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gycsúcs">
  <a:themeElements>
    <a:clrScheme name="Hegycsúc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egycsúc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158</TotalTime>
  <Words>255</Words>
  <Application>Microsoft Office PowerPoint</Application>
  <PresentationFormat>Egyéni</PresentationFormat>
  <Paragraphs>18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3" baseType="lpstr">
      <vt:lpstr>Book Antiqua</vt:lpstr>
      <vt:lpstr>Comic Sans MS</vt:lpstr>
      <vt:lpstr>Lucida Sans</vt:lpstr>
      <vt:lpstr>Times New Roman</vt:lpstr>
      <vt:lpstr>Wingdings</vt:lpstr>
      <vt:lpstr>Wingdings 2</vt:lpstr>
      <vt:lpstr>Wingdings 3</vt:lpstr>
      <vt:lpstr>Hegycsúcs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Vintage</dc:title>
  <dc:subject/>
  <dc:creator/>
  <dc:description/>
  <cp:lastModifiedBy>Tanár</cp:lastModifiedBy>
  <cp:revision>18</cp:revision>
  <dcterms:created xsi:type="dcterms:W3CDTF">2018-03-07T19:22:43Z</dcterms:created>
  <dcterms:modified xsi:type="dcterms:W3CDTF">2018-03-09T10:32:11Z</dcterms:modified>
  <dc:language>hu-HU</dc:language>
</cp:coreProperties>
</file>