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Purple Purse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016" y="-90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sv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r="-3571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2838215" y="317352"/>
            <a:ext cx="14771887" cy="2587559"/>
            <a:chOff x="0" y="0"/>
            <a:chExt cx="11704320" cy="20502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04320" cy="2050220"/>
            </a:xfrm>
            <a:custGeom>
              <a:avLst/>
              <a:gdLst/>
              <a:ahLst/>
              <a:cxnLst/>
              <a:rect l="l" t="t" r="r" b="b"/>
              <a:pathLst>
                <a:path w="11704320" h="2050220">
                  <a:moveTo>
                    <a:pt x="0" y="0"/>
                  </a:moveTo>
                  <a:lnTo>
                    <a:pt x="11704320" y="0"/>
                  </a:lnTo>
                  <a:lnTo>
                    <a:pt x="11704320" y="2050220"/>
                  </a:lnTo>
                  <a:lnTo>
                    <a:pt x="0" y="20502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10211" b="-89500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04320" cy="2050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235"/>
                </a:lnSpc>
              </a:pPr>
              <a:r>
                <a:rPr lang="en-US" sz="7695">
                  <a:solidFill>
                    <a:srgbClr val="FFFFFF"/>
                  </a:solidFill>
                  <a:latin typeface="Purple Purse" panose="02000504000000020003"/>
                  <a:ea typeface="Purple Purse" panose="02000504000000020003"/>
                  <a:cs typeface="Purple Purse" panose="02000504000000020003"/>
                  <a:sym typeface="Purple Purse" panose="02000504000000020003"/>
                </a:rPr>
                <a:t>Az ember tragédiája a Nemzeti Színházban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525076" y="8401050"/>
            <a:ext cx="14464139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9140" lvl="1" indent="-369570" algn="l">
              <a:lnSpc>
                <a:spcPts val="6890"/>
              </a:lnSpc>
              <a:buFont typeface="Arial" panose="020B0604020202020204"/>
              <a:buChar char="•"/>
            </a:pPr>
            <a:r>
              <a:rPr lang="en-US" sz="5745">
                <a:solidFill>
                  <a:srgbClr val="FFFFFF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Név: </a:t>
            </a:r>
          </a:p>
          <a:p>
            <a:pPr marL="739140" lvl="1" indent="-369570" algn="l">
              <a:lnSpc>
                <a:spcPts val="6890"/>
              </a:lnSpc>
              <a:buFont typeface="Arial" panose="020B0604020202020204"/>
              <a:buChar char="•"/>
            </a:pPr>
            <a:r>
              <a:rPr lang="en-US" sz="5745">
                <a:solidFill>
                  <a:srgbClr val="FFFFFF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Osztály: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3489" y="8515350"/>
            <a:ext cx="15592547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5"/>
              </a:lnSpc>
              <a:spcBef>
                <a:spcPct val="0"/>
              </a:spcBef>
            </a:pPr>
            <a:r>
              <a:rPr lang="en-US" sz="4900">
                <a:solidFill>
                  <a:srgbClr val="FFFFFF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Réz Dóra, Papp Gábor, Kunder Hanna, Kelemen Zsuzsanna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3470861" y="9334500"/>
            <a:ext cx="1446413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5"/>
              </a:lnSpc>
              <a:spcBef>
                <a:spcPct val="0"/>
              </a:spcBef>
            </a:pPr>
            <a:r>
              <a:rPr lang="en-US" sz="5240">
                <a:solidFill>
                  <a:srgbClr val="FFFFFF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11/B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71800" y="411962"/>
            <a:ext cx="12344400" cy="1714500"/>
            <a:chOff x="0" y="0"/>
            <a:chExt cx="11704320" cy="1625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4320" cy="1625600"/>
            </a:xfrm>
            <a:custGeom>
              <a:avLst/>
              <a:gdLst/>
              <a:ahLst/>
              <a:cxnLst/>
              <a:rect l="l" t="t" r="r" b="b"/>
              <a:pathLst>
                <a:path w="11704320" h="162560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0292" b="-90292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04320" cy="162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920"/>
                </a:lnSpc>
              </a:pPr>
              <a:r>
                <a:rPr lang="en-US" sz="6600">
                  <a:solidFill>
                    <a:srgbClr val="000000"/>
                  </a:solidFill>
                  <a:latin typeface="Purple Purse" panose="02000504000000020003"/>
                  <a:ea typeface="Purple Purse" panose="02000504000000020003"/>
                  <a:cs typeface="Purple Purse" panose="02000504000000020003"/>
                  <a:sym typeface="Purple Purse" panose="02000504000000020003"/>
                </a:rPr>
                <a:t>Szereplők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04683" y="5600859"/>
            <a:ext cx="12087225" cy="2169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7855" lvl="1" indent="-308610" algn="l">
              <a:lnSpc>
                <a:spcPts val="5760"/>
              </a:lnSpc>
              <a:buFont typeface="Arial" panose="020B0604020202020204"/>
              <a:buChar char="•"/>
            </a:pPr>
            <a:r>
              <a:rPr lang="en-US" sz="48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Ádám – emberiség</a:t>
            </a:r>
          </a:p>
          <a:p>
            <a:pPr marL="617855" lvl="1" indent="-308610" algn="l">
              <a:lnSpc>
                <a:spcPts val="5760"/>
              </a:lnSpc>
              <a:buFont typeface="Arial" panose="020B0604020202020204"/>
              <a:buChar char="•"/>
            </a:pPr>
            <a:r>
              <a:rPr lang="en-US" sz="48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Éva – élet, remény</a:t>
            </a:r>
          </a:p>
          <a:p>
            <a:pPr marL="617855" lvl="1" indent="-308610" algn="l">
              <a:lnSpc>
                <a:spcPts val="5760"/>
              </a:lnSpc>
              <a:buFont typeface="Arial" panose="020B0604020202020204"/>
              <a:buChar char="•"/>
            </a:pPr>
            <a:r>
              <a:rPr lang="en-US" sz="48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Lucifer – kételkedés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71800" y="411962"/>
            <a:ext cx="12344400" cy="1714500"/>
            <a:chOff x="0" y="0"/>
            <a:chExt cx="11704320" cy="1625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4320" cy="1625600"/>
            </a:xfrm>
            <a:custGeom>
              <a:avLst/>
              <a:gdLst/>
              <a:ahLst/>
              <a:cxnLst/>
              <a:rect l="l" t="t" r="r" b="b"/>
              <a:pathLst>
                <a:path w="11704320" h="162560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0292" b="-90292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04320" cy="162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920"/>
                </a:lnSpc>
              </a:pPr>
              <a:r>
                <a:rPr lang="en-US" sz="6600">
                  <a:solidFill>
                    <a:srgbClr val="000000"/>
                  </a:solidFill>
                  <a:latin typeface="Purple Purse" panose="02000504000000020003"/>
                  <a:ea typeface="Purple Purse" panose="02000504000000020003"/>
                  <a:cs typeface="Purple Purse" panose="02000504000000020003"/>
                  <a:sym typeface="Purple Purse" panose="02000504000000020003"/>
                </a:rPr>
                <a:t>Összehasonlítás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76517" y="2248059"/>
            <a:ext cx="12087225" cy="2169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7855" lvl="1" indent="-308610" algn="l">
              <a:lnSpc>
                <a:spcPts val="5760"/>
              </a:lnSpc>
              <a:buFont typeface="Arial" panose="020B0604020202020204"/>
              <a:buChar char="•"/>
            </a:pPr>
            <a:r>
              <a:rPr lang="en-US" sz="48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Paulay: látványos</a:t>
            </a:r>
          </a:p>
          <a:p>
            <a:pPr marL="617855" lvl="1" indent="-308610" algn="l">
              <a:lnSpc>
                <a:spcPts val="5760"/>
              </a:lnSpc>
              <a:buFont typeface="Arial" panose="020B0604020202020204"/>
              <a:buChar char="•"/>
            </a:pPr>
            <a:r>
              <a:rPr lang="en-US" sz="48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Németh: filozofikus</a:t>
            </a:r>
          </a:p>
          <a:p>
            <a:pPr marL="617855" lvl="1" indent="-308610" algn="l">
              <a:lnSpc>
                <a:spcPts val="5760"/>
              </a:lnSpc>
              <a:buFont typeface="Arial" panose="020B0604020202020204"/>
              <a:buChar char="•"/>
            </a:pPr>
            <a:r>
              <a:rPr lang="en-US" sz="48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Gellért: modern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71800" y="411962"/>
            <a:ext cx="15833726" cy="1714500"/>
            <a:chOff x="0" y="0"/>
            <a:chExt cx="15012718" cy="1625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4320" cy="1625600"/>
            </a:xfrm>
            <a:custGeom>
              <a:avLst/>
              <a:gdLst/>
              <a:ahLst/>
              <a:cxnLst/>
              <a:rect l="l" t="t" r="r" b="b"/>
              <a:pathLst>
                <a:path w="11704320" h="162560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0292" b="-90292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886614" y="0"/>
              <a:ext cx="6126104" cy="162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920"/>
                </a:lnSpc>
              </a:pPr>
              <a:r>
                <a:rPr lang="en-US" sz="6600">
                  <a:solidFill>
                    <a:srgbClr val="000000"/>
                  </a:solidFill>
                  <a:latin typeface="Purple Purse" panose="02000504000000020003"/>
                  <a:ea typeface="Purple Purse" panose="02000504000000020003"/>
                  <a:cs typeface="Purple Purse" panose="02000504000000020003"/>
                  <a:sym typeface="Purple Purse" panose="02000504000000020003"/>
                </a:rPr>
                <a:t>Lezárás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162665" y="7962900"/>
            <a:ext cx="7642860" cy="221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17855" lvl="1" indent="-308610" algn="l">
              <a:lnSpc>
                <a:spcPts val="5760"/>
              </a:lnSpc>
              <a:buFont typeface="Arial" panose="020B0604020202020204"/>
              <a:buChar char="•"/>
            </a:pPr>
            <a:r>
              <a:rPr lang="en-US" sz="48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Ma is aktuális mű</a:t>
            </a:r>
          </a:p>
          <a:p>
            <a:pPr marL="617855" lvl="1" indent="-308610" algn="l">
              <a:lnSpc>
                <a:spcPts val="5760"/>
              </a:lnSpc>
              <a:buFont typeface="Arial" panose="020B0604020202020204"/>
              <a:buChar char="•"/>
            </a:pPr>
            <a:r>
              <a:rPr lang="en-US" sz="48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Mindig új értelmezések</a:t>
            </a:r>
          </a:p>
          <a:p>
            <a:pPr marL="617855" lvl="1" indent="-308610" algn="l">
              <a:lnSpc>
                <a:spcPts val="5760"/>
              </a:lnSpc>
              <a:buFont typeface="Arial" panose="020B0604020202020204"/>
              <a:buChar char="•"/>
            </a:pPr>
            <a:r>
              <a:rPr lang="en-US" sz="48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Ezért játsszák ma is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4165" y="0"/>
            <a:ext cx="4423835" cy="6080873"/>
          </a:xfrm>
          <a:custGeom>
            <a:avLst/>
            <a:gdLst/>
            <a:ahLst/>
            <a:cxnLst/>
            <a:rect l="l" t="t" r="r" b="b"/>
            <a:pathLst>
              <a:path w="4423835" h="6080873">
                <a:moveTo>
                  <a:pt x="0" y="0"/>
                </a:moveTo>
                <a:lnTo>
                  <a:pt x="4423835" y="0"/>
                </a:lnTo>
                <a:lnTo>
                  <a:pt x="4423835" y="6080873"/>
                </a:lnTo>
                <a:lnTo>
                  <a:pt x="0" y="6080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5038136" y="7196417"/>
            <a:ext cx="3249864" cy="3090583"/>
          </a:xfrm>
          <a:custGeom>
            <a:avLst/>
            <a:gdLst/>
            <a:ahLst/>
            <a:cxnLst/>
            <a:rect l="l" t="t" r="r" b="b"/>
            <a:pathLst>
              <a:path w="3249864" h="3090583">
                <a:moveTo>
                  <a:pt x="0" y="0"/>
                </a:moveTo>
                <a:lnTo>
                  <a:pt x="3249864" y="0"/>
                </a:lnTo>
                <a:lnTo>
                  <a:pt x="3249864" y="3090583"/>
                </a:lnTo>
                <a:lnTo>
                  <a:pt x="0" y="309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141" r="-1862" b="-514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332914" y="2761136"/>
            <a:ext cx="6693047" cy="5906614"/>
          </a:xfrm>
          <a:custGeom>
            <a:avLst/>
            <a:gdLst/>
            <a:ahLst/>
            <a:cxnLst/>
            <a:rect l="l" t="t" r="r" b="b"/>
            <a:pathLst>
              <a:path w="6693047" h="5906614">
                <a:moveTo>
                  <a:pt x="0" y="0"/>
                </a:moveTo>
                <a:lnTo>
                  <a:pt x="6693047" y="0"/>
                </a:lnTo>
                <a:lnTo>
                  <a:pt x="6693047" y="5906614"/>
                </a:lnTo>
                <a:lnTo>
                  <a:pt x="0" y="590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7856841" y="2565458"/>
            <a:ext cx="7394822" cy="5906614"/>
          </a:xfrm>
          <a:custGeom>
            <a:avLst/>
            <a:gdLst/>
            <a:ahLst/>
            <a:cxnLst/>
            <a:rect l="l" t="t" r="r" b="b"/>
            <a:pathLst>
              <a:path w="7394822" h="5906614">
                <a:moveTo>
                  <a:pt x="0" y="0"/>
                </a:moveTo>
                <a:lnTo>
                  <a:pt x="7394823" y="0"/>
                </a:lnTo>
                <a:lnTo>
                  <a:pt x="7394823" y="5906614"/>
                </a:lnTo>
                <a:lnTo>
                  <a:pt x="0" y="5906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1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-145272" y="7048500"/>
            <a:ext cx="14009436" cy="323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245" lvl="1" indent="-344805" algn="just">
              <a:lnSpc>
                <a:spcPts val="6435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5365" u="none" strike="noStrike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Szerző: Madách Imre</a:t>
            </a:r>
          </a:p>
          <a:p>
            <a:pPr algn="just">
              <a:lnSpc>
                <a:spcPts val="6435"/>
              </a:lnSpc>
              <a:spcBef>
                <a:spcPct val="0"/>
              </a:spcBef>
            </a:pPr>
            <a:endParaRPr lang="en-US" sz="5365" u="none" strike="noStrike">
              <a:solidFill>
                <a:srgbClr val="000000"/>
              </a:solidFill>
              <a:latin typeface="Purple Purse" panose="02000504000000020003"/>
              <a:ea typeface="Purple Purse" panose="02000504000000020003"/>
              <a:cs typeface="Purple Purse" panose="02000504000000020003"/>
              <a:sym typeface="Purple Purse" panose="02000504000000020003"/>
            </a:endParaRPr>
          </a:p>
          <a:p>
            <a:pPr marL="690245" lvl="1" indent="-344805" algn="just">
              <a:lnSpc>
                <a:spcPts val="6435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5365" u="none" strike="noStrike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Filozófiai dráma az emberiségről</a:t>
            </a:r>
          </a:p>
          <a:p>
            <a:pPr marL="690245" lvl="1" indent="-344805" algn="just">
              <a:lnSpc>
                <a:spcPts val="6435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5365" u="none" strike="noStrike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Kérdés: Van-e értelme az életnek?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2914" y="527443"/>
            <a:ext cx="1430751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A műről röviden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42901" y="411962"/>
            <a:ext cx="13402198" cy="1861416"/>
            <a:chOff x="0" y="0"/>
            <a:chExt cx="11704320" cy="1625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4320" cy="1625600"/>
            </a:xfrm>
            <a:custGeom>
              <a:avLst/>
              <a:gdLst/>
              <a:ahLst/>
              <a:cxnLst/>
              <a:rect l="l" t="t" r="r" b="b"/>
              <a:pathLst>
                <a:path w="11704320" h="162560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90292" b="-90292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04320" cy="162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1040"/>
                </a:lnSpc>
              </a:pPr>
              <a:r>
                <a:rPr lang="en-US" sz="9200">
                  <a:solidFill>
                    <a:srgbClr val="000000"/>
                  </a:solidFill>
                  <a:latin typeface="Purple Purse" panose="02000504000000020003"/>
                  <a:ea typeface="Purple Purse" panose="02000504000000020003"/>
                  <a:cs typeface="Purple Purse" panose="02000504000000020003"/>
                  <a:sym typeface="Purple Purse" panose="02000504000000020003"/>
                </a:rPr>
                <a:t>A Nemzeti Színház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8547852" y="2620684"/>
            <a:ext cx="8280738" cy="6086342"/>
          </a:xfrm>
          <a:custGeom>
            <a:avLst/>
            <a:gdLst/>
            <a:ahLst/>
            <a:cxnLst/>
            <a:rect l="l" t="t" r="r" b="b"/>
            <a:pathLst>
              <a:path w="8280738" h="6086342">
                <a:moveTo>
                  <a:pt x="0" y="0"/>
                </a:moveTo>
                <a:lnTo>
                  <a:pt x="8280738" y="0"/>
                </a:lnTo>
                <a:lnTo>
                  <a:pt x="8280738" y="6086342"/>
                </a:lnTo>
                <a:lnTo>
                  <a:pt x="0" y="6086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290283" y="7344468"/>
            <a:ext cx="13122985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0560" lvl="1" indent="-335280" algn="l">
              <a:lnSpc>
                <a:spcPts val="6255"/>
              </a:lnSpc>
              <a:buFont typeface="Arial" panose="020B0604020202020204"/>
              <a:buChar char="•"/>
            </a:pPr>
            <a:r>
              <a:rPr lang="en-US" sz="521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Fontos magyar színház</a:t>
            </a:r>
          </a:p>
          <a:p>
            <a:pPr marL="670560" lvl="1" indent="-335280" algn="l">
              <a:lnSpc>
                <a:spcPts val="6255"/>
              </a:lnSpc>
              <a:buFont typeface="Arial" panose="020B0604020202020204"/>
              <a:buChar char="•"/>
            </a:pPr>
            <a:r>
              <a:rPr lang="en-US" sz="521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Sokféle rendezés született</a:t>
            </a:r>
          </a:p>
        </p:txBody>
      </p:sp>
      <p:sp>
        <p:nvSpPr>
          <p:cNvPr id="7" name="Freeform 7"/>
          <p:cNvSpPr/>
          <p:nvPr/>
        </p:nvSpPr>
        <p:spPr>
          <a:xfrm rot="397521">
            <a:off x="10388781" y="6056300"/>
            <a:ext cx="7231010" cy="7397453"/>
          </a:xfrm>
          <a:custGeom>
            <a:avLst/>
            <a:gdLst/>
            <a:ahLst/>
            <a:cxnLst/>
            <a:rect l="l" t="t" r="r" b="b"/>
            <a:pathLst>
              <a:path w="7231010" h="7397453">
                <a:moveTo>
                  <a:pt x="0" y="0"/>
                </a:moveTo>
                <a:lnTo>
                  <a:pt x="7231010" y="0"/>
                </a:lnTo>
                <a:lnTo>
                  <a:pt x="7231010" y="7397453"/>
                </a:lnTo>
                <a:lnTo>
                  <a:pt x="0" y="7397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 rot="366250">
            <a:off x="10965646" y="6748170"/>
            <a:ext cx="6499847" cy="4354898"/>
          </a:xfrm>
          <a:custGeom>
            <a:avLst/>
            <a:gdLst/>
            <a:ahLst/>
            <a:cxnLst/>
            <a:rect l="l" t="t" r="r" b="b"/>
            <a:pathLst>
              <a:path w="6499847" h="4354898">
                <a:moveTo>
                  <a:pt x="0" y="0"/>
                </a:moveTo>
                <a:lnTo>
                  <a:pt x="6499847" y="0"/>
                </a:lnTo>
                <a:lnTo>
                  <a:pt x="6499847" y="4354897"/>
                </a:lnTo>
                <a:lnTo>
                  <a:pt x="0" y="43548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219054" y="2430023"/>
            <a:ext cx="7328798" cy="6467664"/>
          </a:xfrm>
          <a:custGeom>
            <a:avLst/>
            <a:gdLst/>
            <a:ahLst/>
            <a:cxnLst/>
            <a:rect l="l" t="t" r="r" b="b"/>
            <a:pathLst>
              <a:path w="7328798" h="6467664">
                <a:moveTo>
                  <a:pt x="0" y="0"/>
                </a:moveTo>
                <a:lnTo>
                  <a:pt x="7328798" y="0"/>
                </a:lnTo>
                <a:lnTo>
                  <a:pt x="7328798" y="6467664"/>
                </a:lnTo>
                <a:lnTo>
                  <a:pt x="0" y="6467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36913" y="5964613"/>
            <a:ext cx="4322387" cy="4322387"/>
          </a:xfrm>
          <a:custGeom>
            <a:avLst/>
            <a:gdLst/>
            <a:ahLst/>
            <a:cxnLst/>
            <a:rect l="l" t="t" r="r" b="b"/>
            <a:pathLst>
              <a:path w="4322387" h="4322387">
                <a:moveTo>
                  <a:pt x="0" y="0"/>
                </a:moveTo>
                <a:lnTo>
                  <a:pt x="4322387" y="0"/>
                </a:lnTo>
                <a:lnTo>
                  <a:pt x="4322387" y="4322387"/>
                </a:lnTo>
                <a:lnTo>
                  <a:pt x="0" y="4322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4881022" y="2180728"/>
            <a:ext cx="7759641" cy="5925544"/>
          </a:xfrm>
          <a:custGeom>
            <a:avLst/>
            <a:gdLst/>
            <a:ahLst/>
            <a:cxnLst/>
            <a:rect l="l" t="t" r="r" b="b"/>
            <a:pathLst>
              <a:path w="7759641" h="5925544">
                <a:moveTo>
                  <a:pt x="0" y="0"/>
                </a:moveTo>
                <a:lnTo>
                  <a:pt x="7759641" y="0"/>
                </a:lnTo>
                <a:lnTo>
                  <a:pt x="7759641" y="5925544"/>
                </a:lnTo>
                <a:lnTo>
                  <a:pt x="0" y="592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0" y="454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59" b="-9259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2169158" y="635594"/>
            <a:ext cx="13949684" cy="1937456"/>
            <a:chOff x="0" y="0"/>
            <a:chExt cx="11704320" cy="1625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4320" cy="1625600"/>
            </a:xfrm>
            <a:custGeom>
              <a:avLst/>
              <a:gdLst/>
              <a:ahLst/>
              <a:cxnLst/>
              <a:rect l="l" t="t" r="r" b="b"/>
              <a:pathLst>
                <a:path w="11704320" h="162560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t="-90292" b="-90292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1704320" cy="162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1040"/>
                </a:lnSpc>
              </a:pPr>
              <a:r>
                <a:rPr lang="en-US" sz="9200">
                  <a:solidFill>
                    <a:srgbClr val="000000"/>
                  </a:solidFill>
                  <a:latin typeface="Purple Purse" panose="02000504000000020003"/>
                  <a:ea typeface="Purple Purse" panose="02000504000000020003"/>
                  <a:cs typeface="Purple Purse" panose="02000504000000020003"/>
                  <a:sym typeface="Purple Purse" panose="02000504000000020003"/>
                </a:rPr>
                <a:t>Paulay Ede rendezése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22640" y="5668356"/>
            <a:ext cx="13659065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7865" lvl="1" indent="-349250" algn="l">
              <a:lnSpc>
                <a:spcPts val="6510"/>
              </a:lnSpc>
              <a:buFont typeface="Arial" panose="020B0604020202020204"/>
              <a:buChar char="•"/>
            </a:pPr>
            <a:r>
              <a:rPr lang="en-US" sz="5425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Első színpadi változat</a:t>
            </a:r>
          </a:p>
          <a:p>
            <a:pPr marL="697865" lvl="1" indent="-349250" algn="l">
              <a:lnSpc>
                <a:spcPts val="6510"/>
              </a:lnSpc>
              <a:buFont typeface="Arial" panose="020B0604020202020204"/>
              <a:buChar char="•"/>
            </a:pPr>
            <a:r>
              <a:rPr lang="en-US" sz="5425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Látványos, díszletes</a:t>
            </a:r>
          </a:p>
          <a:p>
            <a:pPr marL="697865" lvl="1" indent="-349250" algn="l">
              <a:lnSpc>
                <a:spcPts val="6510"/>
              </a:lnSpc>
              <a:buFont typeface="Arial" panose="020B0604020202020204"/>
              <a:buChar char="•"/>
            </a:pPr>
            <a:r>
              <a:rPr lang="en-US" sz="5425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Klasszikus stílus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1765" y="234570"/>
            <a:ext cx="10504469" cy="4177405"/>
          </a:xfrm>
          <a:custGeom>
            <a:avLst/>
            <a:gdLst/>
            <a:ahLst/>
            <a:cxnLst/>
            <a:rect l="l" t="t" r="r" b="b"/>
            <a:pathLst>
              <a:path w="10504469" h="4177405">
                <a:moveTo>
                  <a:pt x="0" y="0"/>
                </a:moveTo>
                <a:lnTo>
                  <a:pt x="10504470" y="0"/>
                </a:lnTo>
                <a:lnTo>
                  <a:pt x="10504470" y="4177406"/>
                </a:lnTo>
                <a:lnTo>
                  <a:pt x="0" y="4177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55" b="-7610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2452025" y="1209674"/>
            <a:ext cx="13383949" cy="1858882"/>
            <a:chOff x="0" y="0"/>
            <a:chExt cx="11704320" cy="1625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04320" cy="1625600"/>
            </a:xfrm>
            <a:custGeom>
              <a:avLst/>
              <a:gdLst/>
              <a:ahLst/>
              <a:cxnLst/>
              <a:rect l="l" t="t" r="r" b="b"/>
              <a:pathLst>
                <a:path w="11704320" h="162560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4250" b="-24249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04320" cy="162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1040"/>
                </a:lnSpc>
              </a:pPr>
              <a:r>
                <a:rPr lang="en-US" sz="9200">
                  <a:solidFill>
                    <a:srgbClr val="000000"/>
                  </a:solidFill>
                  <a:latin typeface="Purple Purse" panose="02000504000000020003"/>
                  <a:ea typeface="Purple Purse" panose="02000504000000020003"/>
                  <a:cs typeface="Purple Purse" panose="02000504000000020003"/>
                  <a:sym typeface="Purple Purse" panose="02000504000000020003"/>
                </a:rPr>
                <a:t>Paulay stílusa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383021">
            <a:off x="9919000" y="5338818"/>
            <a:ext cx="7231010" cy="7397453"/>
          </a:xfrm>
          <a:custGeom>
            <a:avLst/>
            <a:gdLst/>
            <a:ahLst/>
            <a:cxnLst/>
            <a:rect l="l" t="t" r="r" b="b"/>
            <a:pathLst>
              <a:path w="7231010" h="7397453">
                <a:moveTo>
                  <a:pt x="0" y="0"/>
                </a:moveTo>
                <a:lnTo>
                  <a:pt x="7231010" y="0"/>
                </a:lnTo>
                <a:lnTo>
                  <a:pt x="7231010" y="7397453"/>
                </a:lnTo>
                <a:lnTo>
                  <a:pt x="0" y="7397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7" name="Freeform 7"/>
          <p:cNvSpPr/>
          <p:nvPr/>
        </p:nvSpPr>
        <p:spPr>
          <a:xfrm rot="380538">
            <a:off x="10562627" y="5975645"/>
            <a:ext cx="5943756" cy="6356958"/>
          </a:xfrm>
          <a:custGeom>
            <a:avLst/>
            <a:gdLst/>
            <a:ahLst/>
            <a:cxnLst/>
            <a:rect l="l" t="t" r="r" b="b"/>
            <a:pathLst>
              <a:path w="5943756" h="6356958">
                <a:moveTo>
                  <a:pt x="0" y="0"/>
                </a:moveTo>
                <a:lnTo>
                  <a:pt x="5943756" y="0"/>
                </a:lnTo>
                <a:lnTo>
                  <a:pt x="594375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 rot="1022453">
            <a:off x="-9750151" y="5819991"/>
            <a:ext cx="18288000" cy="6876618"/>
          </a:xfrm>
          <a:custGeom>
            <a:avLst/>
            <a:gdLst/>
            <a:ahLst/>
            <a:cxnLst/>
            <a:rect l="l" t="t" r="r" b="b"/>
            <a:pathLst>
              <a:path w="18288000" h="6876618">
                <a:moveTo>
                  <a:pt x="0" y="0"/>
                </a:moveTo>
                <a:lnTo>
                  <a:pt x="18288000" y="0"/>
                </a:lnTo>
                <a:lnTo>
                  <a:pt x="18288000" y="6876618"/>
                </a:lnTo>
                <a:lnTo>
                  <a:pt x="0" y="6876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7000"/>
            </a:blip>
            <a:stretch>
              <a:fillRect t="-63389" b="-13795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1028700" y="5488754"/>
            <a:ext cx="14446907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925" lvl="1" indent="-334645" algn="l">
              <a:lnSpc>
                <a:spcPts val="6245"/>
              </a:lnSpc>
              <a:buFont typeface="Arial" panose="020B0604020202020204"/>
              <a:buChar char="•"/>
            </a:pPr>
            <a:r>
              <a:rPr lang="en-US" sz="5205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Nagy tömegjelenetek</a:t>
            </a:r>
          </a:p>
          <a:p>
            <a:pPr marL="669925" lvl="1" indent="-334645" algn="l">
              <a:lnSpc>
                <a:spcPts val="6245"/>
              </a:lnSpc>
              <a:buFont typeface="Arial" panose="020B0604020202020204"/>
              <a:buChar char="•"/>
            </a:pPr>
            <a:r>
              <a:rPr lang="en-US" sz="5205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Történelmi hangsúly</a:t>
            </a:r>
          </a:p>
          <a:p>
            <a:pPr marL="669925" lvl="1" indent="-334645" algn="l">
              <a:lnSpc>
                <a:spcPts val="6245"/>
              </a:lnSpc>
              <a:buFont typeface="Arial" panose="020B0604020202020204"/>
              <a:buChar char="•"/>
            </a:pPr>
            <a:r>
              <a:rPr lang="en-US" sz="5205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Látvány dominál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51636" y="579686"/>
            <a:ext cx="13384729" cy="1858990"/>
            <a:chOff x="0" y="0"/>
            <a:chExt cx="11704320" cy="1625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4320" cy="1625600"/>
            </a:xfrm>
            <a:custGeom>
              <a:avLst/>
              <a:gdLst/>
              <a:ahLst/>
              <a:cxnLst/>
              <a:rect l="l" t="t" r="r" b="b"/>
              <a:pathLst>
                <a:path w="11704320" h="162560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90292" b="-90292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04320" cy="162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1040"/>
                </a:lnSpc>
              </a:pPr>
              <a:r>
                <a:rPr lang="en-US" sz="9200">
                  <a:solidFill>
                    <a:srgbClr val="000000"/>
                  </a:solidFill>
                  <a:latin typeface="Purple Purse" panose="02000504000000020003"/>
                  <a:ea typeface="Purple Purse" panose="02000504000000020003"/>
                  <a:cs typeface="Purple Purse" panose="02000504000000020003"/>
                  <a:sym typeface="Purple Purse" panose="02000504000000020003"/>
                </a:rPr>
                <a:t>Németh Antal rendezése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355077">
            <a:off x="13911707" y="4390763"/>
            <a:ext cx="7448453" cy="6966067"/>
          </a:xfrm>
          <a:custGeom>
            <a:avLst/>
            <a:gdLst/>
            <a:ahLst/>
            <a:cxnLst/>
            <a:rect l="l" t="t" r="r" b="b"/>
            <a:pathLst>
              <a:path w="7448453" h="6966067">
                <a:moveTo>
                  <a:pt x="0" y="0"/>
                </a:moveTo>
                <a:lnTo>
                  <a:pt x="7448453" y="0"/>
                </a:lnTo>
                <a:lnTo>
                  <a:pt x="7448453" y="6966066"/>
                </a:lnTo>
                <a:lnTo>
                  <a:pt x="0" y="6966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362809">
            <a:off x="14547163" y="4934594"/>
            <a:ext cx="3477485" cy="5183666"/>
          </a:xfrm>
          <a:custGeom>
            <a:avLst/>
            <a:gdLst/>
            <a:ahLst/>
            <a:cxnLst/>
            <a:rect l="l" t="t" r="r" b="b"/>
            <a:pathLst>
              <a:path w="3477485" h="5183666">
                <a:moveTo>
                  <a:pt x="0" y="0"/>
                </a:moveTo>
                <a:lnTo>
                  <a:pt x="3477484" y="0"/>
                </a:lnTo>
                <a:lnTo>
                  <a:pt x="3477484" y="5183665"/>
                </a:lnTo>
                <a:lnTo>
                  <a:pt x="0" y="5183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35" b="-1235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>
            <a:off x="6485317" y="2813874"/>
            <a:ext cx="4100998" cy="6444426"/>
          </a:xfrm>
          <a:custGeom>
            <a:avLst/>
            <a:gdLst/>
            <a:ahLst/>
            <a:cxnLst/>
            <a:rect l="l" t="t" r="r" b="b"/>
            <a:pathLst>
              <a:path w="4100998" h="6444426">
                <a:moveTo>
                  <a:pt x="0" y="0"/>
                </a:moveTo>
                <a:lnTo>
                  <a:pt x="4100998" y="0"/>
                </a:lnTo>
                <a:lnTo>
                  <a:pt x="4100998" y="6444426"/>
                </a:lnTo>
                <a:lnTo>
                  <a:pt x="0" y="64444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 rot="538694">
            <a:off x="0" y="2937248"/>
            <a:ext cx="5274173" cy="3777626"/>
          </a:xfrm>
          <a:custGeom>
            <a:avLst/>
            <a:gdLst/>
            <a:ahLst/>
            <a:cxnLst/>
            <a:rect l="l" t="t" r="r" b="b"/>
            <a:pathLst>
              <a:path w="5274173" h="3777626">
                <a:moveTo>
                  <a:pt x="0" y="0"/>
                </a:moveTo>
                <a:lnTo>
                  <a:pt x="5274173" y="0"/>
                </a:lnTo>
                <a:lnTo>
                  <a:pt x="5274173" y="3777626"/>
                </a:lnTo>
                <a:lnTo>
                  <a:pt x="0" y="37776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899667" y="-2937248"/>
            <a:ext cx="14488666" cy="5874496"/>
          </a:xfrm>
          <a:custGeom>
            <a:avLst/>
            <a:gdLst/>
            <a:ahLst/>
            <a:cxnLst/>
            <a:rect l="l" t="t" r="r" b="b"/>
            <a:pathLst>
              <a:path w="14488666" h="5874496">
                <a:moveTo>
                  <a:pt x="0" y="0"/>
                </a:moveTo>
                <a:lnTo>
                  <a:pt x="14488666" y="0"/>
                </a:lnTo>
                <a:lnTo>
                  <a:pt x="14488666" y="5874496"/>
                </a:lnTo>
                <a:lnTo>
                  <a:pt x="0" y="58744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TextBox 10"/>
          <p:cNvSpPr txBox="1"/>
          <p:nvPr/>
        </p:nvSpPr>
        <p:spPr>
          <a:xfrm>
            <a:off x="466559" y="6886575"/>
            <a:ext cx="13105880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925" lvl="1" indent="-334645" algn="l">
              <a:lnSpc>
                <a:spcPts val="6245"/>
              </a:lnSpc>
              <a:buFont typeface="Arial" panose="020B0604020202020204"/>
              <a:buChar char="•"/>
            </a:pPr>
            <a:r>
              <a:rPr lang="en-US" sz="5205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Modernebb</a:t>
            </a:r>
          </a:p>
          <a:p>
            <a:pPr marL="669925" lvl="1" indent="-334645" algn="l">
              <a:lnSpc>
                <a:spcPts val="6245"/>
              </a:lnSpc>
              <a:buFont typeface="Arial" panose="020B0604020202020204"/>
              <a:buChar char="•"/>
            </a:pPr>
            <a:r>
              <a:rPr lang="en-US" sz="5205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Filozófiai tartalom fontos</a:t>
            </a:r>
          </a:p>
          <a:p>
            <a:pPr marL="669925" lvl="1" indent="-334645" algn="l">
              <a:lnSpc>
                <a:spcPts val="6245"/>
              </a:lnSpc>
              <a:buFont typeface="Arial" panose="020B0604020202020204"/>
              <a:buChar char="•"/>
            </a:pPr>
            <a:r>
              <a:rPr lang="en-US" sz="5205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Komorabb hangulat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07769" y="-1484956"/>
            <a:ext cx="20735944" cy="17314513"/>
          </a:xfrm>
          <a:custGeom>
            <a:avLst/>
            <a:gdLst/>
            <a:ahLst/>
            <a:cxnLst/>
            <a:rect l="l" t="t" r="r" b="b"/>
            <a:pathLst>
              <a:path w="20735944" h="17314513">
                <a:moveTo>
                  <a:pt x="0" y="0"/>
                </a:moveTo>
                <a:lnTo>
                  <a:pt x="20735943" y="0"/>
                </a:lnTo>
                <a:lnTo>
                  <a:pt x="20735943" y="17314513"/>
                </a:lnTo>
                <a:lnTo>
                  <a:pt x="0" y="17314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1873655" y="3773756"/>
            <a:ext cx="13373095" cy="1857374"/>
            <a:chOff x="0" y="0"/>
            <a:chExt cx="11704320" cy="1625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04320" cy="1625600"/>
            </a:xfrm>
            <a:custGeom>
              <a:avLst/>
              <a:gdLst/>
              <a:ahLst/>
              <a:cxnLst/>
              <a:rect l="l" t="t" r="r" b="b"/>
              <a:pathLst>
                <a:path w="11704320" h="162560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90292" b="-90292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04320" cy="162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1040"/>
                </a:lnSpc>
              </a:pPr>
              <a:r>
                <a:rPr lang="en-US" sz="9200">
                  <a:solidFill>
                    <a:srgbClr val="000000"/>
                  </a:solidFill>
                  <a:latin typeface="Purple Purse" panose="02000504000000020003"/>
                  <a:ea typeface="Purple Purse" panose="02000504000000020003"/>
                  <a:cs typeface="Purple Purse" panose="02000504000000020003"/>
                  <a:sym typeface="Purple Purse" panose="02000504000000020003"/>
                </a:rPr>
                <a:t>Németh stílusa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796050" y="6079325"/>
            <a:ext cx="2766546" cy="4207675"/>
          </a:xfrm>
          <a:custGeom>
            <a:avLst/>
            <a:gdLst/>
            <a:ahLst/>
            <a:cxnLst/>
            <a:rect l="l" t="t" r="r" b="b"/>
            <a:pathLst>
              <a:path w="2766546" h="4207675">
                <a:moveTo>
                  <a:pt x="0" y="0"/>
                </a:moveTo>
                <a:lnTo>
                  <a:pt x="2766547" y="0"/>
                </a:lnTo>
                <a:lnTo>
                  <a:pt x="2766547" y="4207675"/>
                </a:lnTo>
                <a:lnTo>
                  <a:pt x="0" y="42076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2336781" y="7669286"/>
            <a:ext cx="13094489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0" lvl="1" indent="-334645" algn="l">
              <a:lnSpc>
                <a:spcPts val="6240"/>
              </a:lnSpc>
              <a:buFont typeface="Arial" panose="020B0604020202020204"/>
              <a:buChar char="•"/>
            </a:pPr>
            <a:r>
              <a:rPr lang="en-US" sz="52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Letisztult színpad</a:t>
            </a:r>
          </a:p>
          <a:p>
            <a:pPr marL="669290" lvl="1" indent="-334645" algn="l">
              <a:lnSpc>
                <a:spcPts val="6240"/>
              </a:lnSpc>
              <a:buFont typeface="Arial" panose="020B0604020202020204"/>
              <a:buChar char="•"/>
            </a:pPr>
            <a:r>
              <a:rPr lang="en-US" sz="52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Erős színészi játék</a:t>
            </a:r>
          </a:p>
          <a:p>
            <a:pPr marL="669290" lvl="1" indent="-334645" algn="l">
              <a:lnSpc>
                <a:spcPts val="6240"/>
              </a:lnSpc>
              <a:buFont typeface="Arial" panose="020B0604020202020204"/>
              <a:buChar char="•"/>
            </a:pPr>
            <a:r>
              <a:rPr lang="en-US" sz="52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Gondolkodós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27683" y="-1300827"/>
            <a:ext cx="11760398" cy="6556422"/>
          </a:xfrm>
          <a:custGeom>
            <a:avLst/>
            <a:gdLst/>
            <a:ahLst/>
            <a:cxnLst/>
            <a:rect l="l" t="t" r="r" b="b"/>
            <a:pathLst>
              <a:path w="11760398" h="6556422">
                <a:moveTo>
                  <a:pt x="0" y="0"/>
                </a:moveTo>
                <a:lnTo>
                  <a:pt x="11760398" y="0"/>
                </a:lnTo>
                <a:lnTo>
                  <a:pt x="11760398" y="6556421"/>
                </a:lnTo>
                <a:lnTo>
                  <a:pt x="0" y="6556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1588011" y="1002401"/>
            <a:ext cx="14039742" cy="1949964"/>
            <a:chOff x="0" y="0"/>
            <a:chExt cx="11704320" cy="1625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04320" cy="1625600"/>
            </a:xfrm>
            <a:custGeom>
              <a:avLst/>
              <a:gdLst/>
              <a:ahLst/>
              <a:cxnLst/>
              <a:rect l="l" t="t" r="r" b="b"/>
              <a:pathLst>
                <a:path w="11704320" h="162560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90292" b="-90292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04320" cy="162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200"/>
                </a:lnSpc>
              </a:pPr>
              <a:r>
                <a:rPr lang="en-US" sz="7665">
                  <a:solidFill>
                    <a:srgbClr val="000000"/>
                  </a:solidFill>
                  <a:latin typeface="Purple Purse" panose="02000504000000020003"/>
                  <a:ea typeface="Purple Purse" panose="02000504000000020003"/>
                  <a:cs typeface="Purple Purse" panose="02000504000000020003"/>
                  <a:sym typeface="Purple Purse" panose="02000504000000020003"/>
                </a:rPr>
                <a:t>Gellért Endre rendezése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389369">
            <a:off x="10781406" y="4905334"/>
            <a:ext cx="8306620" cy="7022555"/>
          </a:xfrm>
          <a:custGeom>
            <a:avLst/>
            <a:gdLst/>
            <a:ahLst/>
            <a:cxnLst/>
            <a:rect l="l" t="t" r="r" b="b"/>
            <a:pathLst>
              <a:path w="8306620" h="7022555">
                <a:moveTo>
                  <a:pt x="0" y="0"/>
                </a:moveTo>
                <a:lnTo>
                  <a:pt x="8306620" y="0"/>
                </a:lnTo>
                <a:lnTo>
                  <a:pt x="8306620" y="7022555"/>
                </a:lnTo>
                <a:lnTo>
                  <a:pt x="0" y="7022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345582">
            <a:off x="11620936" y="5442871"/>
            <a:ext cx="6325038" cy="7134403"/>
          </a:xfrm>
          <a:custGeom>
            <a:avLst/>
            <a:gdLst/>
            <a:ahLst/>
            <a:cxnLst/>
            <a:rect l="l" t="t" r="r" b="b"/>
            <a:pathLst>
              <a:path w="6325038" h="7134403">
                <a:moveTo>
                  <a:pt x="0" y="0"/>
                </a:moveTo>
                <a:lnTo>
                  <a:pt x="6325037" y="0"/>
                </a:lnTo>
                <a:lnTo>
                  <a:pt x="6325037" y="7134403"/>
                </a:lnTo>
                <a:lnTo>
                  <a:pt x="0" y="7134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6939886" y="5780817"/>
            <a:ext cx="2529095" cy="4506183"/>
          </a:xfrm>
          <a:custGeom>
            <a:avLst/>
            <a:gdLst/>
            <a:ahLst/>
            <a:cxnLst/>
            <a:rect l="l" t="t" r="r" b="b"/>
            <a:pathLst>
              <a:path w="2529095" h="4506183">
                <a:moveTo>
                  <a:pt x="0" y="0"/>
                </a:moveTo>
                <a:lnTo>
                  <a:pt x="2529095" y="0"/>
                </a:lnTo>
                <a:lnTo>
                  <a:pt x="2529095" y="4506183"/>
                </a:lnTo>
                <a:lnTo>
                  <a:pt x="0" y="4506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445444" y="6489120"/>
            <a:ext cx="14042637" cy="252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7550" lvl="1" indent="-358775" algn="l">
              <a:lnSpc>
                <a:spcPts val="6690"/>
              </a:lnSpc>
              <a:buFont typeface="Arial" panose="020B0604020202020204"/>
              <a:buChar char="•"/>
            </a:pPr>
            <a:r>
              <a:rPr lang="en-US" sz="5575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20. századi</a:t>
            </a:r>
          </a:p>
          <a:p>
            <a:pPr marL="717550" lvl="1" indent="-358775" algn="l">
              <a:lnSpc>
                <a:spcPts val="6690"/>
              </a:lnSpc>
              <a:buFont typeface="Arial" panose="020B0604020202020204"/>
              <a:buChar char="•"/>
            </a:pPr>
            <a:r>
              <a:rPr lang="en-US" sz="5575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Látvány + tartalom</a:t>
            </a:r>
          </a:p>
          <a:p>
            <a:pPr marL="717550" lvl="1" indent="-358775" algn="l">
              <a:lnSpc>
                <a:spcPts val="6690"/>
              </a:lnSpc>
              <a:buFont typeface="Arial" panose="020B0604020202020204"/>
              <a:buChar char="•"/>
            </a:pPr>
            <a:r>
              <a:rPr lang="en-US" sz="5575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Közérthetőbb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7947"/>
            <a:ext cx="15316200" cy="2088515"/>
            <a:chOff x="-2817707" y="-354622"/>
            <a:chExt cx="14522027" cy="19802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4320" cy="1625600"/>
            </a:xfrm>
            <a:custGeom>
              <a:avLst/>
              <a:gdLst/>
              <a:ahLst/>
              <a:cxnLst/>
              <a:rect l="l" t="t" r="r" b="b"/>
              <a:pathLst>
                <a:path w="11704320" h="1625600">
                  <a:moveTo>
                    <a:pt x="0" y="0"/>
                  </a:moveTo>
                  <a:lnTo>
                    <a:pt x="11704320" y="0"/>
                  </a:lnTo>
                  <a:lnTo>
                    <a:pt x="11704320" y="1625600"/>
                  </a:lnTo>
                  <a:lnTo>
                    <a:pt x="0" y="1625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0292" b="-90292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817707" y="-354622"/>
              <a:ext cx="11533331" cy="159489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920"/>
                </a:lnSpc>
              </a:pPr>
              <a:r>
                <a:rPr lang="en-US" sz="6600">
                  <a:solidFill>
                    <a:srgbClr val="000000"/>
                  </a:solidFill>
                  <a:latin typeface="Purple Purse" panose="02000504000000020003"/>
                  <a:ea typeface="Purple Purse" panose="02000504000000020003"/>
                  <a:cs typeface="Purple Purse" panose="02000504000000020003"/>
                  <a:sym typeface="Purple Purse" panose="02000504000000020003"/>
                </a:rPr>
                <a:t>Gellért stílusa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5883" y="7658259"/>
            <a:ext cx="12087225" cy="2169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7855" lvl="1" indent="-308610" algn="l">
              <a:lnSpc>
                <a:spcPts val="5760"/>
              </a:lnSpc>
              <a:buFont typeface="Arial" panose="020B0604020202020204"/>
              <a:buChar char="•"/>
            </a:pPr>
            <a:r>
              <a:rPr lang="en-US" sz="48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Egyensúly</a:t>
            </a:r>
          </a:p>
          <a:p>
            <a:pPr marL="617855" lvl="1" indent="-308610" algn="l">
              <a:lnSpc>
                <a:spcPts val="5760"/>
              </a:lnSpc>
              <a:buFont typeface="Arial" panose="020B0604020202020204"/>
              <a:buChar char="•"/>
            </a:pPr>
            <a:r>
              <a:rPr lang="en-US" sz="48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Érzelmesebb</a:t>
            </a:r>
          </a:p>
          <a:p>
            <a:pPr marL="617855" lvl="1" indent="-308610" algn="l">
              <a:lnSpc>
                <a:spcPts val="5760"/>
              </a:lnSpc>
              <a:buFont typeface="Arial" panose="020B0604020202020204"/>
              <a:buChar char="•"/>
            </a:pPr>
            <a:r>
              <a:rPr lang="en-US" sz="4800">
                <a:solidFill>
                  <a:srgbClr val="000000"/>
                </a:solidFill>
                <a:latin typeface="Purple Purse" panose="02000504000000020003"/>
                <a:ea typeface="Purple Purse" panose="02000504000000020003"/>
                <a:cs typeface="Purple Purse" panose="02000504000000020003"/>
                <a:sym typeface="Purple Purse" panose="02000504000000020003"/>
              </a:rPr>
              <a:t>Modernebb technika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137</Words>
  <Application>Microsoft Office PowerPoint</Application>
  <PresentationFormat>Egyéni</PresentationFormat>
  <Paragraphs>49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6" baseType="lpstr">
      <vt:lpstr>Arial</vt:lpstr>
      <vt:lpstr>Calibri</vt:lpstr>
      <vt:lpstr>Purple Purse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Réz Dóra, Papp Gábor, Kelemen Zsuzsanna</dc:title>
  <dc:creator>Faragó Orsolya</dc:creator>
  <cp:lastModifiedBy>Orsolya Faragó</cp:lastModifiedBy>
  <cp:revision>5</cp:revision>
  <dcterms:created xsi:type="dcterms:W3CDTF">2006-08-16T00:00:00Z</dcterms:created>
  <dcterms:modified xsi:type="dcterms:W3CDTF">2026-03-29T20:57:09Z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AB7EF31BFE024BB084D1BF43945A68D4_13</vt:lpwstr>
  </property>
  <property fmtid="{D5CDD505-2E9C-101B-9397-08002B2CF9AE}" pid="3" name="KSOProductBuildVer">
    <vt:lpwstr>1033-12.9.0.21549</vt:lpwstr>
  </property>
</Properties>
</file>