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>
        <p:scale>
          <a:sx n="79" d="100"/>
          <a:sy n="79" d="100"/>
        </p:scale>
        <p:origin x="-26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291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A42819-4803-41EB-A697-B960AABA7592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2BA2C8-71FC-43D0-BD87-0547616971F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8AE6F0-071D-4669-A9FC-2DF5534EB17D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539446-6953-447E-A4E3-E7CFBF87004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539446-6953-447E-A4E3-E7CFBF870046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434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íz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" name="ég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6" name="víz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víz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églalap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rtlCol="0" anchor="b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BD2206-0CA6-48A6-8924-BC740252C8F9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D133A-808F-445E-967E-5BC04E07701A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F4E19-BC5A-4243-A60A-0501C935AF15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g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rtlCol="0" anchor="b">
            <a:normAutofit/>
          </a:bodyPr>
          <a:lstStyle>
            <a:lvl1pPr algn="ctr">
              <a:defRPr sz="6000" b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DDE904-E53F-49A6-8C1D-794BDB86CF27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6624D8-2D7E-4FC4-B34F-5415FA9F60D7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3BE32C-48CC-4CC2-B64D-40269F3B049A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673651-F039-41FD-B1B3-285B818D068E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g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FAD9EF-61A5-4A1A-A0BC-0D3D022A8D3B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5EAEF8-7710-470C-8E62-D3D4D6A2A4F5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28764C-2F50-4397-A5FD-73B6765E6AC4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g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 rtl="0"/>
            <a:endParaRPr lang="hu-HU" dirty="0"/>
          </a:p>
        </p:txBody>
      </p:sp>
      <p:sp>
        <p:nvSpPr>
          <p:cNvPr id="8" name="víz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9" name="víz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víz1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 smtClean="0"/>
              <a:t>Mintaszöveg szerkesztése</a:t>
            </a:r>
          </a:p>
          <a:p>
            <a:pPr lvl="1" rtl="0"/>
            <a:r>
              <a:rPr lang="hu-HU" dirty="0" smtClean="0"/>
              <a:t>Második szint</a:t>
            </a:r>
          </a:p>
          <a:p>
            <a:pPr lvl="2" rtl="0"/>
            <a:r>
              <a:rPr lang="hu-HU" dirty="0" smtClean="0"/>
              <a:t>Harmadik szint</a:t>
            </a:r>
          </a:p>
          <a:p>
            <a:pPr lvl="3" rtl="0"/>
            <a:r>
              <a:rPr lang="hu-HU" dirty="0" smtClean="0"/>
              <a:t>Negyedik szint</a:t>
            </a:r>
          </a:p>
          <a:p>
            <a:pPr lvl="4" rtl="0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 smtClean="0"/>
              <a:t>Élőláb beszúrása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B0B6EA5C-969C-4EE4-A30C-6FBE07C2F5A2}" type="datetime1">
              <a:rPr lang="hu-HU" smtClean="0"/>
              <a:t>2018.03.11.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gyar-irodalom.elte.hu/sulinet/igyjo/setup/portrek/arany/vojtina.htm#kothur" TargetMode="External"/><Relationship Id="rId2" Type="http://schemas.openxmlformats.org/officeDocument/2006/relationships/hyperlink" Target="http://magyar-irodalom.elte.hu/sulinet/igyjo/setup/portrek/arany/vojtina.htm#posfaz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1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7537" y="264695"/>
            <a:ext cx="10214810" cy="1317068"/>
          </a:xfrm>
        </p:spPr>
        <p:txBody>
          <a:bodyPr rtlCol="0"/>
          <a:lstStyle/>
          <a:p>
            <a:r>
              <a:rPr lang="hu-HU" sz="5400" b="1" i="1" dirty="0">
                <a:solidFill>
                  <a:schemeClr val="tx1"/>
                </a:solidFill>
                <a:latin typeface="Lucida Handwriting" pitchFamily="66" charset="0"/>
              </a:rPr>
              <a:t>VOJTINA ARS POÉTIKÁJA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36" y="2869531"/>
            <a:ext cx="5317959" cy="3988469"/>
          </a:xfrm>
          <a:prstGeom prst="ellipse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503945" y="1900984"/>
            <a:ext cx="73633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u="sng" dirty="0" err="1">
                <a:latin typeface="Lucida Handwriting" pitchFamily="66" charset="0"/>
              </a:rPr>
              <a:t>Vojtina</a:t>
            </a:r>
            <a:r>
              <a:rPr lang="hu-HU" u="sng" dirty="0">
                <a:latin typeface="Lucida Handwriting" pitchFamily="66" charset="0"/>
              </a:rPr>
              <a:t> Mátyás</a:t>
            </a:r>
            <a:r>
              <a:rPr lang="hu-HU" dirty="0">
                <a:latin typeface="Lucida Handwriting" pitchFamily="66" charset="0"/>
              </a:rPr>
              <a:t>: </a:t>
            </a:r>
            <a:r>
              <a:rPr lang="hu-HU" dirty="0" smtClean="0">
                <a:latin typeface="Lucida Handwriting" pitchFamily="66" charset="0"/>
              </a:rPr>
              <a:t>szlovák </a:t>
            </a:r>
            <a:r>
              <a:rPr lang="hu-HU" dirty="0">
                <a:latin typeface="Lucida Handwriting" pitchFamily="66" charset="0"/>
              </a:rPr>
              <a:t>származású versfaragó, írók kollégájának hiszi </a:t>
            </a:r>
            <a:r>
              <a:rPr lang="hu-HU" dirty="0" err="1" smtClean="0">
                <a:latin typeface="Lucida Handwriting" pitchFamily="66" charset="0"/>
              </a:rPr>
              <a:t>magát.A</a:t>
            </a:r>
            <a:r>
              <a:rPr lang="hu-HU" dirty="0" smtClean="0">
                <a:latin typeface="Lucida Handwriting" pitchFamily="66" charset="0"/>
              </a:rPr>
              <a:t> </a:t>
            </a:r>
            <a:r>
              <a:rPr lang="hu-HU" dirty="0">
                <a:latin typeface="Lucida Handwriting" pitchFamily="66" charset="0"/>
              </a:rPr>
              <a:t>híres </a:t>
            </a:r>
            <a:r>
              <a:rPr lang="hu-HU" dirty="0" smtClean="0">
                <a:latin typeface="Lucida Handwriting" pitchFamily="66" charset="0"/>
              </a:rPr>
              <a:t>Bernát </a:t>
            </a:r>
            <a:r>
              <a:rPr lang="hu-HU" dirty="0">
                <a:latin typeface="Lucida Handwriting" pitchFamily="66" charset="0"/>
              </a:rPr>
              <a:t>Gáspár </a:t>
            </a:r>
            <a:r>
              <a:rPr lang="hu-HU" dirty="0" smtClean="0">
                <a:latin typeface="Lucida Handwriting" pitchFamily="66" charset="0"/>
              </a:rPr>
              <a:t>inasa.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latin typeface="Lucida Handwriting" pitchFamily="66" charset="0"/>
              </a:rPr>
              <a:t>Kocsmákban </a:t>
            </a:r>
            <a:r>
              <a:rPr lang="hu-HU" dirty="0">
                <a:latin typeface="Lucida Handwriting" pitchFamily="66" charset="0"/>
              </a:rPr>
              <a:t>adta elő a </a:t>
            </a:r>
            <a:r>
              <a:rPr lang="hu-HU" dirty="0" smtClean="0">
                <a:latin typeface="Lucida Handwriting" pitchFamily="66" charset="0"/>
              </a:rPr>
              <a:t>verseit én is így leltem rá. </a:t>
            </a:r>
          </a:p>
          <a:p>
            <a:pPr fontAlgn="auto">
              <a:spcAft>
                <a:spcPts val="0"/>
              </a:spcAft>
              <a:defRPr/>
            </a:pPr>
            <a:endParaRPr lang="hu-HU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hu-HU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latin typeface="Lucida Handwriting" pitchFamily="66" charset="0"/>
              </a:rPr>
              <a:t>A </a:t>
            </a:r>
            <a:r>
              <a:rPr lang="hu-HU" dirty="0">
                <a:latin typeface="Lucida Handwriting" pitchFamily="66" charset="0"/>
              </a:rPr>
              <a:t>szabadságharcról: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>
                <a:latin typeface="Lucida Handwriting" pitchFamily="66" charset="0"/>
              </a:rPr>
              <a:t>„Egy kis halál? Nem tesz semmit.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>
                <a:latin typeface="Lucida Handwriting" pitchFamily="66" charset="0"/>
              </a:rPr>
              <a:t>      Őseinknek szintúgy volt.”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latin typeface="Lucida Handwriting" pitchFamily="66" charset="0"/>
              </a:rPr>
              <a:t>Disztichonos epigrammája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>
                <a:latin typeface="Lucida Handwriting" pitchFamily="66" charset="0"/>
              </a:rPr>
              <a:t>„Egyszer a róka magát nagy </a:t>
            </a:r>
            <a:r>
              <a:rPr lang="hu-HU" i="1" dirty="0" smtClean="0">
                <a:latin typeface="Lucida Handwriting" pitchFamily="66" charset="0"/>
              </a:rPr>
              <a:t>ehetném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 smtClean="0">
                <a:latin typeface="Lucida Handwriting" pitchFamily="66" charset="0"/>
              </a:rPr>
              <a:t> </a:t>
            </a:r>
            <a:r>
              <a:rPr lang="hu-HU" i="1" dirty="0">
                <a:latin typeface="Lucida Handwriting" pitchFamily="66" charset="0"/>
              </a:rPr>
              <a:t>lyukba bebújta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>
                <a:latin typeface="Lucida Handwriting" pitchFamily="66" charset="0"/>
              </a:rPr>
              <a:t>       Dombos az oldala lett, </a:t>
            </a:r>
            <a:endParaRPr lang="hu-HU" i="1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 smtClean="0">
                <a:latin typeface="Lucida Handwriting" pitchFamily="66" charset="0"/>
              </a:rPr>
              <a:t>nem </a:t>
            </a:r>
            <a:r>
              <a:rPr lang="hu-HU" i="1" dirty="0">
                <a:latin typeface="Lucida Handwriting" pitchFamily="66" charset="0"/>
              </a:rPr>
              <a:t>lehet ám gyere ki.”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kercs függőlegesen 37"/>
          <p:cNvSpPr/>
          <p:nvPr/>
        </p:nvSpPr>
        <p:spPr>
          <a:xfrm>
            <a:off x="6324125" y="3566745"/>
            <a:ext cx="1776999" cy="1954286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8" y="408853"/>
            <a:ext cx="3085966" cy="18756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zövegdoboz 4"/>
          <p:cNvSpPr txBox="1"/>
          <p:nvPr/>
        </p:nvSpPr>
        <p:spPr>
          <a:xfrm>
            <a:off x="720330" y="2427004"/>
            <a:ext cx="6676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Lucida Handwriting" pitchFamily="66" charset="0"/>
              </a:rPr>
              <a:t>Realizmust – naturalizmust elutasítom </a:t>
            </a:r>
            <a:r>
              <a:rPr lang="hu-HU" sz="1600" dirty="0" smtClean="0">
                <a:latin typeface="Lucida Handwriting" pitchFamily="66" charset="0"/>
                <a:sym typeface="Wingdings" panose="05000000000000000000" pitchFamily="2" charset="2"/>
              </a:rPr>
              <a:t> Courbet</a:t>
            </a:r>
            <a:endParaRPr lang="hu-HU" sz="1600" dirty="0">
              <a:latin typeface="Lucida Handwriting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404036" y="6214752"/>
            <a:ext cx="4093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600" dirty="0">
                <a:latin typeface="Lucida Handwriting" pitchFamily="66" charset="0"/>
              </a:rPr>
              <a:t>Shakespeare + népköltészet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6197" y="3103888"/>
            <a:ext cx="2108454" cy="288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Szövegdoboz 12"/>
          <p:cNvSpPr txBox="1"/>
          <p:nvPr/>
        </p:nvSpPr>
        <p:spPr>
          <a:xfrm>
            <a:off x="9121996" y="6209457"/>
            <a:ext cx="193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hu-HU" sz="1600" dirty="0">
                <a:latin typeface="Lucida Handwriting" pitchFamily="66" charset="0"/>
              </a:rPr>
              <a:t>Schiller</a:t>
            </a:r>
            <a:endParaRPr lang="hu-HU" sz="1200" dirty="0">
              <a:latin typeface="Lucida Handwriting" pitchFamily="66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9455" y="171558"/>
            <a:ext cx="3123909" cy="18978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35" name="Szögletes összekötő 34"/>
          <p:cNvCxnSpPr/>
          <p:nvPr/>
        </p:nvCxnSpPr>
        <p:spPr>
          <a:xfrm>
            <a:off x="4179139" y="879418"/>
            <a:ext cx="3880884" cy="74427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4591018" y="602418"/>
            <a:ext cx="1733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latin typeface="Lucida Handwriting" pitchFamily="66" charset="0"/>
              </a:rPr>
              <a:t>Idealizálás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6324125" y="1346698"/>
            <a:ext cx="163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latin typeface="Lucida Handwriting" pitchFamily="66" charset="0"/>
              </a:rPr>
              <a:t>Megszépítés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6459098" y="4187371"/>
            <a:ext cx="1455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 smtClean="0">
                <a:latin typeface="Lucida Handwriting" pitchFamily="66" charset="0"/>
              </a:rPr>
              <a:t>Esztétikám</a:t>
            </a:r>
            <a:endParaRPr lang="hu-HU" sz="1600" i="1" dirty="0">
              <a:latin typeface="Lucida Handwriting" pitchFamily="66" charset="0"/>
            </a:endParaRPr>
          </a:p>
        </p:txBody>
      </p:sp>
      <p:cxnSp>
        <p:nvCxnSpPr>
          <p:cNvPr id="41" name="Egyenes összekötő nyíllal 40"/>
          <p:cNvCxnSpPr/>
          <p:nvPr/>
        </p:nvCxnSpPr>
        <p:spPr>
          <a:xfrm>
            <a:off x="6955723" y="4742121"/>
            <a:ext cx="62456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Csoportba foglalás 43"/>
          <p:cNvGrpSpPr/>
          <p:nvPr/>
        </p:nvGrpSpPr>
        <p:grpSpPr>
          <a:xfrm>
            <a:off x="1499466" y="3501191"/>
            <a:ext cx="3902128" cy="2482697"/>
            <a:chOff x="1090977" y="3103887"/>
            <a:chExt cx="4650604" cy="2880000"/>
          </a:xfrm>
        </p:grpSpPr>
        <p:pic>
          <p:nvPicPr>
            <p:cNvPr id="42" name="Kép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 l="33100" t="935" r="22747"/>
            <a:stretch/>
          </p:blipFill>
          <p:spPr>
            <a:xfrm>
              <a:off x="1090977" y="3103887"/>
              <a:ext cx="2210970" cy="288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3" name="Kép 4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Marker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50803" y="3103887"/>
              <a:ext cx="2290778" cy="2880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7170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8823" y="625537"/>
            <a:ext cx="2326160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9139">
            <a:off x="8741650" y="4196471"/>
            <a:ext cx="2783730" cy="1835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5592" t="12351" r="10496" b="-295"/>
          <a:stretch/>
        </p:blipFill>
        <p:spPr>
          <a:xfrm>
            <a:off x="4455489" y="3309730"/>
            <a:ext cx="2763005" cy="1835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7781" y="480706"/>
            <a:ext cx="2326160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70714" y="526773"/>
            <a:ext cx="192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>
                <a:latin typeface="Lucida Handwriting" pitchFamily="66" charset="0"/>
              </a:rPr>
              <a:t>Általános </a:t>
            </a:r>
            <a:r>
              <a:rPr lang="hu-HU" sz="1600" i="1" dirty="0" smtClean="0">
                <a:latin typeface="Lucida Handwriting" pitchFamily="66" charset="0"/>
              </a:rPr>
              <a:t>igazság</a:t>
            </a:r>
          </a:p>
          <a:p>
            <a:pPr algn="ctr"/>
            <a:r>
              <a:rPr lang="hu-HU" sz="1600" i="1" dirty="0" smtClean="0">
                <a:latin typeface="Lucida Handwriting" pitchFamily="66" charset="0"/>
              </a:rPr>
              <a:t> </a:t>
            </a:r>
            <a:r>
              <a:rPr lang="hu-HU" sz="1600" i="1" dirty="0" smtClean="0">
                <a:latin typeface="Lucida Handwriting" pitchFamily="66" charset="0"/>
              </a:rPr>
              <a:t>keresése</a:t>
            </a:r>
            <a:endParaRPr lang="hu-HU" sz="1600" i="1" dirty="0">
              <a:latin typeface="Lucida Handwriting" pitchFamily="66" charset="0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034930" y="1357770"/>
            <a:ext cx="741421" cy="784331"/>
            <a:chOff x="650057" y="726417"/>
            <a:chExt cx="741421" cy="784331"/>
          </a:xfrm>
        </p:grpSpPr>
        <p:cxnSp>
          <p:nvCxnSpPr>
            <p:cNvPr id="10" name="Egyenes összekötő 9"/>
            <p:cNvCxnSpPr>
              <a:stCxn id="8" idx="2"/>
            </p:cNvCxnSpPr>
            <p:nvPr/>
          </p:nvCxnSpPr>
          <p:spPr>
            <a:xfrm>
              <a:off x="650057" y="726417"/>
              <a:ext cx="145644" cy="7843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>
              <a:off x="795700" y="1500809"/>
              <a:ext cx="59577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Szövegdoboz 12"/>
          <p:cNvSpPr txBox="1"/>
          <p:nvPr/>
        </p:nvSpPr>
        <p:spPr>
          <a:xfrm>
            <a:off x="9240079" y="1853490"/>
            <a:ext cx="295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>
                <a:latin typeface="Lucida Handwriting" pitchFamily="66" charset="0"/>
              </a:rPr>
              <a:t>Hazugság fontos/ szükséges </a:t>
            </a:r>
            <a:endParaRPr lang="hu-HU" sz="1600" i="1" dirty="0" smtClean="0">
              <a:latin typeface="Lucida Handwriting" pitchFamily="66" charset="0"/>
            </a:endParaRPr>
          </a:p>
          <a:p>
            <a:pPr algn="ctr"/>
            <a:r>
              <a:rPr lang="hu-HU" sz="1600" i="1" dirty="0" smtClean="0">
                <a:latin typeface="Lucida Handwriting" pitchFamily="66" charset="0"/>
              </a:rPr>
              <a:t>a </a:t>
            </a:r>
            <a:r>
              <a:rPr lang="hu-HU" sz="1600" i="1" dirty="0">
                <a:latin typeface="Lucida Handwriting" pitchFamily="66" charset="0"/>
              </a:rPr>
              <a:t>költészethez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9832726" y="1148599"/>
            <a:ext cx="953587" cy="522310"/>
            <a:chOff x="10271005" y="1354930"/>
            <a:chExt cx="953587" cy="522310"/>
          </a:xfrm>
        </p:grpSpPr>
        <p:cxnSp>
          <p:nvCxnSpPr>
            <p:cNvPr id="17" name="Egyenes összekötő 16"/>
            <p:cNvCxnSpPr/>
            <p:nvPr/>
          </p:nvCxnSpPr>
          <p:spPr>
            <a:xfrm rot="10800000" flipH="1">
              <a:off x="11224591" y="1354930"/>
              <a:ext cx="1" cy="5223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gyenes összekötő nyíllal 17"/>
            <p:cNvCxnSpPr/>
            <p:nvPr/>
          </p:nvCxnSpPr>
          <p:spPr>
            <a:xfrm flipH="1">
              <a:off x="10271005" y="1354930"/>
              <a:ext cx="953586" cy="320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Csoportba foglalás 31"/>
          <p:cNvGrpSpPr/>
          <p:nvPr/>
        </p:nvGrpSpPr>
        <p:grpSpPr>
          <a:xfrm>
            <a:off x="770895" y="4947518"/>
            <a:ext cx="2752517" cy="931990"/>
            <a:chOff x="745088" y="4718401"/>
            <a:chExt cx="2752517" cy="931990"/>
          </a:xfrm>
        </p:grpSpPr>
        <p:sp>
          <p:nvSpPr>
            <p:cNvPr id="21" name="Ellipszis 20"/>
            <p:cNvSpPr/>
            <p:nvPr/>
          </p:nvSpPr>
          <p:spPr>
            <a:xfrm>
              <a:off x="745088" y="4718401"/>
              <a:ext cx="2752517" cy="93199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1081945" y="4922786"/>
              <a:ext cx="2111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b="1" i="1" dirty="0">
                  <a:latin typeface="Lucida Handwriting" pitchFamily="66" charset="0"/>
                </a:rPr>
                <a:t>Önirónia</a:t>
              </a:r>
              <a:endParaRPr lang="hu-HU" sz="1200" b="1" i="1" dirty="0">
                <a:latin typeface="Lucida Handwriting" pitchFamily="66" charset="0"/>
              </a:endParaRPr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2057854" y="4049467"/>
            <a:ext cx="2320007" cy="663462"/>
            <a:chOff x="2057854" y="4049467"/>
            <a:chExt cx="2320007" cy="663462"/>
          </a:xfrm>
        </p:grpSpPr>
        <p:cxnSp>
          <p:nvCxnSpPr>
            <p:cNvPr id="24" name="Egyenes összekötő nyíllal 23"/>
            <p:cNvCxnSpPr/>
            <p:nvPr/>
          </p:nvCxnSpPr>
          <p:spPr>
            <a:xfrm flipV="1">
              <a:off x="2932034" y="4066886"/>
              <a:ext cx="1182756" cy="6460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Szövegdoboz 24"/>
            <p:cNvSpPr txBox="1"/>
            <p:nvPr/>
          </p:nvSpPr>
          <p:spPr>
            <a:xfrm rot="19767046">
              <a:off x="2057854" y="4049467"/>
              <a:ext cx="2320007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i="1" dirty="0">
                  <a:latin typeface="Lucida Handwriting" pitchFamily="66" charset="0"/>
                </a:rPr>
                <a:t>Parodisztikusság</a:t>
              </a: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7213166" y="4494022"/>
            <a:ext cx="1580945" cy="595835"/>
            <a:chOff x="7269232" y="4711661"/>
            <a:chExt cx="1580945" cy="595835"/>
          </a:xfrm>
        </p:grpSpPr>
        <p:cxnSp>
          <p:nvCxnSpPr>
            <p:cNvPr id="27" name="Egyenes összekötő nyíllal 26"/>
            <p:cNvCxnSpPr/>
            <p:nvPr/>
          </p:nvCxnSpPr>
          <p:spPr>
            <a:xfrm>
              <a:off x="7437752" y="4880938"/>
              <a:ext cx="791848" cy="4265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Szövegdoboz 27"/>
            <p:cNvSpPr txBox="1"/>
            <p:nvPr/>
          </p:nvSpPr>
          <p:spPr>
            <a:xfrm rot="1551706">
              <a:off x="7269232" y="4711661"/>
              <a:ext cx="1580945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1600" i="1" dirty="0">
                  <a:latin typeface="Lucida Handwriting" pitchFamily="66" charset="0"/>
                </a:rPr>
                <a:t>Groteszkség</a:t>
              </a:r>
            </a:p>
          </p:txBody>
        </p:sp>
      </p:grpSp>
      <p:sp>
        <p:nvSpPr>
          <p:cNvPr id="31" name="Négyágú nyíl 30"/>
          <p:cNvSpPr/>
          <p:nvPr/>
        </p:nvSpPr>
        <p:spPr>
          <a:xfrm>
            <a:off x="5508999" y="942270"/>
            <a:ext cx="1312906" cy="934969"/>
          </a:xfrm>
          <a:prstGeom prst="quad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3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9409" y="1455822"/>
            <a:ext cx="5269833" cy="5859379"/>
          </a:xfrm>
        </p:spPr>
        <p:txBody>
          <a:bodyPr>
            <a:noAutofit/>
          </a:bodyPr>
          <a:lstStyle/>
          <a:p>
            <a:r>
              <a:rPr lang="hu-HU" sz="1600" strike="sngStrike" dirty="0" smtClean="0">
                <a:solidFill>
                  <a:schemeClr val="tx1"/>
                </a:solidFill>
                <a:latin typeface="Lucida Handwriting" pitchFamily="66" charset="0"/>
              </a:rPr>
              <a:t>Tele vagyok dallal . Tele vagyok verssel. 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Tele vagyok, </a:t>
            </a:r>
            <a:r>
              <a:rPr lang="hu-HU" sz="1600" i="1" dirty="0" smtClean="0">
                <a:solidFill>
                  <a:schemeClr val="tx1"/>
                </a:solidFill>
                <a:latin typeface="Lucida Handwriting" pitchFamily="66" charset="0"/>
              </a:rPr>
              <a:t>dallal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 vagyok tele,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Nem, mint virággal a rét 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kebele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,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Nem mint sugárral, </a:t>
            </a:r>
            <a:r>
              <a:rPr lang="hu-HU" sz="1600" strike="sngStrike" dirty="0" smtClean="0">
                <a:solidFill>
                  <a:schemeClr val="tx1"/>
                </a:solidFill>
                <a:latin typeface="Lucida Handwriting" pitchFamily="66" charset="0"/>
              </a:rPr>
              <a:t>holddal 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csillaggal az ég: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De tartalmával a  </a:t>
            </a:r>
            <a:r>
              <a:rPr lang="hu-HU" sz="1600" strike="sngStrike" dirty="0" smtClean="0">
                <a:solidFill>
                  <a:schemeClr val="tx1"/>
                </a:solidFill>
                <a:latin typeface="Lucida Handwriting" pitchFamily="66" charset="0"/>
              </a:rPr>
              <a:t>romlott</a:t>
            </a:r>
            <a:r>
              <a:rPr lang="hu-HU" sz="1600" strike="sngStrike" dirty="0" smtClean="0">
                <a:solidFill>
                  <a:schemeClr val="tx1"/>
                </a:solidFill>
                <a:latin typeface="Lucida Handwriting" pitchFamily="66" charset="0"/>
                <a:hlinkClick r:id="rId2"/>
              </a:rPr>
              <a:t>…. 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  <a:hlinkClick r:id="rId2"/>
              </a:rPr>
              <a:t>„poshadt fazék”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, 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Vagy mint csatorna, földalatti árok,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Amelybe nem csupán harmat szivárog. -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Tele vagyok. … ??		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Bort... 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legfölebb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 ha néha megiszom;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S a szerelem...  </a:t>
            </a:r>
            <a:r>
              <a:rPr lang="hu-HU" sz="1600" strike="sngStrike" dirty="0" smtClean="0">
                <a:solidFill>
                  <a:schemeClr val="tx1"/>
                </a:solidFill>
                <a:latin typeface="Lucida Handwriting" pitchFamily="66" charset="0"/>
              </a:rPr>
              <a:t>de  rég oly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 rég volt az! rég 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bizon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.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Én is szerettem*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De halkan, zaj ne’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kül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... mint a virág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Egymásra hajlik és hangot nem 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ád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…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*(</a:t>
            </a: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oh, ez édes emlék</a:t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err="1">
                <a:solidFill>
                  <a:schemeClr val="tx1"/>
                </a:solidFill>
                <a:latin typeface="Lucida Handwriting" pitchFamily="66" charset="0"/>
              </a:rPr>
              <a:t>Szivemre</a:t>
            </a: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 most is oly enyhítve </a:t>
            </a:r>
            <a:r>
              <a:rPr lang="hu-HU" sz="1600" dirty="0" err="1">
                <a:solidFill>
                  <a:schemeClr val="tx1"/>
                </a:solidFill>
                <a:latin typeface="Lucida Handwriting" pitchFamily="66" charset="0"/>
              </a:rPr>
              <a:t>ömlék</a:t>
            </a: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!)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Most helyzetünk 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 </a:t>
            </a:r>
            <a:r>
              <a:rPr lang="hu-HU" sz="1600" strike="sngStrike" dirty="0" smtClean="0">
                <a:solidFill>
                  <a:schemeClr val="tx1"/>
                </a:solidFill>
                <a:latin typeface="Lucida Handwriting" pitchFamily="66" charset="0"/>
              </a:rPr>
              <a:t>igazán 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valóban </a:t>
            </a: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istenáldás:</a:t>
            </a: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Ének se kell, csupán hangos kiáltás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.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Akarsz repülni? hát csak rajta! </a:t>
            </a:r>
            <a:r>
              <a:rPr lang="hu-HU" sz="1600" strike="sngStrike" dirty="0" smtClean="0">
                <a:solidFill>
                  <a:schemeClr val="tx1"/>
                </a:solidFill>
                <a:latin typeface="Lucida Handwriting" pitchFamily="66" charset="0"/>
              </a:rPr>
              <a:t>Hess 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höss</a:t>
            </a: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!...</a:t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Hanem szárnyadra </a:t>
            </a:r>
            <a:r>
              <a:rPr lang="hu-HU" sz="1600" dirty="0" err="1">
                <a:solidFill>
                  <a:schemeClr val="tx1"/>
                </a:solidFill>
                <a:latin typeface="Lucida Handwriting" pitchFamily="66" charset="0"/>
              </a:rPr>
              <a:t>ólomsulyt</a:t>
            </a: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 ne köss.</a:t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Bár fontos a földszint némely való:</a:t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>Ott fenn, a hígban, nem neked való;</a:t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endParaRPr lang="hu-HU" sz="1600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6833942" y="-240636"/>
            <a:ext cx="5269830" cy="5967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endParaRPr lang="hu-HU" sz="1600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r>
              <a:rPr lang="hu-HU" sz="1600" i="1" dirty="0" smtClean="0">
                <a:solidFill>
                  <a:schemeClr val="tx1"/>
                </a:solidFill>
                <a:latin typeface="Lucida Handwriting" pitchFamily="66" charset="0"/>
              </a:rPr>
              <a:t>Alkony, </a:t>
            </a:r>
            <a:r>
              <a:rPr lang="hu-HU" sz="1600" i="1" strike="sngStrike" dirty="0" smtClean="0">
                <a:solidFill>
                  <a:schemeClr val="tx1"/>
                </a:solidFill>
                <a:latin typeface="Lucida Handwriting" pitchFamily="66" charset="0"/>
              </a:rPr>
              <a:t>homály </a:t>
            </a:r>
            <a:r>
              <a:rPr lang="hu-HU" sz="1600" i="1" dirty="0" smtClean="0">
                <a:solidFill>
                  <a:schemeClr val="tx1"/>
                </a:solidFill>
                <a:latin typeface="Lucida Handwriting" pitchFamily="66" charset="0"/>
              </a:rPr>
              <a:t>köd, fény, tavasz?, természet!!</a:t>
            </a:r>
            <a:endParaRPr lang="hu-HU" sz="1600" i="1" dirty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endParaRPr lang="hu-HU" sz="1600" dirty="0" smtClean="0">
              <a:solidFill>
                <a:schemeClr val="tx1"/>
              </a:solidFill>
              <a:latin typeface="Lucida Handwriting" pitchFamily="66" charset="0"/>
            </a:endParaRPr>
          </a:p>
          <a:p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E hűtlen hívség, mely szebbít, nagyít -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Sulykot, bizony, nem egyszer elhajít: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Ez 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alkonysúgár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, mely az árnyakat,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E köd, mely 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nőteti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 a tárgyakat;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E fénytörődés átlátszó habon,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E </a:t>
            </a:r>
            <a:r>
              <a:rPr lang="hu-HU" sz="1600" i="1" dirty="0" smtClean="0">
                <a:solidFill>
                  <a:schemeClr val="tx1"/>
                </a:solidFill>
                <a:latin typeface="Lucida Handwriting" pitchFamily="66" charset="0"/>
              </a:rPr>
              <a:t>zöld,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 esős lég egy </a:t>
            </a:r>
            <a:r>
              <a:rPr lang="hu-HU" sz="1600" strike="sngStrike" dirty="0" smtClean="0">
                <a:solidFill>
                  <a:schemeClr val="tx1"/>
                </a:solidFill>
                <a:latin typeface="Lucida Handwriting" pitchFamily="66" charset="0"/>
              </a:rPr>
              <a:t>tavaszi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 május-napon;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Ez önmagánál szebb, 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dicsőbb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 </a:t>
            </a:r>
            <a:r>
              <a:rPr lang="hu-HU" sz="1600" u="sng" dirty="0" smtClean="0">
                <a:solidFill>
                  <a:schemeClr val="tx1"/>
                </a:solidFill>
                <a:latin typeface="Lucida Handwriting" pitchFamily="66" charset="0"/>
              </a:rPr>
              <a:t>természet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: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2000" u="sng" dirty="0" smtClean="0">
                <a:solidFill>
                  <a:schemeClr val="tx1"/>
                </a:solidFill>
                <a:latin typeface="Lucida Handwriting" pitchFamily="66" charset="0"/>
              </a:rPr>
              <a:t>Egyszóval... a költészet.</a:t>
            </a:r>
            <a:r>
              <a:rPr lang="hu-HU" sz="2000" dirty="0" smtClean="0">
                <a:solidFill>
                  <a:schemeClr val="tx1"/>
                </a:solidFill>
                <a:latin typeface="Lucida Handwriting" pitchFamily="66" charset="0"/>
              </a:rPr>
              <a:t>	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		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Jelennek írunk... és tán a jövőnek,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Jelennek ír, ki a jelenben él,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- Mondom - közöttünk hisz, szeret, remél,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Küzd, vágy, remeg, örvend, szomorkodik: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Mért élne </a:t>
            </a:r>
            <a:r>
              <a:rPr lang="hu-HU" sz="1600" i="1" dirty="0" smtClean="0">
                <a:solidFill>
                  <a:schemeClr val="tx1"/>
                </a:solidFill>
                <a:latin typeface="Lucida Handwriting" pitchFamily="66" charset="0"/>
              </a:rPr>
              <a:t>visszább,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 vagy húsz századig?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Kinek szokott ruhája lenge 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</a:rPr>
              <a:t>burnus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,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Csak nyűg, teher lábán az ó </a:t>
            </a:r>
            <a:r>
              <a:rPr lang="hu-HU" sz="1600" dirty="0" err="1" smtClean="0">
                <a:solidFill>
                  <a:schemeClr val="tx1"/>
                </a:solidFill>
                <a:latin typeface="Lucida Handwriting" pitchFamily="66" charset="0"/>
                <a:hlinkClick r:id="rId3"/>
              </a:rPr>
              <a:t>kothurnus</a:t>
            </a: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;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u="sng" dirty="0" smtClean="0">
                <a:solidFill>
                  <a:schemeClr val="tx1"/>
                </a:solidFill>
                <a:latin typeface="Lucida Handwriting" pitchFamily="66" charset="0"/>
              </a:rPr>
              <a:t>S kiről tudom jól: ki apja-fia,</a:t>
            </a:r>
            <a:br>
              <a:rPr lang="hu-HU" sz="1600" u="sng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u="sng" dirty="0" smtClean="0">
                <a:solidFill>
                  <a:schemeClr val="tx1"/>
                </a:solidFill>
                <a:latin typeface="Lucida Handwriting" pitchFamily="66" charset="0"/>
              </a:rPr>
              <a:t>Röstellem azt, ha élve </a:t>
            </a:r>
            <a:r>
              <a:rPr lang="hu-HU" sz="1600" i="1" u="sng" dirty="0" smtClean="0">
                <a:solidFill>
                  <a:schemeClr val="tx1"/>
                </a:solidFill>
                <a:latin typeface="Lucida Handwriting" pitchFamily="66" charset="0"/>
              </a:rPr>
              <a:t>múmia.</a:t>
            </a:r>
            <a:endParaRPr lang="hu-HU" sz="1600" u="sng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6689558" y="132345"/>
            <a:ext cx="4295274" cy="745959"/>
          </a:xfrm>
          <a:prstGeom prst="ellipse">
            <a:avLst/>
          </a:prstGeom>
          <a:noFill/>
          <a:ln w="28575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236" y="974077"/>
            <a:ext cx="10341544" cy="3092596"/>
          </a:xfrm>
        </p:spPr>
        <p:txBody>
          <a:bodyPr>
            <a:normAutofit/>
          </a:bodyPr>
          <a:lstStyle/>
          <a:p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Hát cipész-e a költő? Méghozzá ügyetlen cipész-e?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Elvárják tőlem, hogy csak úgy az ő kényük-kedvük szerint IROGASSAK verseket….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Hazugság kell nekik, meg a hamisság!!!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Úgy viszik azokat a hitvány semmitmondó „könyveket” mint a cukrot. 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  <a:t/>
            </a:r>
            <a:br>
              <a:rPr lang="hu-HU" sz="1600" dirty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Hát senkinek nem hiányzik 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  <a:t>az igazi költészet??</a:t>
            </a:r>
            <a:br>
              <a:rPr lang="hu-HU" sz="1600" dirty="0" smtClean="0">
                <a:solidFill>
                  <a:schemeClr val="tx1"/>
                </a:solidFill>
                <a:latin typeface="Lucida Handwriting" pitchFamily="66" charset="0"/>
              </a:rPr>
            </a:br>
            <a:endParaRPr lang="hu-HU" sz="2400" dirty="0">
              <a:solidFill>
                <a:schemeClr val="tx1"/>
              </a:solidFill>
              <a:latin typeface="Lucida Handwriting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37" y="3272108"/>
            <a:ext cx="5342020" cy="355160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2" t="53740" r="56637" b="1106"/>
          <a:stretch/>
        </p:blipFill>
        <p:spPr>
          <a:xfrm rot="341605">
            <a:off x="6570785" y="4984832"/>
            <a:ext cx="2187228" cy="1495299"/>
          </a:xfrm>
          <a:prstGeom prst="ellipse">
            <a:avLst/>
          </a:prstGeom>
        </p:spPr>
      </p:pic>
      <p:sp>
        <p:nvSpPr>
          <p:cNvPr id="5" name="Szövegdoboz 4"/>
          <p:cNvSpPr txBox="1"/>
          <p:nvPr/>
        </p:nvSpPr>
        <p:spPr>
          <a:xfrm rot="1771281">
            <a:off x="8602577" y="622941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Lucida Handwriting" pitchFamily="66" charset="0"/>
              </a:rPr>
              <a:t>1861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89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Óceá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8747_TF02895256.potx" id="{681EBC36-3C36-4D91-856B-EF4109C85584}" vid="{7AD6FD53-E667-4251-9256-3465252FFC7E}"/>
    </a:ext>
  </a:extLst>
</a:theme>
</file>

<file path=ppt/theme/theme2.xml><?xml version="1.0" encoding="utf-8"?>
<a:theme xmlns:a="http://schemas.openxmlformats.org/drawingml/2006/main" name="Office-téma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Óceán bemutató (szélesvásznú)</Template>
  <TotalTime>198</TotalTime>
  <Words>119</Words>
  <Application>Microsoft Office PowerPoint</Application>
  <PresentationFormat>Egyéni</PresentationFormat>
  <Paragraphs>47</Paragraphs>
  <Slides>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Óceán 16x9</vt:lpstr>
      <vt:lpstr>VOJTINA ARS POÉTIKÁJA</vt:lpstr>
      <vt:lpstr>PowerPoint bemutató</vt:lpstr>
      <vt:lpstr>PowerPoint bemutató</vt:lpstr>
      <vt:lpstr>Tele vagyok dallal . Tele vagyok verssel. Tele vagyok, dallal vagyok tele, Nem, mint virággal a rét kebele, Nem mint sugárral, holddal csillaggal az ég: De tartalmával a  romlott…. „poshadt fazék”,  Vagy mint csatorna, földalatti árok, Amelybe nem csupán harmat szivárog. - Tele vagyok. … ??    Bort... legfölebb ha néha megiszom; S a szerelem...  de  rég oly rég volt az! rég bizon. Én is szerettem* De halkan, zaj ne’kül... mint a virág Egymásra hajlik és hangot nem ád…  *(oh, ez édes emlék Szivemre most is oly enyhítve ömlék!)  Most helyzetünk  igazán valóban istenáldás: Ének se kell, csupán hangos kiáltás.  Akarsz repülni? hát csak rajta! Hess höss!... Hanem szárnyadra ólomsulyt ne köss. Bár fontos a földszint némely való: Ott fenn, a hígban, nem neked való;   </vt:lpstr>
      <vt:lpstr>Hát cipész-e a költő? Méghozzá ügyetlen cipész-e?  Elvárják tőlem, hogy csak úgy az ő kényük-kedvük szerint IROGASSAK verseket….  Hazugság kell nekik, meg a hamisság!!!  Úgy viszik azokat a hitvány semmitmondó „könyveket” mint a cukrot.     Hát senkinek nem hiányzik  az igazi költészet??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VOJTINA ARS POÉTIKÁJA</dc:title>
  <dc:creator>net</dc:creator>
  <cp:lastModifiedBy>User</cp:lastModifiedBy>
  <cp:revision>19</cp:revision>
  <dcterms:created xsi:type="dcterms:W3CDTF">2018-03-11T11:24:29Z</dcterms:created>
  <dcterms:modified xsi:type="dcterms:W3CDTF">2018-03-11T18:42:28Z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