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A41F3-393C-4C8B-9CB9-9D993C973DE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EACAD-EAA2-4473-9B7D-F0C67AF44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02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41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024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66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72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09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72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55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19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24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00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21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4DD58-C8B2-4F6F-A7B1-37570286349B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601-1667-453E-AABF-E7E11D3E49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3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jp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7.wdp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atin typeface="Viner Hand ITC" pitchFamily="66" charset="0"/>
                <a:cs typeface="Times New Roman" pitchFamily="18" charset="0"/>
              </a:rPr>
              <a:t>Útravaló verseimmel</a:t>
            </a:r>
            <a:endParaRPr lang="hu-HU" sz="5400" b="1" dirty="0">
              <a:latin typeface="Viner Hand ITC" pitchFamily="66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514786"/>
          </a:xfrm>
        </p:spPr>
        <p:txBody>
          <a:bodyPr>
            <a:normAutofit fontScale="92500" lnSpcReduction="10000"/>
          </a:bodyPr>
          <a:lstStyle/>
          <a:p>
            <a:r>
              <a:rPr lang="hu-HU" sz="2400" i="1" dirty="0" smtClean="0">
                <a:latin typeface="Viner Hand ITC" pitchFamily="66" charset="0"/>
                <a:cs typeface="Times New Roman" pitchFamily="18" charset="0"/>
              </a:rPr>
              <a:t>Szeretném ha mások is felfedeznék ami bennük lakozik, hisz költészetünk csak ahhoz ér el kiknek szívében már </a:t>
            </a:r>
            <a:r>
              <a:rPr lang="hu-HU" sz="2400" i="1" dirty="0" err="1" smtClean="0">
                <a:latin typeface="Viner Hand ITC" pitchFamily="66" charset="0"/>
                <a:cs typeface="Times New Roman" pitchFamily="18" charset="0"/>
              </a:rPr>
              <a:t>szunnyadoz</a:t>
            </a:r>
            <a:r>
              <a:rPr lang="hu-HU" sz="2400" i="1" dirty="0" smtClean="0">
                <a:latin typeface="Viner Hand ITC" pitchFamily="66" charset="0"/>
                <a:cs typeface="Times New Roman" pitchFamily="18" charset="0"/>
              </a:rPr>
              <a:t>. Új versemmel tán felébreszthetem másban is a költészetet.</a:t>
            </a:r>
            <a:br>
              <a:rPr lang="hu-HU" sz="2400" i="1" dirty="0" smtClean="0">
                <a:latin typeface="Viner Hand ITC" pitchFamily="66" charset="0"/>
                <a:cs typeface="Times New Roman" pitchFamily="18" charset="0"/>
              </a:rPr>
            </a:br>
            <a:r>
              <a:rPr lang="hu-HU" sz="2400" i="1" dirty="0" smtClean="0">
                <a:latin typeface="Viner Hand ITC" pitchFamily="66" charset="0"/>
                <a:cs typeface="Times New Roman" pitchFamily="18" charset="0"/>
              </a:rPr>
              <a:t/>
            </a:r>
            <a:br>
              <a:rPr lang="hu-HU" sz="2400" i="1" dirty="0" smtClean="0">
                <a:latin typeface="Viner Hand ITC" pitchFamily="66" charset="0"/>
                <a:cs typeface="Times New Roman" pitchFamily="18" charset="0"/>
              </a:rPr>
            </a:br>
            <a:endParaRPr lang="hu-HU" sz="2400" i="1" dirty="0" smtClean="0">
              <a:latin typeface="Viner Hand ITC" pitchFamily="66" charset="0"/>
              <a:cs typeface="Times New Roman" pitchFamily="18" charset="0"/>
            </a:endParaRPr>
          </a:p>
          <a:p>
            <a:r>
              <a:rPr lang="hu-HU" sz="2400" i="1" dirty="0" smtClean="0">
                <a:latin typeface="Viner Hand ITC" pitchFamily="66" charset="0"/>
                <a:cs typeface="Times New Roman" pitchFamily="18" charset="0"/>
              </a:rPr>
              <a:t>Gyűjteményem előtt </a:t>
            </a:r>
            <a:r>
              <a:rPr lang="hu-HU" sz="2400" i="1" dirty="0" smtClean="0">
                <a:latin typeface="Viner Hand ITC" pitchFamily="66" charset="0"/>
                <a:cs typeface="Times New Roman" pitchFamily="18" charset="0"/>
              </a:rPr>
              <a:t>ezt</a:t>
            </a:r>
          </a:p>
          <a:p>
            <a:pPr marL="0" indent="0">
              <a:buNone/>
            </a:pPr>
            <a:r>
              <a:rPr lang="hu-HU" sz="2400" i="1" dirty="0" smtClean="0">
                <a:latin typeface="Viner Hand ITC" pitchFamily="66" charset="0"/>
                <a:cs typeface="Times New Roman" pitchFamily="18" charset="0"/>
              </a:rPr>
              <a:t>	szeretném kiadatni,</a:t>
            </a:r>
          </a:p>
          <a:p>
            <a:pPr marL="0" indent="0">
              <a:buNone/>
            </a:pPr>
            <a:r>
              <a:rPr lang="hu-HU" sz="2400" i="1" dirty="0" smtClean="0">
                <a:latin typeface="Viner Hand ITC" pitchFamily="66" charset="0"/>
                <a:cs typeface="Times New Roman" pitchFamily="18" charset="0"/>
              </a:rPr>
              <a:t>	olvasd </a:t>
            </a:r>
            <a:r>
              <a:rPr lang="hu-HU" sz="2400" i="1" dirty="0" smtClean="0">
                <a:latin typeface="Viner Hand ITC" pitchFamily="66" charset="0"/>
                <a:cs typeface="Times New Roman" pitchFamily="18" charset="0"/>
              </a:rPr>
              <a:t>hát el </a:t>
            </a:r>
            <a:r>
              <a:rPr lang="hu-HU" sz="2400" i="1" dirty="0" smtClean="0">
                <a:latin typeface="Viner Hand ITC" pitchFamily="66" charset="0"/>
                <a:cs typeface="Times New Roman" pitchFamily="18" charset="0"/>
              </a:rPr>
              <a:t>elsőként</a:t>
            </a:r>
          </a:p>
          <a:p>
            <a:pPr marL="0" indent="0">
              <a:buNone/>
            </a:pPr>
            <a:r>
              <a:rPr lang="hu-HU" sz="2400" i="1" dirty="0" smtClean="0">
                <a:latin typeface="Viner Hand ITC" pitchFamily="66" charset="0"/>
                <a:cs typeface="Times New Roman" pitchFamily="18" charset="0"/>
              </a:rPr>
              <a:t> 	Barátom</a:t>
            </a:r>
            <a:r>
              <a:rPr lang="hu-HU" sz="2400" i="1" dirty="0" smtClean="0">
                <a:latin typeface="Viner Hand ITC" pitchFamily="66" charset="0"/>
                <a:cs typeface="Times New Roman" pitchFamily="18" charset="0"/>
              </a:rPr>
              <a:t>!</a:t>
            </a:r>
            <a:endParaRPr lang="hu-HU" sz="2400" i="1" dirty="0">
              <a:latin typeface="Viner Hand ITC" pitchFamily="66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4139952" cy="29399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674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56245" y="1115452"/>
            <a:ext cx="179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Viner Hand ITC" pitchFamily="66" charset="0"/>
              </a:rPr>
              <a:t>Kölcsey </a:t>
            </a:r>
            <a:r>
              <a:rPr lang="hu-HU" dirty="0">
                <a:latin typeface="Viner Hand ITC" pitchFamily="66" charset="0"/>
              </a:rPr>
              <a:t>F</a:t>
            </a:r>
            <a:r>
              <a:rPr lang="hu-HU" dirty="0" smtClean="0">
                <a:latin typeface="Viner Hand ITC" pitchFamily="66" charset="0"/>
              </a:rPr>
              <a:t>erenc</a:t>
            </a:r>
            <a:endParaRPr lang="hu-HU" dirty="0">
              <a:latin typeface="Viner Hand ITC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67744" y="3284984"/>
            <a:ext cx="168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Viner Hand ITC" pitchFamily="66" charset="0"/>
              </a:rPr>
              <a:t>Shakespeare</a:t>
            </a:r>
            <a:endParaRPr lang="hu-HU" dirty="0">
              <a:latin typeface="Viner Hand ITC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9026" y="55892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Viner Hand ITC" pitchFamily="66" charset="0"/>
              </a:rPr>
              <a:t>Eötvös József</a:t>
            </a:r>
            <a:endParaRPr lang="hu-HU" dirty="0">
              <a:latin typeface="Viner Hand ITC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716016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Viner Hand ITC" pitchFamily="66" charset="0"/>
              </a:rPr>
              <a:t>Bajza József</a:t>
            </a:r>
            <a:endParaRPr lang="hu-HU" dirty="0">
              <a:latin typeface="Viner Hand ITC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572000" y="55892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Viner Hand ITC" pitchFamily="66" charset="0"/>
              </a:rPr>
              <a:t>Vörösmarty Mihály</a:t>
            </a:r>
            <a:endParaRPr lang="hu-HU" dirty="0">
              <a:latin typeface="Viner Hand ITC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732240" y="3356992"/>
            <a:ext cx="161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Viner Hand ITC" pitchFamily="66" charset="0"/>
              </a:rPr>
              <a:t>Victor Hugo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08" y="404664"/>
            <a:ext cx="1493520" cy="1958340"/>
          </a:xfrm>
          <a:prstGeom prst="ellipse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7" t="3316" r="8229" b="14980"/>
          <a:stretch/>
        </p:blipFill>
        <p:spPr>
          <a:xfrm flipH="1">
            <a:off x="6785884" y="292904"/>
            <a:ext cx="1512168" cy="2199992"/>
          </a:xfrm>
          <a:prstGeom prst="ellipse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9" y="4149080"/>
            <a:ext cx="1595547" cy="2279352"/>
          </a:xfrm>
          <a:prstGeom prst="ellipse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58" y="2463780"/>
            <a:ext cx="1579200" cy="1767840"/>
          </a:xfrm>
          <a:prstGeom prst="ellipse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42" y="2348880"/>
            <a:ext cx="1758335" cy="2160240"/>
          </a:xfrm>
          <a:prstGeom prst="ellipse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13" y="4149080"/>
            <a:ext cx="1582882" cy="2261260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/>
              <p:cNvSpPr txBox="1"/>
              <p:nvPr/>
            </p:nvSpPr>
            <p:spPr>
              <a:xfrm>
                <a:off x="1943197" y="1115452"/>
                <a:ext cx="409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Szövegdoboz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97" y="1115452"/>
                <a:ext cx="40972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/>
              <p:cNvSpPr txBox="1"/>
              <p:nvPr/>
            </p:nvSpPr>
            <p:spPr>
              <a:xfrm flipV="1">
                <a:off x="1943196" y="3284984"/>
                <a:ext cx="409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Szövegdoboz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1943196" y="3284984"/>
                <a:ext cx="409727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/>
              <p:cNvSpPr txBox="1"/>
              <p:nvPr/>
            </p:nvSpPr>
            <p:spPr>
              <a:xfrm>
                <a:off x="6150113" y="1196752"/>
                <a:ext cx="409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Szövegdoboz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113" y="1196752"/>
                <a:ext cx="409727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/>
              <p:cNvSpPr txBox="1"/>
              <p:nvPr/>
            </p:nvSpPr>
            <p:spPr>
              <a:xfrm>
                <a:off x="6661130" y="5589240"/>
                <a:ext cx="409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Szövegdoboz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130" y="5589240"/>
                <a:ext cx="409727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/>
              <p:cNvSpPr txBox="1"/>
              <p:nvPr/>
            </p:nvSpPr>
            <p:spPr>
              <a:xfrm>
                <a:off x="1780295" y="5589240"/>
                <a:ext cx="409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Szövegdoboz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295" y="5589240"/>
                <a:ext cx="409727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zövegdoboz 21"/>
              <p:cNvSpPr txBox="1"/>
              <p:nvPr/>
            </p:nvSpPr>
            <p:spPr>
              <a:xfrm flipV="1">
                <a:off x="6372200" y="3347700"/>
                <a:ext cx="409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6372200" y="3347700"/>
                <a:ext cx="409727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27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2798174" cy="1902758"/>
          </a:xfrm>
          <a:prstGeom prst="ellipse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0" y="260648"/>
            <a:ext cx="2962639" cy="1929031"/>
          </a:xfrm>
          <a:prstGeom prst="ellipse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4342784" cy="289519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71600" y="225728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Viner Hand ITC" pitchFamily="66" charset="0"/>
              </a:rPr>
              <a:t>Pöstyéni fürdő</a:t>
            </a:r>
            <a:endParaRPr lang="hu-HU" dirty="0">
              <a:latin typeface="Viner Hand ITC" pitchFamily="66" charset="0"/>
            </a:endParaRP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3779912" y="1124744"/>
            <a:ext cx="3096344" cy="2088233"/>
            <a:chOff x="3779912" y="1124744"/>
            <a:chExt cx="3096344" cy="2088233"/>
          </a:xfrm>
        </p:grpSpPr>
        <p:cxnSp>
          <p:nvCxnSpPr>
            <p:cNvPr id="13" name="Egyenes összekötő 12"/>
            <p:cNvCxnSpPr/>
            <p:nvPr/>
          </p:nvCxnSpPr>
          <p:spPr>
            <a:xfrm>
              <a:off x="3779912" y="1124744"/>
              <a:ext cx="30932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flipV="1">
              <a:off x="6873138" y="1124744"/>
              <a:ext cx="0" cy="20882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/>
            <p:cNvCxnSpPr/>
            <p:nvPr/>
          </p:nvCxnSpPr>
          <p:spPr>
            <a:xfrm flipH="1">
              <a:off x="6012160" y="3212976"/>
              <a:ext cx="864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zövegdoboz 25"/>
          <p:cNvSpPr txBox="1"/>
          <p:nvPr/>
        </p:nvSpPr>
        <p:spPr>
          <a:xfrm>
            <a:off x="7020272" y="178965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Viner Hand ITC" pitchFamily="66" charset="0"/>
              </a:rPr>
              <a:t>centralisták</a:t>
            </a:r>
            <a:endParaRPr lang="hu-HU" dirty="0">
              <a:latin typeface="Viner Hand ITC" pitchFamily="66" charset="0"/>
            </a:endParaRPr>
          </a:p>
        </p:txBody>
      </p:sp>
      <p:cxnSp>
        <p:nvCxnSpPr>
          <p:cNvPr id="28" name="Egyenes összekötő 27"/>
          <p:cNvCxnSpPr/>
          <p:nvPr/>
        </p:nvCxnSpPr>
        <p:spPr>
          <a:xfrm>
            <a:off x="3719056" y="5877272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3719056" y="6453336"/>
            <a:ext cx="2293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2454870" y="6165304"/>
            <a:ext cx="126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Viner Hand ITC" pitchFamily="66" charset="0"/>
              </a:rPr>
              <a:t>Sztregova</a:t>
            </a:r>
            <a:endParaRPr lang="hu-HU" dirty="0">
              <a:latin typeface="Viner Hand ITC" pitchFamily="66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6732240" y="357301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Viner Hand ITC" pitchFamily="66" charset="0"/>
              </a:rPr>
              <a:t>Nógrád megye országgyűlési követ</a:t>
            </a:r>
            <a:endParaRPr lang="hu-HU" dirty="0">
              <a:latin typeface="Viner Hand ITC" pitchFamily="66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395536" y="44963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Viner Hand ITC" pitchFamily="66" charset="0"/>
              </a:rPr>
              <a:t>radikális</a:t>
            </a:r>
            <a:endParaRPr lang="hu-HU" dirty="0"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3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188640"/>
            <a:ext cx="424847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strike="sngStrike" dirty="0" smtClean="0">
                <a:latin typeface="Viner Hand ITC" pitchFamily="66" charset="0"/>
                <a:cs typeface="Times New Roman" pitchFamily="18" charset="0"/>
              </a:rPr>
              <a:t>Sokat láttam, értem, </a:t>
            </a:r>
            <a:r>
              <a:rPr lang="hu-HU" sz="1600" i="1" dirty="0" smtClean="0">
                <a:latin typeface="Viner Hand ITC" pitchFamily="66" charset="0"/>
                <a:cs typeface="Times New Roman" pitchFamily="18" charset="0"/>
              </a:rPr>
              <a:t>Sokat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, sokat értem már életemben,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Tömérdek bút küldött reám az ég,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De hála Isten ! a sors éjjelében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Ragyogó csillagom is volt elég.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 </a:t>
            </a:r>
          </a:p>
          <a:p>
            <a:r>
              <a:rPr lang="hu-HU" sz="1600" dirty="0" err="1">
                <a:latin typeface="Viner Hand ITC" pitchFamily="66" charset="0"/>
                <a:cs typeface="Times New Roman" pitchFamily="18" charset="0"/>
              </a:rPr>
              <a:t>Érinte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 elválás, halálnak árnya,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Majd újra édes emlék ringatott,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S feláldozó rokon </a:t>
            </a:r>
            <a:r>
              <a:rPr lang="hu-HU" sz="1600" strike="sngStrike" dirty="0" smtClean="0">
                <a:latin typeface="Viner Hand ITC" pitchFamily="66" charset="0"/>
                <a:cs typeface="Times New Roman" pitchFamily="18" charset="0"/>
              </a:rPr>
              <a:t>lelket</a:t>
            </a:r>
            <a:r>
              <a:rPr lang="hu-HU" sz="1600" dirty="0" smtClean="0">
                <a:latin typeface="Viner Hand ITC" pitchFamily="66" charset="0"/>
                <a:cs typeface="Times New Roman" pitchFamily="18" charset="0"/>
              </a:rPr>
              <a:t> szívet </a:t>
            </a:r>
            <a:r>
              <a:rPr lang="hu-HU" sz="1600" dirty="0" err="1">
                <a:latin typeface="Viner Hand ITC" pitchFamily="66" charset="0"/>
                <a:cs typeface="Times New Roman" pitchFamily="18" charset="0"/>
              </a:rPr>
              <a:t>talála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Kietlenben a bús elhagyott.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 </a:t>
            </a:r>
          </a:p>
          <a:p>
            <a:r>
              <a:rPr lang="hu-HU" sz="1600" dirty="0">
                <a:latin typeface="Viner Hand ITC" pitchFamily="66" charset="0"/>
                <a:cs typeface="Times New Roman" pitchFamily="18" charset="0"/>
              </a:rPr>
              <a:t>Hittem, kétkedtem, </a:t>
            </a:r>
            <a:r>
              <a:rPr lang="hu-HU" sz="1600" strike="sngStrike" dirty="0" smtClean="0">
                <a:latin typeface="Viner Hand ITC" pitchFamily="66" charset="0"/>
                <a:cs typeface="Times New Roman" pitchFamily="18" charset="0"/>
              </a:rPr>
              <a:t>szerettem és csalódtam</a:t>
            </a:r>
            <a:r>
              <a:rPr lang="hu-HU" sz="1600" dirty="0" smtClean="0">
                <a:latin typeface="Viner Hand ITC" pitchFamily="66" charset="0"/>
                <a:cs typeface="Times New Roman" pitchFamily="18" charset="0"/>
              </a:rPr>
              <a:t>, vágytam 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és lemondtam,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 err="1">
                <a:latin typeface="Viner Hand ITC" pitchFamily="66" charset="0"/>
                <a:cs typeface="Times New Roman" pitchFamily="18" charset="0"/>
              </a:rPr>
              <a:t>Mosolygtam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, sírtam, </a:t>
            </a:r>
            <a:r>
              <a:rPr lang="hu-HU" sz="1600" dirty="0" err="1">
                <a:latin typeface="Viner Hand ITC" pitchFamily="66" charset="0"/>
                <a:cs typeface="Times New Roman" pitchFamily="18" charset="0"/>
              </a:rPr>
              <a:t>multon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 és jövőn,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Tündérek </a:t>
            </a:r>
            <a:r>
              <a:rPr lang="hu-HU" sz="1600" dirty="0" err="1">
                <a:latin typeface="Viner Hand ITC" pitchFamily="66" charset="0"/>
                <a:cs typeface="Times New Roman" pitchFamily="18" charset="0"/>
              </a:rPr>
              <a:t>játsztak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 vélem napsugárban,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 err="1">
                <a:latin typeface="Viner Hand ITC" pitchFamily="66" charset="0"/>
                <a:cs typeface="Times New Roman" pitchFamily="18" charset="0"/>
              </a:rPr>
              <a:t>Kisértetekkel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 jártam sírmezőn.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 </a:t>
            </a:r>
          </a:p>
          <a:p>
            <a:r>
              <a:rPr lang="hu-HU" sz="1600" dirty="0">
                <a:latin typeface="Viner Hand ITC" pitchFamily="66" charset="0"/>
                <a:cs typeface="Times New Roman" pitchFamily="18" charset="0"/>
              </a:rPr>
              <a:t>Sokan szerettek és sokat szerettem,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Bántottak is, de </a:t>
            </a:r>
            <a:r>
              <a:rPr lang="hu-HU" sz="1600" dirty="0" err="1">
                <a:latin typeface="Viner Hand ITC" pitchFamily="66" charset="0"/>
                <a:cs typeface="Times New Roman" pitchFamily="18" charset="0"/>
              </a:rPr>
              <a:t>szűmben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 nem maradt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 err="1">
                <a:latin typeface="Viner Hand ITC" pitchFamily="66" charset="0"/>
                <a:cs typeface="Times New Roman" pitchFamily="18" charset="0"/>
              </a:rPr>
              <a:t>Fulánk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. Baráti serleggel nevettem </a:t>
            </a:r>
            <a:br>
              <a:rPr lang="hu-HU" sz="1600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És más ha sírt, szememből könny fakadt</a:t>
            </a:r>
            <a:r>
              <a:rPr lang="hu-HU" sz="1600" dirty="0" smtClean="0">
                <a:latin typeface="Viner Hand ITC" pitchFamily="66" charset="0"/>
                <a:cs typeface="Times New Roman" pitchFamily="18" charset="0"/>
              </a:rPr>
              <a:t>.</a:t>
            </a:r>
          </a:p>
          <a:p>
            <a:endParaRPr lang="hu-HU" sz="1600" dirty="0" smtClean="0">
              <a:latin typeface="Viner Hand ITC" pitchFamily="66" charset="0"/>
              <a:cs typeface="Times New Roman" pitchFamily="18" charset="0"/>
            </a:endParaRPr>
          </a:p>
          <a:p>
            <a:r>
              <a:rPr lang="hu-HU" sz="1600" dirty="0" smtClean="0">
                <a:latin typeface="Viner Hand ITC" pitchFamily="66" charset="0"/>
                <a:cs typeface="Times New Roman" pitchFamily="18" charset="0"/>
              </a:rPr>
              <a:t>Láttam </a:t>
            </a:r>
            <a:r>
              <a:rPr lang="hu-HU" sz="1600" strike="sngStrike" dirty="0" smtClean="0">
                <a:latin typeface="Viner Hand ITC" pitchFamily="66" charset="0"/>
                <a:cs typeface="Times New Roman" pitchFamily="18" charset="0"/>
              </a:rPr>
              <a:t>elzúgni</a:t>
            </a:r>
            <a:r>
              <a:rPr lang="hu-HU" sz="1600" dirty="0" smtClean="0">
                <a:latin typeface="Viner Hand ITC" pitchFamily="66" charset="0"/>
                <a:cs typeface="Times New Roman" pitchFamily="18" charset="0"/>
              </a:rPr>
              <a:t> lezúgni 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nagy napok viharját, </a:t>
            </a:r>
            <a:r>
              <a:rPr lang="hu-HU" sz="1600" dirty="0" smtClean="0">
                <a:latin typeface="Viner Hand ITC" pitchFamily="66" charset="0"/>
                <a:cs typeface="Times New Roman" pitchFamily="18" charset="0"/>
              </a:rPr>
              <a:t/>
            </a:r>
            <a:br>
              <a:rPr lang="hu-HU" sz="1600" dirty="0" smtClean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Dicsőség, börtön ismerős velem, </a:t>
            </a:r>
            <a:r>
              <a:rPr lang="hu-HU" sz="1600" dirty="0" smtClean="0">
                <a:latin typeface="Viner Hand ITC" pitchFamily="66" charset="0"/>
                <a:cs typeface="Times New Roman" pitchFamily="18" charset="0"/>
              </a:rPr>
              <a:t/>
            </a:r>
            <a:br>
              <a:rPr lang="hu-HU" sz="1600" dirty="0" smtClean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Ha napsugár avagy villám </a:t>
            </a:r>
            <a:r>
              <a:rPr lang="hu-HU" sz="1600" dirty="0" err="1">
                <a:latin typeface="Viner Hand ITC" pitchFamily="66" charset="0"/>
                <a:cs typeface="Times New Roman" pitchFamily="18" charset="0"/>
              </a:rPr>
              <a:t>futá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 át </a:t>
            </a:r>
            <a:r>
              <a:rPr lang="hu-HU" sz="1600" dirty="0" smtClean="0">
                <a:latin typeface="Viner Hand ITC" pitchFamily="66" charset="0"/>
                <a:cs typeface="Times New Roman" pitchFamily="18" charset="0"/>
              </a:rPr>
              <a:t/>
            </a:r>
            <a:br>
              <a:rPr lang="hu-HU" sz="1600" dirty="0" smtClean="0">
                <a:latin typeface="Viner Hand ITC" pitchFamily="66" charset="0"/>
                <a:cs typeface="Times New Roman" pitchFamily="18" charset="0"/>
              </a:rPr>
            </a:b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E szívet, </a:t>
            </a:r>
            <a:r>
              <a:rPr lang="hu-HU" sz="1600" dirty="0" err="1">
                <a:latin typeface="Viner Hand ITC" pitchFamily="66" charset="0"/>
                <a:cs typeface="Times New Roman" pitchFamily="18" charset="0"/>
              </a:rPr>
              <a:t>elzengé</a:t>
            </a:r>
            <a:r>
              <a:rPr lang="hu-HU" sz="1600" dirty="0">
                <a:latin typeface="Viner Hand ITC" pitchFamily="66" charset="0"/>
                <a:cs typeface="Times New Roman" pitchFamily="18" charset="0"/>
              </a:rPr>
              <a:t> azt énekem.  </a:t>
            </a:r>
          </a:p>
          <a:p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717504" y="188640"/>
            <a:ext cx="424847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Csak </a:t>
            </a:r>
            <a:r>
              <a:rPr lang="hu-HU" sz="1600" i="1" dirty="0" smtClean="0">
                <a:latin typeface="Viner Hand ITC" pitchFamily="66" charset="0"/>
                <a:cs typeface="Times New Roman" pitchFamily="18" charset="0"/>
              </a:rPr>
              <a:t>ők </a:t>
            </a:r>
            <a:r>
              <a:rPr lang="hu-HU" sz="1600" i="1" strike="sngStrike" dirty="0" smtClean="0">
                <a:latin typeface="Viner Hand ITC" pitchFamily="66" charset="0"/>
                <a:cs typeface="Times New Roman" pitchFamily="18" charset="0"/>
              </a:rPr>
              <a:t>tudhatják</a:t>
            </a:r>
            <a:r>
              <a:rPr lang="hu-HU" sz="1600" i="1" dirty="0" smtClean="0">
                <a:latin typeface="Viner Hand ITC" pitchFamily="66" charset="0"/>
                <a:cs typeface="Times New Roman" pitchFamily="18" charset="0"/>
              </a:rPr>
              <a:t> 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tudják, kikhez dalom </a:t>
            </a:r>
            <a:r>
              <a:rPr lang="hu-HU" sz="1600" i="1" dirty="0" err="1">
                <a:latin typeface="Viner Hand ITC" pitchFamily="66" charset="0"/>
                <a:cs typeface="Times New Roman" pitchFamily="18" charset="0"/>
              </a:rPr>
              <a:t>beszéle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,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Mit tűr a kagyló, mely gyöngyöt terem,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Csak ők érezzék, - </a:t>
            </a:r>
            <a:r>
              <a:rPr lang="hu-HU" sz="1600" i="1" dirty="0" err="1">
                <a:latin typeface="Viner Hand ITC" pitchFamily="66" charset="0"/>
                <a:cs typeface="Times New Roman" pitchFamily="18" charset="0"/>
              </a:rPr>
              <a:t>mig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 reng dalom fénye -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Körülöttük zokogni szellemem.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 </a:t>
            </a:r>
          </a:p>
          <a:p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S ha nem lesz már, ki vélem sírt s </a:t>
            </a:r>
            <a:r>
              <a:rPr lang="hu-HU" sz="1600" i="1" dirty="0" err="1">
                <a:latin typeface="Viner Hand ITC" pitchFamily="66" charset="0"/>
                <a:cs typeface="Times New Roman" pitchFamily="18" charset="0"/>
              </a:rPr>
              <a:t>örűle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,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Ha nem lesz már </a:t>
            </a:r>
            <a:r>
              <a:rPr lang="hu-HU" sz="1600" i="1" dirty="0" smtClean="0">
                <a:latin typeface="Viner Hand ITC" pitchFamily="66" charset="0"/>
                <a:cs typeface="Times New Roman" pitchFamily="18" charset="0"/>
              </a:rPr>
              <a:t>többé </a:t>
            </a:r>
            <a:r>
              <a:rPr lang="hu-HU" sz="1600" i="1" strike="sngStrike" dirty="0" smtClean="0">
                <a:latin typeface="Viner Hand ITC" pitchFamily="66" charset="0"/>
                <a:cs typeface="Times New Roman" pitchFamily="18" charset="0"/>
              </a:rPr>
              <a:t>olyan</a:t>
            </a:r>
            <a:r>
              <a:rPr lang="hu-HU" sz="1600" i="1" dirty="0" smtClean="0">
                <a:latin typeface="Viner Hand ITC" pitchFamily="66" charset="0"/>
                <a:cs typeface="Times New Roman" pitchFamily="18" charset="0"/>
              </a:rPr>
              <a:t> 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kit érdekel: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 err="1">
                <a:latin typeface="Viner Hand ITC" pitchFamily="66" charset="0"/>
                <a:cs typeface="Times New Roman" pitchFamily="18" charset="0"/>
              </a:rPr>
              <a:t>Vajjon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, hol e dalt ily módon elzengje,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Min ment </a:t>
            </a:r>
            <a:r>
              <a:rPr lang="hu-HU" sz="1600" i="1" dirty="0" err="1">
                <a:latin typeface="Viner Hand ITC" pitchFamily="66" charset="0"/>
                <a:cs typeface="Times New Roman" pitchFamily="18" charset="0"/>
              </a:rPr>
              <a:t>keresztűl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 a költő kebel ;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 </a:t>
            </a:r>
          </a:p>
          <a:p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Akkor is ha egy-egy jobb kebelnek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Szót kölcsönözni tudna énekem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Valódi égi kéjt csak úgy </a:t>
            </a:r>
            <a:r>
              <a:rPr lang="hu-HU" sz="1600" i="1" dirty="0" err="1">
                <a:latin typeface="Viner Hand ITC" pitchFamily="66" charset="0"/>
                <a:cs typeface="Times New Roman" pitchFamily="18" charset="0"/>
              </a:rPr>
              <a:t>Ielendek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,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S örök </a:t>
            </a:r>
            <a:r>
              <a:rPr lang="hu-HU" sz="1600" i="1" strike="sngStrike" dirty="0" smtClean="0">
                <a:latin typeface="Viner Hand ITC" pitchFamily="66" charset="0"/>
                <a:cs typeface="Times New Roman" pitchFamily="18" charset="0"/>
              </a:rPr>
              <a:t>élet</a:t>
            </a:r>
            <a:r>
              <a:rPr lang="hu-HU" sz="1600" i="1" dirty="0" smtClean="0">
                <a:latin typeface="Viner Hand ITC" pitchFamily="66" charset="0"/>
                <a:cs typeface="Times New Roman" pitchFamily="18" charset="0"/>
              </a:rPr>
              <a:t> ifjúság 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akkor jut nekem.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 </a:t>
            </a:r>
          </a:p>
          <a:p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Mert nem ha újat mond, ér </a:t>
            </a:r>
            <a:r>
              <a:rPr lang="hu-HU" sz="1600" i="1" strike="sngStrike" dirty="0" smtClean="0">
                <a:latin typeface="Viner Hand ITC" pitchFamily="66" charset="0"/>
                <a:cs typeface="Times New Roman" pitchFamily="18" charset="0"/>
              </a:rPr>
              <a:t>dal a szívhez </a:t>
            </a:r>
            <a:r>
              <a:rPr lang="hu-HU" sz="1600" i="1" dirty="0" err="1" smtClean="0">
                <a:latin typeface="Viner Hand ITC" pitchFamily="66" charset="0"/>
                <a:cs typeface="Times New Roman" pitchFamily="18" charset="0"/>
              </a:rPr>
              <a:t>szívhez</a:t>
            </a:r>
            <a:r>
              <a:rPr lang="hu-HU" sz="1600" i="1" dirty="0" smtClean="0">
                <a:latin typeface="Viner Hand ITC" pitchFamily="66" charset="0"/>
                <a:cs typeface="Times New Roman" pitchFamily="18" charset="0"/>
              </a:rPr>
              <a:t> 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a dal,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Csak hogyha azt, mi benne </a:t>
            </a:r>
            <a:r>
              <a:rPr lang="hu-HU" sz="1600" i="1" dirty="0" err="1">
                <a:latin typeface="Viner Hand ITC" pitchFamily="66" charset="0"/>
                <a:cs typeface="Times New Roman" pitchFamily="18" charset="0"/>
              </a:rPr>
              <a:t>szúnyadoz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,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Életre költi, vágyainkkal áthat,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Mosolyt a kedvnek, búnak </a:t>
            </a:r>
            <a:r>
              <a:rPr lang="hu-HU" sz="1600" i="1" dirty="0" err="1">
                <a:latin typeface="Viner Hand ITC" pitchFamily="66" charset="0"/>
                <a:cs typeface="Times New Roman" pitchFamily="18" charset="0"/>
              </a:rPr>
              <a:t>könnyt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 ha hoz.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 </a:t>
            </a:r>
          </a:p>
          <a:p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E dőre könyvből is csak úgy </a:t>
            </a:r>
            <a:r>
              <a:rPr lang="hu-HU" sz="1600" i="1" dirty="0" smtClean="0">
                <a:latin typeface="Viner Hand ITC" pitchFamily="66" charset="0"/>
                <a:cs typeface="Times New Roman" pitchFamily="18" charset="0"/>
              </a:rPr>
              <a:t>lesz 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ének. -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Vegyen hát minden, </a:t>
            </a:r>
            <a:r>
              <a:rPr lang="hu-HU" sz="1600" i="1" strike="sngStrike" dirty="0" err="1" smtClean="0">
                <a:latin typeface="Viner Hand ITC" pitchFamily="66" charset="0"/>
                <a:cs typeface="Times New Roman" pitchFamily="18" charset="0"/>
              </a:rPr>
              <a:t>minden</a:t>
            </a:r>
            <a:r>
              <a:rPr lang="hu-HU" sz="1600" i="1" dirty="0" smtClean="0">
                <a:latin typeface="Viner Hand ITC" pitchFamily="66" charset="0"/>
                <a:cs typeface="Times New Roman" pitchFamily="18" charset="0"/>
              </a:rPr>
              <a:t> ami 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illeti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 err="1">
                <a:latin typeface="Viner Hand ITC" pitchFamily="66" charset="0"/>
                <a:cs typeface="Times New Roman" pitchFamily="18" charset="0"/>
              </a:rPr>
              <a:t>Borágot</a:t>
            </a: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, rózsát vagy ciprust füzérnek, </a:t>
            </a:r>
            <a:br>
              <a:rPr lang="hu-HU" sz="1600" i="1" dirty="0">
                <a:latin typeface="Viner Hand ITC" pitchFamily="66" charset="0"/>
                <a:cs typeface="Times New Roman" pitchFamily="18" charset="0"/>
              </a:rPr>
            </a:br>
            <a:r>
              <a:rPr lang="hu-HU" sz="1600" i="1" dirty="0">
                <a:latin typeface="Viner Hand ITC" pitchFamily="66" charset="0"/>
                <a:cs typeface="Times New Roman" pitchFamily="18" charset="0"/>
              </a:rPr>
              <a:t>Vegyen ha szíve dallal van teli. </a:t>
            </a:r>
          </a:p>
          <a:p>
            <a:endParaRPr lang="hu-HU" sz="1600" dirty="0">
              <a:latin typeface="Viner Hand ITC" pitchFamily="66" charset="0"/>
            </a:endParaRPr>
          </a:p>
          <a:p>
            <a:endParaRPr lang="hu-HU" sz="1600" dirty="0">
              <a:latin typeface="Viner Hand ITC" pitchFamily="66" charset="0"/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323528" y="4725144"/>
            <a:ext cx="172819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025685" y="5049180"/>
            <a:ext cx="2958272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5977644" y="6519704"/>
            <a:ext cx="1728192" cy="3315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587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41875"/>
            <a:ext cx="6300192" cy="4116125"/>
          </a:xfrm>
          <a:prstGeom prst="ellipse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3015321"/>
          </a:xfrm>
        </p:spPr>
        <p:txBody>
          <a:bodyPr/>
          <a:lstStyle/>
          <a:p>
            <a:pPr marL="0" indent="0">
              <a:buNone/>
            </a:pPr>
            <a:r>
              <a:rPr lang="hu-HU" i="1" dirty="0">
                <a:latin typeface="Viner Hand ITC" pitchFamily="66" charset="0"/>
                <a:cs typeface="Times New Roman" pitchFamily="18" charset="0"/>
              </a:rPr>
              <a:t>És míg öröm, bú, hit, meg kétkedés lesz, </a:t>
            </a:r>
            <a:r>
              <a:rPr lang="hu-HU" i="1" dirty="0" smtClean="0">
                <a:latin typeface="Viner Hand ITC" pitchFamily="66" charset="0"/>
                <a:cs typeface="Times New Roman" pitchFamily="18" charset="0"/>
              </a:rPr>
              <a:t/>
            </a:r>
            <a:br>
              <a:rPr lang="hu-HU" i="1" dirty="0" smtClean="0">
                <a:latin typeface="Viner Hand ITC" pitchFamily="66" charset="0"/>
                <a:cs typeface="Times New Roman" pitchFamily="18" charset="0"/>
              </a:rPr>
            </a:br>
            <a:r>
              <a:rPr lang="hu-HU" i="1" dirty="0">
                <a:latin typeface="Viner Hand ITC" pitchFamily="66" charset="0"/>
                <a:cs typeface="Times New Roman" pitchFamily="18" charset="0"/>
              </a:rPr>
              <a:t>Tél és tavasz, ifjúság, szerelem, </a:t>
            </a:r>
            <a:r>
              <a:rPr lang="hu-HU" i="1" dirty="0" smtClean="0">
                <a:latin typeface="Viner Hand ITC" pitchFamily="66" charset="0"/>
                <a:cs typeface="Times New Roman" pitchFamily="18" charset="0"/>
              </a:rPr>
              <a:t/>
            </a:r>
            <a:br>
              <a:rPr lang="hu-HU" i="1" dirty="0" smtClean="0">
                <a:latin typeface="Viner Hand ITC" pitchFamily="66" charset="0"/>
                <a:cs typeface="Times New Roman" pitchFamily="18" charset="0"/>
              </a:rPr>
            </a:br>
            <a:r>
              <a:rPr lang="hu-HU" i="1" dirty="0">
                <a:latin typeface="Viner Hand ITC" pitchFamily="66" charset="0"/>
                <a:cs typeface="Times New Roman" pitchFamily="18" charset="0"/>
              </a:rPr>
              <a:t>Míg szent eszmékért ember harcol, érez, </a:t>
            </a:r>
            <a:r>
              <a:rPr lang="hu-HU" i="1" dirty="0" smtClean="0">
                <a:latin typeface="Viner Hand ITC" pitchFamily="66" charset="0"/>
                <a:cs typeface="Times New Roman" pitchFamily="18" charset="0"/>
              </a:rPr>
              <a:t/>
            </a:r>
            <a:br>
              <a:rPr lang="hu-HU" i="1" dirty="0" smtClean="0">
                <a:latin typeface="Viner Hand ITC" pitchFamily="66" charset="0"/>
                <a:cs typeface="Times New Roman" pitchFamily="18" charset="0"/>
              </a:rPr>
            </a:br>
            <a:r>
              <a:rPr lang="hu-HU" i="1" dirty="0">
                <a:latin typeface="Viner Hand ITC" pitchFamily="66" charset="0"/>
                <a:cs typeface="Times New Roman" pitchFamily="18" charset="0"/>
              </a:rPr>
              <a:t>Mindebből osztályrész </a:t>
            </a:r>
            <a:r>
              <a:rPr lang="hu-HU" i="1" dirty="0" err="1">
                <a:latin typeface="Viner Hand ITC" pitchFamily="66" charset="0"/>
                <a:cs typeface="Times New Roman" pitchFamily="18" charset="0"/>
              </a:rPr>
              <a:t>jutand</a:t>
            </a:r>
            <a:r>
              <a:rPr lang="hu-HU" i="1" dirty="0">
                <a:latin typeface="Viner Hand ITC" pitchFamily="66" charset="0"/>
                <a:cs typeface="Times New Roman" pitchFamily="18" charset="0"/>
              </a:rPr>
              <a:t> nekem.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1"/>
          <a:stretch/>
        </p:blipFill>
        <p:spPr>
          <a:xfrm rot="20316163">
            <a:off x="3769540" y="3199707"/>
            <a:ext cx="1905000" cy="2110646"/>
          </a:xfrm>
          <a:prstGeom prst="ellipse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" t="77200" r="172" b="1774"/>
          <a:stretch/>
        </p:blipFill>
        <p:spPr>
          <a:xfrm rot="20275096">
            <a:off x="3752989" y="5315516"/>
            <a:ext cx="2080817" cy="8229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3093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90</Words>
  <Application>Microsoft Office PowerPoint</Application>
  <PresentationFormat>Diavetítés a képernyőre (4:3 oldalarány)</PresentationFormat>
  <Paragraphs>35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Útravaló verseimmel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Útravaló verseimmel</dc:title>
  <dc:creator>PC</dc:creator>
  <cp:lastModifiedBy>User</cp:lastModifiedBy>
  <cp:revision>14</cp:revision>
  <dcterms:created xsi:type="dcterms:W3CDTF">2018-03-11T19:36:26Z</dcterms:created>
  <dcterms:modified xsi:type="dcterms:W3CDTF">2018-03-11T21:03:54Z</dcterms:modified>
</cp:coreProperties>
</file>