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5" r:id="rId5"/>
    <p:sldId id="261" r:id="rId6"/>
    <p:sldId id="260" r:id="rId7"/>
    <p:sldId id="264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831A-B156-47F1-9683-B622C5630AB7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7B5E-3F97-47AE-B8F3-B23AA3D81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98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831A-B156-47F1-9683-B622C5630AB7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7B5E-3F97-47AE-B8F3-B23AA3D81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80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831A-B156-47F1-9683-B622C5630AB7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7B5E-3F97-47AE-B8F3-B23AA3D81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131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831A-B156-47F1-9683-B622C5630AB7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7B5E-3F97-47AE-B8F3-B23AA3D81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60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831A-B156-47F1-9683-B622C5630AB7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7B5E-3F97-47AE-B8F3-B23AA3D81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18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831A-B156-47F1-9683-B622C5630AB7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7B5E-3F97-47AE-B8F3-B23AA3D81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89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831A-B156-47F1-9683-B622C5630AB7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7B5E-3F97-47AE-B8F3-B23AA3D81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235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831A-B156-47F1-9683-B622C5630AB7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7B5E-3F97-47AE-B8F3-B23AA3D81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757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831A-B156-47F1-9683-B622C5630AB7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7B5E-3F97-47AE-B8F3-B23AA3D81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592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831A-B156-47F1-9683-B622C5630AB7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7B5E-3F97-47AE-B8F3-B23AA3D81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26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831A-B156-47F1-9683-B622C5630AB7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7B5E-3F97-47AE-B8F3-B23AA3D81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552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24000">
              <a:srgbClr val="C00000"/>
            </a:gs>
            <a:gs pos="99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1831A-B156-47F1-9683-B622C5630AB7}" type="datetimeFigureOut">
              <a:rPr lang="hu-HU" smtClean="0"/>
              <a:t>2018.04.22.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77B5E-3F97-47AE-B8F3-B23AA3D81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233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3356992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Chiller" pitchFamily="82" charset="0"/>
              </a:rPr>
              <a:t>„Az </a:t>
            </a:r>
            <a:r>
              <a:rPr lang="hu-HU" sz="2800" dirty="0">
                <a:solidFill>
                  <a:schemeClr val="bg1"/>
                </a:solidFill>
                <a:latin typeface="Chiller" pitchFamily="82" charset="0"/>
              </a:rPr>
              <a:t>élet mellett ott van a halál,</a:t>
            </a:r>
            <a:r>
              <a:rPr lang="hu-HU" sz="2800" dirty="0" smtClean="0">
                <a:solidFill>
                  <a:schemeClr val="bg1"/>
                </a:solidFill>
                <a:latin typeface="Chiller" pitchFamily="82" charset="0"/>
              </a:rPr>
              <a:t/>
            </a:r>
            <a:br>
              <a:rPr lang="hu-HU" sz="2800" dirty="0" smtClean="0">
                <a:solidFill>
                  <a:schemeClr val="bg1"/>
                </a:solidFill>
                <a:latin typeface="Chiller" pitchFamily="82" charset="0"/>
              </a:rPr>
            </a:br>
            <a:r>
              <a:rPr lang="hu-HU" sz="2800" dirty="0">
                <a:solidFill>
                  <a:schemeClr val="bg1"/>
                </a:solidFill>
                <a:latin typeface="Chiller" pitchFamily="82" charset="0"/>
              </a:rPr>
              <a:t>A boldogságnál a lehangolás,</a:t>
            </a:r>
            <a:r>
              <a:rPr lang="hu-HU" sz="2800" dirty="0" smtClean="0">
                <a:solidFill>
                  <a:schemeClr val="bg1"/>
                </a:solidFill>
                <a:latin typeface="Chiller" pitchFamily="82" charset="0"/>
              </a:rPr>
              <a:t/>
            </a:r>
            <a:br>
              <a:rPr lang="hu-HU" sz="2800" dirty="0" smtClean="0">
                <a:solidFill>
                  <a:schemeClr val="bg1"/>
                </a:solidFill>
                <a:latin typeface="Chiller" pitchFamily="82" charset="0"/>
              </a:rPr>
            </a:br>
            <a:r>
              <a:rPr lang="hu-HU" sz="2800" dirty="0">
                <a:solidFill>
                  <a:schemeClr val="bg1"/>
                </a:solidFill>
                <a:latin typeface="Chiller" pitchFamily="82" charset="0"/>
              </a:rPr>
              <a:t>A fénynél árnyék, kétség és remény. </a:t>
            </a:r>
            <a:r>
              <a:rPr lang="hu-HU" sz="2800" dirty="0" smtClean="0">
                <a:solidFill>
                  <a:schemeClr val="bg1"/>
                </a:solidFill>
                <a:latin typeface="Chiller" pitchFamily="82" charset="0"/>
              </a:rPr>
              <a:t>–”</a:t>
            </a:r>
            <a:endParaRPr lang="hu-HU" sz="2800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43608" y="404664"/>
            <a:ext cx="67858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spc="600" dirty="0" smtClean="0">
                <a:solidFill>
                  <a:schemeClr val="bg1"/>
                </a:solidFill>
                <a:latin typeface="Bernard MT Condensed" pitchFamily="18" charset="0"/>
              </a:rPr>
              <a:t>AZ EMBER TRAGÉDIÁJA </a:t>
            </a:r>
          </a:p>
          <a:p>
            <a:pPr algn="ctr"/>
            <a:r>
              <a:rPr lang="hu-HU" sz="4400" spc="600" dirty="0" smtClean="0">
                <a:solidFill>
                  <a:schemeClr val="bg1"/>
                </a:solidFill>
                <a:latin typeface="Bernard MT Condensed" pitchFamily="18" charset="0"/>
              </a:rPr>
              <a:t>PAULAY EDE RENDEZÉSÉBEN</a:t>
            </a:r>
          </a:p>
          <a:p>
            <a:pPr algn="ctr"/>
            <a:endParaRPr lang="hu-HU" sz="4800" spc="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9" t="25145" r="15957" b="26068"/>
          <a:stretch/>
        </p:blipFill>
        <p:spPr>
          <a:xfrm>
            <a:off x="4283968" y="2636912"/>
            <a:ext cx="4738255" cy="35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136904" cy="2448271"/>
          </a:xfrm>
        </p:spPr>
        <p:txBody>
          <a:bodyPr>
            <a:noAutofit/>
          </a:bodyPr>
          <a:lstStyle/>
          <a:p>
            <a:pPr algn="l"/>
            <a:r>
              <a:rPr lang="hu-HU" sz="2400" u="sng" dirty="0">
                <a:solidFill>
                  <a:schemeClr val="bg1"/>
                </a:solidFill>
                <a:latin typeface="Britannic Bold" pitchFamily="34" charset="0"/>
              </a:rPr>
              <a:t>Madách Imre</a:t>
            </a:r>
            <a:r>
              <a:rPr lang="hu-HU" sz="2400" dirty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hu-HU" sz="2000" dirty="0">
                <a:solidFill>
                  <a:schemeClr val="bg1"/>
                </a:solidFill>
                <a:latin typeface="Britannic Bold" pitchFamily="34" charset="0"/>
              </a:rPr>
              <a:t>1859. február 17-én kezdte írni élete fő művét, </a:t>
            </a:r>
            <a:r>
              <a:rPr lang="hu-HU" sz="2000" dirty="0" smtClean="0">
                <a:solidFill>
                  <a:schemeClr val="bg1"/>
                </a:solidFill>
                <a:latin typeface="Britannic Bold" pitchFamily="34" charset="0"/>
              </a:rPr>
              <a:t/>
            </a:r>
            <a:br>
              <a:rPr lang="hu-HU" sz="2000" dirty="0" smtClean="0">
                <a:solidFill>
                  <a:schemeClr val="bg1"/>
                </a:solidFill>
                <a:latin typeface="Britannic Bold" pitchFamily="34" charset="0"/>
              </a:rPr>
            </a:br>
            <a:r>
              <a:rPr lang="hu-HU" sz="2000" i="1" dirty="0" smtClean="0">
                <a:solidFill>
                  <a:schemeClr val="bg1"/>
                </a:solidFill>
                <a:latin typeface="Britannic Bold" pitchFamily="34" charset="0"/>
              </a:rPr>
              <a:t>Az </a:t>
            </a:r>
            <a:r>
              <a:rPr lang="hu-HU" sz="2000" i="1" dirty="0">
                <a:solidFill>
                  <a:schemeClr val="bg1"/>
                </a:solidFill>
                <a:latin typeface="Britannic Bold" pitchFamily="34" charset="0"/>
              </a:rPr>
              <a:t>ember tragédiájá</a:t>
            </a:r>
            <a:r>
              <a:rPr lang="hu-HU" sz="2000" dirty="0">
                <a:solidFill>
                  <a:schemeClr val="bg1"/>
                </a:solidFill>
                <a:latin typeface="Britannic Bold" pitchFamily="34" charset="0"/>
              </a:rPr>
              <a:t>t, amelyet valamivel több mint egy év alatt, 1860. március 20-án fejezett be. A mű a Kisfaludy Társaság támogatásával 1861-es évszámmal, </a:t>
            </a:r>
            <a:r>
              <a:rPr lang="hu-HU" sz="2000" dirty="0" smtClean="0">
                <a:solidFill>
                  <a:schemeClr val="bg1"/>
                </a:solidFill>
                <a:latin typeface="Britannic Bold" pitchFamily="34" charset="0"/>
              </a:rPr>
              <a:t>valójában azonban </a:t>
            </a:r>
            <a:r>
              <a:rPr lang="hu-HU" sz="2000" dirty="0">
                <a:solidFill>
                  <a:schemeClr val="bg1"/>
                </a:solidFill>
                <a:latin typeface="Britannic Bold" pitchFamily="34" charset="0"/>
              </a:rPr>
              <a:t>1862. január 16-án hagyta el </a:t>
            </a:r>
            <a:r>
              <a:rPr lang="hu-HU" sz="2000" dirty="0" err="1">
                <a:solidFill>
                  <a:schemeClr val="bg1"/>
                </a:solidFill>
                <a:latin typeface="Britannic Bold" pitchFamily="34" charset="0"/>
              </a:rPr>
              <a:t>Emich</a:t>
            </a:r>
            <a:r>
              <a:rPr lang="hu-HU" sz="2000" dirty="0">
                <a:solidFill>
                  <a:schemeClr val="bg1"/>
                </a:solidFill>
                <a:latin typeface="Britannic Bold" pitchFamily="34" charset="0"/>
              </a:rPr>
              <a:t> Gusztáv </a:t>
            </a:r>
            <a:r>
              <a:rPr lang="hu-HU" sz="2000" dirty="0" smtClean="0">
                <a:solidFill>
                  <a:schemeClr val="bg1"/>
                </a:solidFill>
                <a:latin typeface="Britannic Bold" pitchFamily="34" charset="0"/>
              </a:rPr>
              <a:t>nyomdáját</a:t>
            </a:r>
            <a:br>
              <a:rPr lang="hu-HU" sz="2000" dirty="0" smtClean="0">
                <a:solidFill>
                  <a:schemeClr val="bg1"/>
                </a:solidFill>
                <a:latin typeface="Britannic Bold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Britannic Bold" pitchFamily="34" charset="0"/>
              </a:rPr>
              <a:t/>
            </a:r>
            <a:br>
              <a:rPr lang="hu-HU" sz="2000" dirty="0">
                <a:solidFill>
                  <a:schemeClr val="bg1"/>
                </a:solidFill>
                <a:latin typeface="Britannic Bold" pitchFamily="34" charset="0"/>
              </a:rPr>
            </a:br>
            <a:endParaRPr lang="hu-HU" sz="20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96952"/>
            <a:ext cx="2337048" cy="324849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200" y="2348880"/>
            <a:ext cx="2931406" cy="3925990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467544" y="3546585"/>
            <a:ext cx="2952328" cy="2448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000" dirty="0" smtClean="0">
                <a:solidFill>
                  <a:schemeClr val="bg1"/>
                </a:solidFill>
                <a:latin typeface="Britannic Bold" pitchFamily="34" charset="0"/>
              </a:rPr>
              <a:t>A </a:t>
            </a:r>
            <a:r>
              <a:rPr lang="hu-HU" sz="2000" i="1" dirty="0" smtClean="0">
                <a:solidFill>
                  <a:schemeClr val="bg1"/>
                </a:solidFill>
                <a:latin typeface="Britannic Bold" pitchFamily="34" charset="0"/>
              </a:rPr>
              <a:t>Tragédiát</a:t>
            </a:r>
            <a:r>
              <a:rPr lang="hu-HU" sz="2000" dirty="0" smtClean="0">
                <a:solidFill>
                  <a:schemeClr val="bg1"/>
                </a:solidFill>
                <a:latin typeface="Britannic Bold" pitchFamily="34" charset="0"/>
              </a:rPr>
              <a:t> a magyar irodalom egyik legnehezebben értelmezhető alkotásaként emlegetik, az emberiség sorsáról való töprengés drámai költeménye, üzenetét újabb és újabb színpadra állításokkal kívánják megfejteni, értelmezni.</a:t>
            </a:r>
            <a:br>
              <a:rPr lang="hu-HU" sz="2000" dirty="0" smtClean="0">
                <a:solidFill>
                  <a:schemeClr val="bg1"/>
                </a:solidFill>
                <a:latin typeface="Britannic Bold" pitchFamily="34" charset="0"/>
              </a:rPr>
            </a:br>
            <a:r>
              <a:rPr lang="hu-HU" sz="2000" dirty="0" smtClean="0">
                <a:solidFill>
                  <a:schemeClr val="bg1"/>
                </a:solidFill>
                <a:latin typeface="Britannic Bold" pitchFamily="34" charset="0"/>
              </a:rPr>
              <a:t/>
            </a:r>
            <a:br>
              <a:rPr lang="hu-HU" sz="2000" dirty="0" smtClean="0">
                <a:solidFill>
                  <a:schemeClr val="bg1"/>
                </a:solidFill>
                <a:latin typeface="Britannic Bold" pitchFamily="34" charset="0"/>
              </a:rPr>
            </a:br>
            <a:endParaRPr lang="hu-HU" sz="2000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4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79512" y="332656"/>
            <a:ext cx="8856984" cy="338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000">
                <a:solidFill>
                  <a:schemeClr val="bg1"/>
                </a:solidFill>
                <a:latin typeface="Britannic Bold" pitchFamily="34" charset="0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chemeClr val="tx1"/>
                </a:solidFill>
              </a:rPr>
              <a:t>1883. </a:t>
            </a:r>
            <a:r>
              <a:rPr lang="hu-HU" dirty="0">
                <a:solidFill>
                  <a:schemeClr val="tx1"/>
                </a:solidFill>
              </a:rPr>
              <a:t>szeptember 21-én mutatták be először Madách Imre Az ember tragédiája című </a:t>
            </a:r>
            <a:r>
              <a:rPr lang="hu-HU" dirty="0" smtClean="0">
                <a:solidFill>
                  <a:schemeClr val="tx1"/>
                </a:solidFill>
              </a:rPr>
              <a:t>művét</a:t>
            </a:r>
            <a:r>
              <a:rPr lang="hu-HU" dirty="0" smtClean="0">
                <a:solidFill>
                  <a:schemeClr val="tx1"/>
                </a:solidFill>
              </a:rPr>
              <a:t> a Nemzeti Színházban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  <a:r>
              <a:rPr lang="hu-HU" dirty="0">
                <a:solidFill>
                  <a:schemeClr val="tx1"/>
                </a:solidFill>
              </a:rPr>
              <a:t/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/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 smtClean="0">
                <a:solidFill>
                  <a:schemeClr val="tx1"/>
                </a:solidFill>
              </a:rPr>
              <a:t>A drámát, ami addig csak irodalmi körökben volt ismert, </a:t>
            </a:r>
            <a:r>
              <a:rPr lang="hu-HU" u="sng" dirty="0" err="1" smtClean="0">
                <a:solidFill>
                  <a:schemeClr val="tx1"/>
                </a:solidFill>
              </a:rPr>
              <a:t>Paulay</a:t>
            </a:r>
            <a:r>
              <a:rPr lang="hu-HU" u="sng" dirty="0" smtClean="0">
                <a:solidFill>
                  <a:schemeClr val="tx1"/>
                </a:solidFill>
              </a:rPr>
              <a:t> </a:t>
            </a:r>
            <a:r>
              <a:rPr lang="hu-HU" u="sng" dirty="0">
                <a:solidFill>
                  <a:schemeClr val="tx1"/>
                </a:solidFill>
              </a:rPr>
              <a:t>Ede</a:t>
            </a:r>
            <a:r>
              <a:rPr lang="hu-HU" dirty="0">
                <a:solidFill>
                  <a:schemeClr val="tx1"/>
                </a:solidFill>
              </a:rPr>
              <a:t> igazgató, az intézmény főrendezője vitte színre. A darab </a:t>
            </a:r>
            <a:r>
              <a:rPr lang="hu-HU" dirty="0" smtClean="0">
                <a:solidFill>
                  <a:schemeClr val="tx1"/>
                </a:solidFill>
              </a:rPr>
              <a:t>látványosságához és nagy sikeréhez a </a:t>
            </a:r>
            <a:r>
              <a:rPr lang="hu-HU" dirty="0">
                <a:solidFill>
                  <a:schemeClr val="tx1"/>
                </a:solidFill>
              </a:rPr>
              <a:t>színház technikai felszereltsége is hozzájárult: </a:t>
            </a:r>
            <a:r>
              <a:rPr lang="hu-HU" dirty="0" smtClean="0">
                <a:solidFill>
                  <a:schemeClr val="tx1"/>
                </a:solidFill>
              </a:rPr>
              <a:t>az </a:t>
            </a:r>
            <a:r>
              <a:rPr lang="hu-HU" dirty="0" err="1" smtClean="0">
                <a:solidFill>
                  <a:schemeClr val="tx1"/>
                </a:solidFill>
              </a:rPr>
              <a:t>újkeletű</a:t>
            </a:r>
            <a:r>
              <a:rPr lang="hu-HU" dirty="0" smtClean="0">
                <a:solidFill>
                  <a:schemeClr val="tx1"/>
                </a:solidFill>
              </a:rPr>
              <a:t> villanyfény alkalmazása, valamint </a:t>
            </a:r>
            <a:r>
              <a:rPr lang="hu-HU" dirty="0">
                <a:solidFill>
                  <a:schemeClr val="tx1"/>
                </a:solidFill>
              </a:rPr>
              <a:t>a jól működő süllyesztő és a megnövelt színpad. A valódi sikert azonban a </a:t>
            </a:r>
            <a:r>
              <a:rPr lang="hu-HU" dirty="0" smtClean="0">
                <a:solidFill>
                  <a:schemeClr val="tx1"/>
                </a:solidFill>
              </a:rPr>
              <a:t>szereplőknek köszönhette: </a:t>
            </a:r>
            <a:r>
              <a:rPr lang="hu-HU" u="sng" dirty="0">
                <a:solidFill>
                  <a:schemeClr val="tx1"/>
                </a:solidFill>
              </a:rPr>
              <a:t>Nagy Imre</a:t>
            </a:r>
            <a:r>
              <a:rPr lang="hu-HU" dirty="0">
                <a:solidFill>
                  <a:schemeClr val="tx1"/>
                </a:solidFill>
              </a:rPr>
              <a:t> Ádámként, </a:t>
            </a:r>
            <a:r>
              <a:rPr lang="hu-HU" u="sng" dirty="0">
                <a:solidFill>
                  <a:schemeClr val="tx1"/>
                </a:solidFill>
              </a:rPr>
              <a:t>Jászai Mari</a:t>
            </a:r>
            <a:r>
              <a:rPr lang="hu-HU" dirty="0">
                <a:solidFill>
                  <a:schemeClr val="tx1"/>
                </a:solidFill>
              </a:rPr>
              <a:t> Évaként, Lucifer szerepében </a:t>
            </a:r>
            <a:r>
              <a:rPr lang="hu-HU" dirty="0" smtClean="0">
                <a:solidFill>
                  <a:schemeClr val="tx1"/>
                </a:solidFill>
              </a:rPr>
              <a:t>pedig a </a:t>
            </a:r>
            <a:r>
              <a:rPr lang="hu-HU" dirty="0">
                <a:solidFill>
                  <a:schemeClr val="tx1"/>
                </a:solidFill>
              </a:rPr>
              <a:t>pályakezdő </a:t>
            </a:r>
            <a:r>
              <a:rPr lang="hu-HU" u="sng" dirty="0">
                <a:solidFill>
                  <a:schemeClr val="tx1"/>
                </a:solidFill>
              </a:rPr>
              <a:t>Gyenes László</a:t>
            </a:r>
            <a:r>
              <a:rPr lang="hu-HU" dirty="0">
                <a:solidFill>
                  <a:schemeClr val="tx1"/>
                </a:solidFill>
              </a:rPr>
              <a:t> lépett színpadra.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1" y="3545409"/>
            <a:ext cx="4392488" cy="303813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17032"/>
            <a:ext cx="2016224" cy="265335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1013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/>
          <a:stretch/>
        </p:blipFill>
        <p:spPr>
          <a:xfrm>
            <a:off x="831273" y="1352695"/>
            <a:ext cx="2071620" cy="36195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339752" y="18864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Bernard MT Condensed" pitchFamily="18" charset="0"/>
              </a:rPr>
              <a:t>Jászai Mari Évaként</a:t>
            </a:r>
            <a:endParaRPr lang="hu-HU" sz="4000" dirty="0">
              <a:latin typeface="Bernard MT Condensed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097091" y="5085184"/>
            <a:ext cx="221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2800">
                <a:solidFill>
                  <a:schemeClr val="bg1"/>
                </a:solidFill>
                <a:latin typeface="Britannic Bold" pitchFamily="34" charset="0"/>
              </a:defRPr>
            </a:lvl1pPr>
          </a:lstStyle>
          <a:p>
            <a:r>
              <a:rPr lang="hu-HU" dirty="0"/>
              <a:t>Párizsi szín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68499" y="5085184"/>
            <a:ext cx="221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  <a:latin typeface="Britannic Bold" pitchFamily="34" charset="0"/>
              </a:rPr>
              <a:t>Athéni szín</a:t>
            </a:r>
            <a:endParaRPr lang="hu-HU" sz="28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32619"/>
            <a:ext cx="2124075" cy="38766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0"/>
          <a:stretch/>
        </p:blipFill>
        <p:spPr>
          <a:xfrm>
            <a:off x="6028903" y="1282872"/>
            <a:ext cx="2220838" cy="36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4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471020" y="3284984"/>
            <a:ext cx="6197324" cy="2304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000">
                <a:solidFill>
                  <a:schemeClr val="bg1"/>
                </a:solidFill>
                <a:latin typeface="Britannic Bold" pitchFamily="34" charset="0"/>
                <a:ea typeface="+mj-ea"/>
                <a:cs typeface="+mj-cs"/>
              </a:defRPr>
            </a:lvl1pPr>
          </a:lstStyle>
          <a:p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 err="1"/>
              <a:t>Paulay</a:t>
            </a:r>
            <a:r>
              <a:rPr lang="hu-HU" dirty="0"/>
              <a:t> Ede alaposan felkészült </a:t>
            </a:r>
            <a:r>
              <a:rPr lang="hu-HU" dirty="0" smtClean="0"/>
              <a:t>a mű feldolgozására. A </a:t>
            </a:r>
            <a:r>
              <a:rPr lang="hu-HU" dirty="0"/>
              <a:t>színrevitel problémáiról a bemutató előtt elemző </a:t>
            </a:r>
            <a:r>
              <a:rPr lang="hu-HU" dirty="0" smtClean="0"/>
              <a:t>tanulmányt is megjelentetett a </a:t>
            </a:r>
            <a:r>
              <a:rPr lang="hu-HU" dirty="0"/>
              <a:t>Fővárosi </a:t>
            </a:r>
            <a:r>
              <a:rPr lang="hu-HU" dirty="0" smtClean="0"/>
              <a:t>Lapokban. Célja az volt, hogy </a:t>
            </a:r>
            <a:r>
              <a:rPr lang="hu-HU" dirty="0"/>
              <a:t>a jövendő közönséget bevezesse a nagy mű </a:t>
            </a:r>
            <a:r>
              <a:rPr lang="hu-HU" dirty="0" smtClean="0"/>
              <a:t>titkaiba. </a:t>
            </a:r>
          </a:p>
          <a:p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bemutató kivételes sikert ért el: 1894-ig, </a:t>
            </a:r>
            <a:r>
              <a:rPr lang="hu-HU" dirty="0" err="1"/>
              <a:t>Paulay</a:t>
            </a:r>
            <a:r>
              <a:rPr lang="hu-HU" dirty="0"/>
              <a:t> halálig, kilencvenhétszer tűzhették műsorra Madách művének színpadi változatát.</a:t>
            </a:r>
            <a:br>
              <a:rPr lang="hu-HU" dirty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" y="465196"/>
            <a:ext cx="4541140" cy="31787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3348" y="476672"/>
            <a:ext cx="4541140" cy="317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539552" y="332656"/>
            <a:ext cx="8244548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000">
                <a:solidFill>
                  <a:schemeClr val="bg1"/>
                </a:solidFill>
                <a:latin typeface="Britannic Bold" pitchFamily="34" charset="0"/>
                <a:ea typeface="+mj-ea"/>
                <a:cs typeface="+mj-cs"/>
              </a:defRPr>
            </a:lvl1pPr>
          </a:lstStyle>
          <a:p>
            <a:r>
              <a:rPr lang="hu-HU" i="1" dirty="0"/>
              <a:t>„A magyar irodalom egyik legszebb terméke, büszkesége oly alakban kerül most a közönség elé, a milyenről szerzője aligha álmodott valaha. Az „Ember </a:t>
            </a:r>
            <a:r>
              <a:rPr lang="hu-HU" i="1" dirty="0" err="1"/>
              <a:t>tragédiájá</a:t>
            </a:r>
            <a:r>
              <a:rPr lang="hu-HU" i="1" dirty="0"/>
              <a:t>”</a:t>
            </a:r>
            <a:r>
              <a:rPr lang="hu-HU" i="1" dirty="0" err="1"/>
              <a:t>-t</a:t>
            </a:r>
            <a:r>
              <a:rPr lang="hu-HU" i="1" dirty="0"/>
              <a:t>, ez egyáltalán nem a színpad számára írott drámai költeményt </a:t>
            </a:r>
            <a:r>
              <a:rPr lang="hu-HU" i="1" dirty="0" err="1"/>
              <a:t>szinre</a:t>
            </a:r>
            <a:r>
              <a:rPr lang="hu-HU" i="1" dirty="0"/>
              <a:t> hozza a nemzeti színház, </a:t>
            </a:r>
            <a:r>
              <a:rPr lang="hu-HU" i="1" dirty="0" err="1"/>
              <a:t>Paulay</a:t>
            </a:r>
            <a:r>
              <a:rPr lang="hu-HU" i="1" dirty="0"/>
              <a:t> Ede igazgató és dramaturg átdolgozásában</a:t>
            </a:r>
            <a:r>
              <a:rPr lang="hu-HU" i="1" dirty="0" smtClean="0"/>
              <a:t>.”</a:t>
            </a:r>
            <a:endParaRPr lang="hu-HU" dirty="0"/>
          </a:p>
          <a:p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76" y="2924944"/>
            <a:ext cx="5572224" cy="3462739"/>
          </a:xfrm>
          <a:prstGeom prst="rect">
            <a:avLst/>
          </a:prstGeo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643252" y="2852936"/>
            <a:ext cx="241658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000">
                <a:solidFill>
                  <a:schemeClr val="bg1"/>
                </a:solidFill>
                <a:latin typeface="Britannic Bold" pitchFamily="34" charset="0"/>
                <a:ea typeface="+mj-ea"/>
                <a:cs typeface="+mj-cs"/>
              </a:defRPr>
            </a:lvl1pPr>
          </a:lstStyle>
          <a:p>
            <a:r>
              <a:rPr lang="hu-HU" dirty="0" smtClean="0"/>
              <a:t>1883</a:t>
            </a:r>
            <a:r>
              <a:rPr lang="hu-HU" dirty="0"/>
              <a:t>. </a:t>
            </a:r>
            <a:r>
              <a:rPr lang="hu-HU" dirty="0"/>
              <a:t>szeptember 23-án a Vasárnapi </a:t>
            </a:r>
            <a:r>
              <a:rPr lang="hu-HU" dirty="0" err="1"/>
              <a:t>ujság</a:t>
            </a:r>
            <a:r>
              <a:rPr lang="hu-HU" dirty="0"/>
              <a:t> névtelen </a:t>
            </a:r>
            <a:r>
              <a:rPr lang="hu-HU" dirty="0" smtClean="0"/>
              <a:t>szerzője</a:t>
            </a:r>
            <a:r>
              <a:rPr lang="hu-HU" dirty="0" smtClean="0"/>
              <a:t> kezdte így cikkét a bemutató után két nappal.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03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1862" y="260649"/>
            <a:ext cx="8498610" cy="1512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000">
                <a:solidFill>
                  <a:schemeClr val="bg1"/>
                </a:solidFill>
                <a:latin typeface="Britannic Bold" pitchFamily="34" charset="0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chemeClr val="tx1"/>
                </a:solidFill>
              </a:rPr>
              <a:t>A pontosan százötven évvel ezelőtt megjelent Tragédia az ősbemutatója után rengeteg feldolgozást megélt. Nemcsak a színházi élet területén tevékenykedő alkotókat, hanem más művészeti ágak képviselőit is megihlette a sok jelentésréteget rejtő darab az eltelt évtizedek során. 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6" b="2949"/>
          <a:stretch/>
        </p:blipFill>
        <p:spPr>
          <a:xfrm>
            <a:off x="467544" y="2057364"/>
            <a:ext cx="2579934" cy="2029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19" y="1876053"/>
            <a:ext cx="2421509" cy="231380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89931" y="3866693"/>
            <a:ext cx="1977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Britannic Bold" pitchFamily="34" charset="0"/>
              </a:rPr>
              <a:t>Than Mór (1863)</a:t>
            </a:r>
            <a:endParaRPr lang="hu-HU" dirty="0">
              <a:latin typeface="Britannic Bold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418207" y="4047456"/>
            <a:ext cx="22339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Britannic Bold" pitchFamily="34" charset="0"/>
              </a:rPr>
              <a:t>Zichy Mihály (1887)</a:t>
            </a:r>
            <a:endParaRPr lang="hu-HU" dirty="0">
              <a:latin typeface="Britannic Bold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94" y="2018701"/>
            <a:ext cx="2836377" cy="182575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660232" y="3717032"/>
            <a:ext cx="23762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Britannic Bold" pitchFamily="34" charset="0"/>
              </a:rPr>
              <a:t>Baja Benedek (1926)</a:t>
            </a:r>
            <a:endParaRPr lang="hu-HU" dirty="0">
              <a:latin typeface="Britannic Bold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42" y="4692252"/>
            <a:ext cx="2410968" cy="1822704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38374" y="6296238"/>
            <a:ext cx="2709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latin typeface="Britannic Bold" pitchFamily="34" charset="0"/>
              </a:rPr>
              <a:t>Nagyajtay</a:t>
            </a:r>
            <a:r>
              <a:rPr lang="hu-HU" dirty="0" smtClean="0">
                <a:latin typeface="Britannic Bold" pitchFamily="34" charset="0"/>
              </a:rPr>
              <a:t> Teréz (1937)</a:t>
            </a:r>
            <a:endParaRPr lang="hu-HU" dirty="0">
              <a:latin typeface="Britannic Bold" pitchFamily="34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66" y="4692252"/>
            <a:ext cx="2776084" cy="1820182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6183376" y="6300028"/>
            <a:ext cx="2421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Britannic Bold" pitchFamily="34" charset="0"/>
              </a:rPr>
              <a:t>Oláh Gusztáv (1955)</a:t>
            </a:r>
            <a:endParaRPr lang="hu-HU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1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05407"/>
            <a:ext cx="2956560" cy="502310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43608" y="2492896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bg1"/>
                </a:solidFill>
                <a:latin typeface="Chiller" pitchFamily="82" charset="0"/>
              </a:rPr>
              <a:t>Ah, élni </a:t>
            </a:r>
            <a:r>
              <a:rPr lang="hu-HU" sz="4800" dirty="0" err="1">
                <a:solidFill>
                  <a:schemeClr val="bg1"/>
                </a:solidFill>
                <a:latin typeface="Chiller" pitchFamily="82" charset="0"/>
              </a:rPr>
              <a:t>élni</a:t>
            </a:r>
            <a:r>
              <a:rPr lang="hu-HU" sz="4800" dirty="0">
                <a:solidFill>
                  <a:schemeClr val="bg1"/>
                </a:solidFill>
                <a:latin typeface="Chiller" pitchFamily="82" charset="0"/>
              </a:rPr>
              <a:t>: </a:t>
            </a:r>
            <a:r>
              <a:rPr lang="hu-HU" sz="4800" dirty="0" err="1">
                <a:solidFill>
                  <a:schemeClr val="bg1"/>
                </a:solidFill>
                <a:latin typeface="Chiller" pitchFamily="82" charset="0"/>
              </a:rPr>
              <a:t>milly</a:t>
            </a:r>
            <a:r>
              <a:rPr lang="hu-HU" sz="4800" dirty="0">
                <a:solidFill>
                  <a:schemeClr val="bg1"/>
                </a:solidFill>
                <a:latin typeface="Chiller" pitchFamily="82" charset="0"/>
              </a:rPr>
              <a:t> édes, mi szép!</a:t>
            </a:r>
          </a:p>
        </p:txBody>
      </p:sp>
    </p:spTree>
    <p:extLst>
      <p:ext uri="{BB962C8B-B14F-4D97-AF65-F5344CB8AC3E}">
        <p14:creationId xmlns:p14="http://schemas.microsoft.com/office/powerpoint/2010/main" val="248558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199</Words>
  <Application>Microsoft Office PowerPoint</Application>
  <PresentationFormat>Diavetítés a képernyőre (4:3 oldalarány)</PresentationFormat>
  <Paragraphs>22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PowerPoint bemutató</vt:lpstr>
      <vt:lpstr>Madách Imre 1859. február 17-én kezdte írni élete fő művét,  Az ember tragédiáját, amelyet valamivel több mint egy év alatt, 1860. március 20-án fejezett be. A mű a Kisfaludy Társaság támogatásával 1861-es évszámmal, valójában azonban 1862. január 16-án hagyta el Emich Gusztáv nyomdáját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Madách Imre 1859. február 17-én kezdte írni élete fő művét, Az ember tragédiáját, amelyet valamivel több mint egy év alatt, 1860. március 20-án fejezett be. A mű a Kisfaludy Társaság támogatásával 1861-es évszámmal, de 1862. január 16-án hagyta el Emich Gusztáv nyomdáját. A Tragédia a magyar irodalom egyik legnehezebben értelmezhető alkotása, az emberiség sorsáról való töprengés drámai költeménye, amelynek üzenetét újabb és újabb színpadra állításokkal próbálják megfejteni, értelmezni.</dc:title>
  <dc:creator>User</dc:creator>
  <cp:lastModifiedBy>User</cp:lastModifiedBy>
  <cp:revision>12</cp:revision>
  <dcterms:created xsi:type="dcterms:W3CDTF">2018-04-22T16:42:38Z</dcterms:created>
  <dcterms:modified xsi:type="dcterms:W3CDTF">2018-04-22T18:29:35Z</dcterms:modified>
</cp:coreProperties>
</file>