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7" d="100"/>
          <a:sy n="57" d="100"/>
        </p:scale>
        <p:origin x="-348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4CF9-A225-4BD7-AFEE-06BF632EFB92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604B-0868-4BF0-96C7-3F286DF9BA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568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4CF9-A225-4BD7-AFEE-06BF632EFB92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604B-0868-4BF0-96C7-3F286DF9BA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991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4CF9-A225-4BD7-AFEE-06BF632EFB92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604B-0868-4BF0-96C7-3F286DF9BA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105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4CF9-A225-4BD7-AFEE-06BF632EFB92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604B-0868-4BF0-96C7-3F286DF9BA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56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4CF9-A225-4BD7-AFEE-06BF632EFB92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604B-0868-4BF0-96C7-3F286DF9BA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239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4CF9-A225-4BD7-AFEE-06BF632EFB92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604B-0868-4BF0-96C7-3F286DF9BA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291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4CF9-A225-4BD7-AFEE-06BF632EFB92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604B-0868-4BF0-96C7-3F286DF9BA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986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4CF9-A225-4BD7-AFEE-06BF632EFB92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604B-0868-4BF0-96C7-3F286DF9BA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409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4CF9-A225-4BD7-AFEE-06BF632EFB92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604B-0868-4BF0-96C7-3F286DF9BA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779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4CF9-A225-4BD7-AFEE-06BF632EFB92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604B-0868-4BF0-96C7-3F286DF9BA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826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4CF9-A225-4BD7-AFEE-06BF632EFB92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604B-0868-4BF0-96C7-3F286DF9BA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283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54CF9-A225-4BD7-AFEE-06BF632EFB92}" type="datetimeFigureOut">
              <a:rPr lang="hu-HU" smtClean="0"/>
              <a:t>2018.03.09.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0604B-0868-4BF0-96C7-3F286DF9BA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570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45029" y="1412649"/>
            <a:ext cx="10101941" cy="343580"/>
          </a:xfrm>
        </p:spPr>
        <p:txBody>
          <a:bodyPr>
            <a:noAutofit/>
          </a:bodyPr>
          <a:lstStyle/>
          <a:p>
            <a:r>
              <a:rPr lang="hu-HU" sz="3200" dirty="0" smtClean="0">
                <a:latin typeface="Berlin Sans FB" panose="020E0602020502020306" pitchFamily="34" charset="0"/>
              </a:rPr>
              <a:t>„A léghajót csínján </a:t>
            </a:r>
            <a:r>
              <a:rPr lang="hu-HU" sz="3200" dirty="0" err="1" smtClean="0">
                <a:latin typeface="Berlin Sans FB" panose="020E0602020502020306" pitchFamily="34" charset="0"/>
              </a:rPr>
              <a:t>mérsékeled</a:t>
            </a:r>
            <a:r>
              <a:rPr lang="hu-HU" sz="3200" dirty="0" smtClean="0">
                <a:latin typeface="Berlin Sans FB" panose="020E0602020502020306" pitchFamily="34" charset="0"/>
              </a:rPr>
              <a:t>,</a:t>
            </a:r>
            <a:br>
              <a:rPr lang="hu-HU" sz="3200" dirty="0" smtClean="0">
                <a:latin typeface="Berlin Sans FB" panose="020E0602020502020306" pitchFamily="34" charset="0"/>
              </a:rPr>
            </a:br>
            <a:r>
              <a:rPr lang="hu-HU" sz="3200" dirty="0" smtClean="0">
                <a:latin typeface="Berlin Sans FB" panose="020E0602020502020306" pitchFamily="34" charset="0"/>
              </a:rPr>
              <a:t>S midőn </a:t>
            </a:r>
            <a:r>
              <a:rPr lang="hu-HU" sz="3200" dirty="0" err="1" smtClean="0">
                <a:latin typeface="Berlin Sans FB" panose="020E0602020502020306" pitchFamily="34" charset="0"/>
              </a:rPr>
              <a:t>egekben</a:t>
            </a:r>
            <a:r>
              <a:rPr lang="hu-HU" sz="3200" dirty="0" smtClean="0">
                <a:latin typeface="Berlin Sans FB" panose="020E0602020502020306" pitchFamily="34" charset="0"/>
              </a:rPr>
              <a:t> így zarándokol:</a:t>
            </a:r>
            <a:br>
              <a:rPr lang="hu-HU" sz="3200" dirty="0" smtClean="0">
                <a:latin typeface="Berlin Sans FB" panose="020E0602020502020306" pitchFamily="34" charset="0"/>
              </a:rPr>
            </a:br>
            <a:r>
              <a:rPr lang="hu-HU" sz="3200" dirty="0" smtClean="0">
                <a:latin typeface="Berlin Sans FB" panose="020E0602020502020306" pitchFamily="34" charset="0"/>
              </a:rPr>
              <a:t>Azt sem felejted, „hátha </a:t>
            </a:r>
            <a:r>
              <a:rPr lang="hu-HU" sz="3200" dirty="0" err="1" smtClean="0">
                <a:latin typeface="Berlin Sans FB" panose="020E0602020502020306" pitchFamily="34" charset="0"/>
              </a:rPr>
              <a:t>lebukol</a:t>
            </a:r>
            <a:r>
              <a:rPr lang="hu-HU" sz="3200" dirty="0" smtClean="0">
                <a:latin typeface="Berlin Sans FB" panose="020E0602020502020306" pitchFamily="34" charset="0"/>
              </a:rPr>
              <a:t>”!”</a:t>
            </a:r>
            <a:endParaRPr lang="hu-HU" sz="3200" dirty="0">
              <a:latin typeface="Berlin Sans FB" panose="020E0602020502020306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41867" y="5791200"/>
            <a:ext cx="10757503" cy="814202"/>
          </a:xfrm>
        </p:spPr>
        <p:txBody>
          <a:bodyPr/>
          <a:lstStyle/>
          <a:p>
            <a:r>
              <a:rPr lang="hu-HU" dirty="0" smtClean="0">
                <a:latin typeface="Berlin Sans FB" panose="020E0602020502020306" pitchFamily="34" charset="0"/>
              </a:rPr>
              <a:t>Hagyd a képzeleted szárnyalni, azonban sose szállj olyan magasra, hogy nagyon nagyot tudj esni!</a:t>
            </a:r>
            <a:endParaRPr lang="hu-HU" dirty="0">
              <a:latin typeface="Berlin Sans FB" panose="020E0602020502020306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539" y="1756229"/>
            <a:ext cx="3143118" cy="3845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0284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8045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>
                <a:latin typeface="Berlin Sans FB" panose="020E0602020502020306" pitchFamily="34" charset="0"/>
              </a:rPr>
              <a:t>„Már táncol a gömb, mint betyár lova,</a:t>
            </a:r>
            <a:br>
              <a:rPr lang="hu-HU" sz="2800" dirty="0" smtClean="0">
                <a:latin typeface="Berlin Sans FB" panose="020E0602020502020306" pitchFamily="34" charset="0"/>
              </a:rPr>
            </a:br>
            <a:r>
              <a:rPr lang="hu-HU" sz="2800" dirty="0" smtClean="0">
                <a:latin typeface="Berlin Sans FB" panose="020E0602020502020306" pitchFamily="34" charset="0"/>
              </a:rPr>
              <a:t>Kit nem bocsát a csárda oszlopa,</a:t>
            </a:r>
            <a:br>
              <a:rPr lang="hu-HU" sz="2800" dirty="0" smtClean="0">
                <a:latin typeface="Berlin Sans FB" panose="020E0602020502020306" pitchFamily="34" charset="0"/>
              </a:rPr>
            </a:br>
            <a:r>
              <a:rPr lang="hu-HU" sz="2800" dirty="0" smtClean="0">
                <a:latin typeface="Berlin Sans FB" panose="020E0602020502020306" pitchFamily="34" charset="0"/>
              </a:rPr>
              <a:t>Már fel s alá kapkodja üstökét</a:t>
            </a:r>
            <a:br>
              <a:rPr lang="hu-HU" sz="2800" dirty="0" smtClean="0">
                <a:latin typeface="Berlin Sans FB" panose="020E0602020502020306" pitchFamily="34" charset="0"/>
              </a:rPr>
            </a:br>
            <a:r>
              <a:rPr lang="hu-HU" sz="2800" dirty="0" smtClean="0">
                <a:latin typeface="Berlin Sans FB" panose="020E0602020502020306" pitchFamily="34" charset="0"/>
              </a:rPr>
              <a:t>Hogy elszakítsa tartó köldökét”</a:t>
            </a:r>
            <a:endParaRPr lang="hu-HU" sz="2800" dirty="0">
              <a:latin typeface="Berlin Sans FB" panose="020E0602020502020306" pitchFamily="34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992" y="2098934"/>
            <a:ext cx="2386838" cy="358623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Szövegdoboz 5"/>
          <p:cNvSpPr txBox="1"/>
          <p:nvPr/>
        </p:nvSpPr>
        <p:spPr>
          <a:xfrm>
            <a:off x="133004" y="5903893"/>
            <a:ext cx="117708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Berlin Sans FB" panose="020E0602020502020306" pitchFamily="34" charset="0"/>
              </a:rPr>
              <a:t>Ha túlságosan földhözragadt amiről írsz, akkor az nem fogja lekötni az olvasókat.</a:t>
            </a:r>
            <a:endParaRPr lang="hu-HU" sz="2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46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2800" dirty="0" smtClean="0">
                <a:latin typeface="Berlin Sans FB" panose="020E0602020502020306" pitchFamily="34" charset="0"/>
              </a:rPr>
              <a:t>„Az utcán por, német szó, piszok.”</a:t>
            </a:r>
            <a:endParaRPr lang="hu-HU" sz="2800" dirty="0">
              <a:latin typeface="Berlin Sans FB" panose="020E0602020502020306" pitchFamily="34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532" y="1182158"/>
            <a:ext cx="6533454" cy="43381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Szövegdoboz 4"/>
          <p:cNvSpPr txBox="1"/>
          <p:nvPr/>
        </p:nvSpPr>
        <p:spPr>
          <a:xfrm>
            <a:off x="3268133" y="6079067"/>
            <a:ext cx="604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Idegen számomra a nagyváros forgataga.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720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dirty="0" smtClean="0">
                <a:latin typeface="Berlin Sans FB" panose="020E0602020502020306" pitchFamily="34" charset="0"/>
              </a:rPr>
              <a:t>„</a:t>
            </a:r>
            <a:r>
              <a:rPr lang="hu-HU" sz="2800" dirty="0" smtClean="0">
                <a:latin typeface="Berlin Sans FB" panose="020E0602020502020306" pitchFamily="34" charset="0"/>
              </a:rPr>
              <a:t>Csermely, virág, lomb, szellő, hattyúdal,</a:t>
            </a:r>
            <a:br>
              <a:rPr lang="hu-HU" sz="2800" dirty="0" smtClean="0">
                <a:latin typeface="Berlin Sans FB" panose="020E0602020502020306" pitchFamily="34" charset="0"/>
              </a:rPr>
            </a:br>
            <a:r>
              <a:rPr lang="hu-HU" sz="2800" dirty="0" smtClean="0">
                <a:latin typeface="Berlin Sans FB" panose="020E0602020502020306" pitchFamily="34" charset="0"/>
              </a:rPr>
              <a:t>Ábránd, minőt a sejtelem sugall,</a:t>
            </a:r>
            <a:br>
              <a:rPr lang="hu-HU" sz="2800" dirty="0" smtClean="0">
                <a:latin typeface="Berlin Sans FB" panose="020E0602020502020306" pitchFamily="34" charset="0"/>
              </a:rPr>
            </a:br>
            <a:r>
              <a:rPr lang="hu-HU" sz="2800" dirty="0" smtClean="0">
                <a:latin typeface="Berlin Sans FB" panose="020E0602020502020306" pitchFamily="34" charset="0"/>
              </a:rPr>
              <a:t>Kék távol, esti csillag, félhomály”</a:t>
            </a:r>
            <a:endParaRPr lang="hu-HU" dirty="0">
              <a:latin typeface="Berlin Sans FB" panose="020E0602020502020306" pitchFamily="34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205" y="1876955"/>
            <a:ext cx="6729589" cy="37853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Szövegdoboz 4"/>
          <p:cNvSpPr txBox="1"/>
          <p:nvPr/>
        </p:nvSpPr>
        <p:spPr>
          <a:xfrm>
            <a:off x="2731204" y="6129866"/>
            <a:ext cx="6729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Berlin Sans FB" panose="020E0602020502020306" pitchFamily="34" charset="0"/>
              </a:rPr>
              <a:t>A jóból is megárt a sok.</a:t>
            </a:r>
            <a:endParaRPr lang="hu-HU" sz="2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1414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dirty="0" smtClean="0">
                <a:latin typeface="Berlin Sans FB" panose="020E0602020502020306" pitchFamily="34" charset="0"/>
              </a:rPr>
              <a:t>„</a:t>
            </a:r>
            <a:r>
              <a:rPr lang="hu-HU" sz="2800" dirty="0" smtClean="0">
                <a:latin typeface="Berlin Sans FB" panose="020E0602020502020306" pitchFamily="34" charset="0"/>
              </a:rPr>
              <a:t>Nem is kell a bajuszos Berzsenyi</a:t>
            </a:r>
            <a:br>
              <a:rPr lang="hu-HU" sz="2800" dirty="0" smtClean="0">
                <a:latin typeface="Berlin Sans FB" panose="020E0602020502020306" pitchFamily="34" charset="0"/>
              </a:rPr>
            </a:br>
            <a:r>
              <a:rPr lang="hu-HU" sz="2800" dirty="0" smtClean="0">
                <a:latin typeface="Berlin Sans FB" panose="020E0602020502020306" pitchFamily="34" charset="0"/>
              </a:rPr>
              <a:t>Vállára ó palástot metszeni:</a:t>
            </a:r>
            <a:br>
              <a:rPr lang="hu-HU" sz="2800" dirty="0" smtClean="0">
                <a:latin typeface="Berlin Sans FB" panose="020E0602020502020306" pitchFamily="34" charset="0"/>
              </a:rPr>
            </a:br>
            <a:r>
              <a:rPr lang="hu-HU" sz="2800" dirty="0" smtClean="0">
                <a:latin typeface="Berlin Sans FB" panose="020E0602020502020306" pitchFamily="34" charset="0"/>
              </a:rPr>
              <a:t>Jobb, hogy találva ő van és kora,</a:t>
            </a:r>
            <a:br>
              <a:rPr lang="hu-HU" sz="2800" dirty="0" smtClean="0">
                <a:latin typeface="Berlin Sans FB" panose="020E0602020502020306" pitchFamily="34" charset="0"/>
              </a:rPr>
            </a:br>
            <a:r>
              <a:rPr lang="hu-HU" sz="2800" dirty="0" smtClean="0">
                <a:latin typeface="Berlin Sans FB" panose="020E0602020502020306" pitchFamily="34" charset="0"/>
              </a:rPr>
              <a:t>Mint régi Hellász… fűzött bocskora!”</a:t>
            </a:r>
            <a:endParaRPr lang="hu-HU" dirty="0">
              <a:latin typeface="Berlin Sans FB" panose="020E0602020502020306" pitchFamily="34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065" y="1994959"/>
            <a:ext cx="2745735" cy="382067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Szövegdoboz 4"/>
          <p:cNvSpPr txBox="1"/>
          <p:nvPr/>
        </p:nvSpPr>
        <p:spPr>
          <a:xfrm>
            <a:off x="182880" y="5903893"/>
            <a:ext cx="116544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Berlin Sans FB" panose="020E0602020502020306" pitchFamily="34" charset="0"/>
              </a:rPr>
              <a:t>Mindenki éljen a saját korszakában</a:t>
            </a:r>
            <a:r>
              <a:rPr lang="hu-HU" sz="2800" dirty="0" smtClean="0">
                <a:latin typeface="Berlin Sans FB" panose="020E0602020502020306" pitchFamily="34" charset="0"/>
              </a:rPr>
              <a:t>! Berzsenyinek sem kellett volna a görög versmérték szerint írni.</a:t>
            </a:r>
            <a:endParaRPr lang="hu-HU" sz="2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761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104</Words>
  <Application>Microsoft Office PowerPoint</Application>
  <PresentationFormat>Egyéni</PresentationFormat>
  <Paragraphs>10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„A léghajót csínján mérsékeled, S midőn egekben így zarándokol: Azt sem felejted, „hátha lebukol”!”</vt:lpstr>
      <vt:lpstr>„Már táncol a gömb, mint betyár lova, Kit nem bocsát a csárda oszlopa, Már fel s alá kapkodja üstökét Hogy elszakítsa tartó köldökét”</vt:lpstr>
      <vt:lpstr>„Az utcán por, német szó, piszok.”</vt:lpstr>
      <vt:lpstr>„Csermely, virág, lomb, szellő, hattyúdal, Ábránd, minőt a sejtelem sugall, Kék távol, esti csillag, félhomály”</vt:lpstr>
      <vt:lpstr>„Nem is kell a bajuszos Berzsenyi Vállára ó palástot metszeni: Jobb, hogy találva ő van és kora, Mint régi Hellász… fűzött bocskora!”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„A léghajót csínján mérsékeled, S midőn egekben így zarándokol: Azt sem felejted, „hátha lebukol”!”</dc:title>
  <dc:creator>Windows-felhasználó</dc:creator>
  <cp:lastModifiedBy>user</cp:lastModifiedBy>
  <cp:revision>12</cp:revision>
  <dcterms:created xsi:type="dcterms:W3CDTF">2018-03-08T15:27:58Z</dcterms:created>
  <dcterms:modified xsi:type="dcterms:W3CDTF">2018-03-09T13:05:10Z</dcterms:modified>
</cp:coreProperties>
</file>