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2" r:id="rId4"/>
    <p:sldId id="257" r:id="rId5"/>
    <p:sldId id="258" r:id="rId6"/>
    <p:sldId id="259" r:id="rId7"/>
    <p:sldId id="260" r:id="rId8"/>
    <p:sldId id="261" r:id="rId9"/>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showGuides="1">
      <p:cViewPr varScale="1">
        <p:scale>
          <a:sx n="89" d="100"/>
          <a:sy n="89" d="100"/>
        </p:scale>
        <p:origin x="486" y="96"/>
      </p:cViewPr>
      <p:guideLst>
        <p:guide orient="horz" pos="2183"/>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78A770F-3321-4A41-B4F0-732E61714645}"/>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FE4662CD-A797-4C95-9443-F77CF5AE9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89BE0EAA-E9A4-4BE0-AB83-B934FDF983D4}"/>
              </a:ext>
            </a:extLst>
          </p:cNvPr>
          <p:cNvSpPr>
            <a:spLocks noGrp="1"/>
          </p:cNvSpPr>
          <p:nvPr>
            <p:ph type="dt" sz="half" idx="10"/>
          </p:nvPr>
        </p:nvSpPr>
        <p:spPr/>
        <p:txBody>
          <a:bodyPr/>
          <a:lstStyle/>
          <a:p>
            <a:fld id="{30F811AB-8D09-4BF9-86F8-BB9D2704233A}" type="datetimeFigureOut">
              <a:rPr lang="hu-HU" smtClean="0"/>
              <a:t>2018.04.22.</a:t>
            </a:fld>
            <a:endParaRPr lang="hu-HU"/>
          </a:p>
        </p:txBody>
      </p:sp>
      <p:sp>
        <p:nvSpPr>
          <p:cNvPr id="5" name="Élőláb helye 4">
            <a:extLst>
              <a:ext uri="{FF2B5EF4-FFF2-40B4-BE49-F238E27FC236}">
                <a16:creationId xmlns:a16="http://schemas.microsoft.com/office/drawing/2014/main" id="{8C5F4B18-01F1-443C-A6CE-9AD7DA237A1C}"/>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93980700-5637-4837-AE92-42731E151D3A}"/>
              </a:ext>
            </a:extLst>
          </p:cNvPr>
          <p:cNvSpPr>
            <a:spLocks noGrp="1"/>
          </p:cNvSpPr>
          <p:nvPr>
            <p:ph type="sldNum" sz="quarter" idx="12"/>
          </p:nvPr>
        </p:nvSpPr>
        <p:spPr/>
        <p:txBody>
          <a:bodyPr/>
          <a:lstStyle/>
          <a:p>
            <a:fld id="{0D62245C-C5CD-4470-9A89-A59374C6140A}" type="slidenum">
              <a:rPr lang="hu-HU" smtClean="0"/>
              <a:t>‹#›</a:t>
            </a:fld>
            <a:endParaRPr lang="hu-HU"/>
          </a:p>
        </p:txBody>
      </p:sp>
    </p:spTree>
    <p:extLst>
      <p:ext uri="{BB962C8B-B14F-4D97-AF65-F5344CB8AC3E}">
        <p14:creationId xmlns:p14="http://schemas.microsoft.com/office/powerpoint/2010/main" val="3318168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627EFF6-5132-419A-824A-110B9B3DA1FC}"/>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255D05E6-111E-402A-AA60-11330D30AD03}"/>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E1F49206-12D1-42AA-960E-467C01EE2C9D}"/>
              </a:ext>
            </a:extLst>
          </p:cNvPr>
          <p:cNvSpPr>
            <a:spLocks noGrp="1"/>
          </p:cNvSpPr>
          <p:nvPr>
            <p:ph type="dt" sz="half" idx="10"/>
          </p:nvPr>
        </p:nvSpPr>
        <p:spPr/>
        <p:txBody>
          <a:bodyPr/>
          <a:lstStyle/>
          <a:p>
            <a:fld id="{30F811AB-8D09-4BF9-86F8-BB9D2704233A}" type="datetimeFigureOut">
              <a:rPr lang="hu-HU" smtClean="0"/>
              <a:t>2018.04.22.</a:t>
            </a:fld>
            <a:endParaRPr lang="hu-HU"/>
          </a:p>
        </p:txBody>
      </p:sp>
      <p:sp>
        <p:nvSpPr>
          <p:cNvPr id="5" name="Élőláb helye 4">
            <a:extLst>
              <a:ext uri="{FF2B5EF4-FFF2-40B4-BE49-F238E27FC236}">
                <a16:creationId xmlns:a16="http://schemas.microsoft.com/office/drawing/2014/main" id="{F1E98C90-B592-4DD8-A5EF-F3CA0FBF5ABA}"/>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CA429D32-2247-4EA8-87A8-26477111E912}"/>
              </a:ext>
            </a:extLst>
          </p:cNvPr>
          <p:cNvSpPr>
            <a:spLocks noGrp="1"/>
          </p:cNvSpPr>
          <p:nvPr>
            <p:ph type="sldNum" sz="quarter" idx="12"/>
          </p:nvPr>
        </p:nvSpPr>
        <p:spPr/>
        <p:txBody>
          <a:bodyPr/>
          <a:lstStyle/>
          <a:p>
            <a:fld id="{0D62245C-C5CD-4470-9A89-A59374C6140A}" type="slidenum">
              <a:rPr lang="hu-HU" smtClean="0"/>
              <a:t>‹#›</a:t>
            </a:fld>
            <a:endParaRPr lang="hu-HU"/>
          </a:p>
        </p:txBody>
      </p:sp>
    </p:spTree>
    <p:extLst>
      <p:ext uri="{BB962C8B-B14F-4D97-AF65-F5344CB8AC3E}">
        <p14:creationId xmlns:p14="http://schemas.microsoft.com/office/powerpoint/2010/main" val="1575614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60865852-4EEA-4FCF-819D-ACA2080581AB}"/>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3AAF7E79-4D59-410C-BCF3-B4A1AD582C93}"/>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8E1E4286-218B-4F5D-BCB0-2EB3BA7B7DE5}"/>
              </a:ext>
            </a:extLst>
          </p:cNvPr>
          <p:cNvSpPr>
            <a:spLocks noGrp="1"/>
          </p:cNvSpPr>
          <p:nvPr>
            <p:ph type="dt" sz="half" idx="10"/>
          </p:nvPr>
        </p:nvSpPr>
        <p:spPr/>
        <p:txBody>
          <a:bodyPr/>
          <a:lstStyle/>
          <a:p>
            <a:fld id="{30F811AB-8D09-4BF9-86F8-BB9D2704233A}" type="datetimeFigureOut">
              <a:rPr lang="hu-HU" smtClean="0"/>
              <a:t>2018.04.22.</a:t>
            </a:fld>
            <a:endParaRPr lang="hu-HU"/>
          </a:p>
        </p:txBody>
      </p:sp>
      <p:sp>
        <p:nvSpPr>
          <p:cNvPr id="5" name="Élőláb helye 4">
            <a:extLst>
              <a:ext uri="{FF2B5EF4-FFF2-40B4-BE49-F238E27FC236}">
                <a16:creationId xmlns:a16="http://schemas.microsoft.com/office/drawing/2014/main" id="{EA44777E-3D7D-45C1-8B5B-4F23E3834151}"/>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36D663C-EAED-4DED-B6E7-7756184D4C34}"/>
              </a:ext>
            </a:extLst>
          </p:cNvPr>
          <p:cNvSpPr>
            <a:spLocks noGrp="1"/>
          </p:cNvSpPr>
          <p:nvPr>
            <p:ph type="sldNum" sz="quarter" idx="12"/>
          </p:nvPr>
        </p:nvSpPr>
        <p:spPr/>
        <p:txBody>
          <a:bodyPr/>
          <a:lstStyle/>
          <a:p>
            <a:fld id="{0D62245C-C5CD-4470-9A89-A59374C6140A}" type="slidenum">
              <a:rPr lang="hu-HU" smtClean="0"/>
              <a:t>‹#›</a:t>
            </a:fld>
            <a:endParaRPr lang="hu-HU"/>
          </a:p>
        </p:txBody>
      </p:sp>
    </p:spTree>
    <p:extLst>
      <p:ext uri="{BB962C8B-B14F-4D97-AF65-F5344CB8AC3E}">
        <p14:creationId xmlns:p14="http://schemas.microsoft.com/office/powerpoint/2010/main" val="2046461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E07DF77-C4E3-4D27-B82C-C0B451D2EB66}"/>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67B33209-CA27-48AB-87AF-EC959FDBAAA6}"/>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CB0BF76C-1655-43DD-A527-B5DA881425AF}"/>
              </a:ext>
            </a:extLst>
          </p:cNvPr>
          <p:cNvSpPr>
            <a:spLocks noGrp="1"/>
          </p:cNvSpPr>
          <p:nvPr>
            <p:ph type="dt" sz="half" idx="10"/>
          </p:nvPr>
        </p:nvSpPr>
        <p:spPr/>
        <p:txBody>
          <a:bodyPr/>
          <a:lstStyle/>
          <a:p>
            <a:fld id="{30F811AB-8D09-4BF9-86F8-BB9D2704233A}" type="datetimeFigureOut">
              <a:rPr lang="hu-HU" smtClean="0"/>
              <a:t>2018.04.22.</a:t>
            </a:fld>
            <a:endParaRPr lang="hu-HU"/>
          </a:p>
        </p:txBody>
      </p:sp>
      <p:sp>
        <p:nvSpPr>
          <p:cNvPr id="5" name="Élőláb helye 4">
            <a:extLst>
              <a:ext uri="{FF2B5EF4-FFF2-40B4-BE49-F238E27FC236}">
                <a16:creationId xmlns:a16="http://schemas.microsoft.com/office/drawing/2014/main" id="{FF39CBAB-75E8-473D-8056-872216A8384C}"/>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916A6B6F-C89A-43B0-9AC3-1E23E920A214}"/>
              </a:ext>
            </a:extLst>
          </p:cNvPr>
          <p:cNvSpPr>
            <a:spLocks noGrp="1"/>
          </p:cNvSpPr>
          <p:nvPr>
            <p:ph type="sldNum" sz="quarter" idx="12"/>
          </p:nvPr>
        </p:nvSpPr>
        <p:spPr/>
        <p:txBody>
          <a:bodyPr/>
          <a:lstStyle/>
          <a:p>
            <a:fld id="{0D62245C-C5CD-4470-9A89-A59374C6140A}" type="slidenum">
              <a:rPr lang="hu-HU" smtClean="0"/>
              <a:t>‹#›</a:t>
            </a:fld>
            <a:endParaRPr lang="hu-HU"/>
          </a:p>
        </p:txBody>
      </p:sp>
    </p:spTree>
    <p:extLst>
      <p:ext uri="{BB962C8B-B14F-4D97-AF65-F5344CB8AC3E}">
        <p14:creationId xmlns:p14="http://schemas.microsoft.com/office/powerpoint/2010/main" val="383420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EC4BBE1-6C5A-44F0-9C67-20471C90E8B7}"/>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65B2F0FE-4F32-4E00-8061-6B28209DD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DAC9A130-8969-4469-BFB1-1A1C1B85AFC8}"/>
              </a:ext>
            </a:extLst>
          </p:cNvPr>
          <p:cNvSpPr>
            <a:spLocks noGrp="1"/>
          </p:cNvSpPr>
          <p:nvPr>
            <p:ph type="dt" sz="half" idx="10"/>
          </p:nvPr>
        </p:nvSpPr>
        <p:spPr/>
        <p:txBody>
          <a:bodyPr/>
          <a:lstStyle/>
          <a:p>
            <a:fld id="{30F811AB-8D09-4BF9-86F8-BB9D2704233A}" type="datetimeFigureOut">
              <a:rPr lang="hu-HU" smtClean="0"/>
              <a:t>2018.04.22.</a:t>
            </a:fld>
            <a:endParaRPr lang="hu-HU"/>
          </a:p>
        </p:txBody>
      </p:sp>
      <p:sp>
        <p:nvSpPr>
          <p:cNvPr id="5" name="Élőláb helye 4">
            <a:extLst>
              <a:ext uri="{FF2B5EF4-FFF2-40B4-BE49-F238E27FC236}">
                <a16:creationId xmlns:a16="http://schemas.microsoft.com/office/drawing/2014/main" id="{7384FBCE-C57E-4A2D-A343-8A3550818946}"/>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F9D359A7-E09F-492A-A787-10264BDEC409}"/>
              </a:ext>
            </a:extLst>
          </p:cNvPr>
          <p:cNvSpPr>
            <a:spLocks noGrp="1"/>
          </p:cNvSpPr>
          <p:nvPr>
            <p:ph type="sldNum" sz="quarter" idx="12"/>
          </p:nvPr>
        </p:nvSpPr>
        <p:spPr/>
        <p:txBody>
          <a:bodyPr/>
          <a:lstStyle/>
          <a:p>
            <a:fld id="{0D62245C-C5CD-4470-9A89-A59374C6140A}" type="slidenum">
              <a:rPr lang="hu-HU" smtClean="0"/>
              <a:t>‹#›</a:t>
            </a:fld>
            <a:endParaRPr lang="hu-HU"/>
          </a:p>
        </p:txBody>
      </p:sp>
    </p:spTree>
    <p:extLst>
      <p:ext uri="{BB962C8B-B14F-4D97-AF65-F5344CB8AC3E}">
        <p14:creationId xmlns:p14="http://schemas.microsoft.com/office/powerpoint/2010/main" val="34398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B096EC3-3D4F-49E2-B5E0-4030BB23B1B9}"/>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46B543A8-F529-46FB-B953-42BA363AD207}"/>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A6C0131F-A9E3-4D37-A9C3-3DBC83AF982B}"/>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068F2F75-9508-4381-8FB3-9E29BD6CDD72}"/>
              </a:ext>
            </a:extLst>
          </p:cNvPr>
          <p:cNvSpPr>
            <a:spLocks noGrp="1"/>
          </p:cNvSpPr>
          <p:nvPr>
            <p:ph type="dt" sz="half" idx="10"/>
          </p:nvPr>
        </p:nvSpPr>
        <p:spPr/>
        <p:txBody>
          <a:bodyPr/>
          <a:lstStyle/>
          <a:p>
            <a:fld id="{30F811AB-8D09-4BF9-86F8-BB9D2704233A}" type="datetimeFigureOut">
              <a:rPr lang="hu-HU" smtClean="0"/>
              <a:t>2018.04.22.</a:t>
            </a:fld>
            <a:endParaRPr lang="hu-HU"/>
          </a:p>
        </p:txBody>
      </p:sp>
      <p:sp>
        <p:nvSpPr>
          <p:cNvPr id="6" name="Élőláb helye 5">
            <a:extLst>
              <a:ext uri="{FF2B5EF4-FFF2-40B4-BE49-F238E27FC236}">
                <a16:creationId xmlns:a16="http://schemas.microsoft.com/office/drawing/2014/main" id="{60D70C32-084D-48F4-ACFF-DFDE2FFF6FE3}"/>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C2FDF36D-6350-43E6-8231-8034E05C6A18}"/>
              </a:ext>
            </a:extLst>
          </p:cNvPr>
          <p:cNvSpPr>
            <a:spLocks noGrp="1"/>
          </p:cNvSpPr>
          <p:nvPr>
            <p:ph type="sldNum" sz="quarter" idx="12"/>
          </p:nvPr>
        </p:nvSpPr>
        <p:spPr/>
        <p:txBody>
          <a:bodyPr/>
          <a:lstStyle/>
          <a:p>
            <a:fld id="{0D62245C-C5CD-4470-9A89-A59374C6140A}" type="slidenum">
              <a:rPr lang="hu-HU" smtClean="0"/>
              <a:t>‹#›</a:t>
            </a:fld>
            <a:endParaRPr lang="hu-HU"/>
          </a:p>
        </p:txBody>
      </p:sp>
    </p:spTree>
    <p:extLst>
      <p:ext uri="{BB962C8B-B14F-4D97-AF65-F5344CB8AC3E}">
        <p14:creationId xmlns:p14="http://schemas.microsoft.com/office/powerpoint/2010/main" val="1707960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19F0AB0-3C76-41B5-91D0-12C1C36CAC0D}"/>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A2AE6C78-CED9-4D58-889A-79CE1382DF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A64DAFCB-5B0E-4370-8AE3-04A34CD9093E}"/>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D646DB9C-D09A-4303-8041-FA88967DA0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B7480859-DC2A-46C8-B10F-9BF551C882CB}"/>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364126AC-9F2B-445E-92B7-7BACEF976317}"/>
              </a:ext>
            </a:extLst>
          </p:cNvPr>
          <p:cNvSpPr>
            <a:spLocks noGrp="1"/>
          </p:cNvSpPr>
          <p:nvPr>
            <p:ph type="dt" sz="half" idx="10"/>
          </p:nvPr>
        </p:nvSpPr>
        <p:spPr/>
        <p:txBody>
          <a:bodyPr/>
          <a:lstStyle/>
          <a:p>
            <a:fld id="{30F811AB-8D09-4BF9-86F8-BB9D2704233A}" type="datetimeFigureOut">
              <a:rPr lang="hu-HU" smtClean="0"/>
              <a:t>2018.04.22.</a:t>
            </a:fld>
            <a:endParaRPr lang="hu-HU"/>
          </a:p>
        </p:txBody>
      </p:sp>
      <p:sp>
        <p:nvSpPr>
          <p:cNvPr id="8" name="Élőláb helye 7">
            <a:extLst>
              <a:ext uri="{FF2B5EF4-FFF2-40B4-BE49-F238E27FC236}">
                <a16:creationId xmlns:a16="http://schemas.microsoft.com/office/drawing/2014/main" id="{1FDCF22D-B041-474A-9852-D24F28DDBDA0}"/>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629F3060-58F7-4DB1-96B8-96967F3FDB12}"/>
              </a:ext>
            </a:extLst>
          </p:cNvPr>
          <p:cNvSpPr>
            <a:spLocks noGrp="1"/>
          </p:cNvSpPr>
          <p:nvPr>
            <p:ph type="sldNum" sz="quarter" idx="12"/>
          </p:nvPr>
        </p:nvSpPr>
        <p:spPr/>
        <p:txBody>
          <a:bodyPr/>
          <a:lstStyle/>
          <a:p>
            <a:fld id="{0D62245C-C5CD-4470-9A89-A59374C6140A}" type="slidenum">
              <a:rPr lang="hu-HU" smtClean="0"/>
              <a:t>‹#›</a:t>
            </a:fld>
            <a:endParaRPr lang="hu-HU"/>
          </a:p>
        </p:txBody>
      </p:sp>
    </p:spTree>
    <p:extLst>
      <p:ext uri="{BB962C8B-B14F-4D97-AF65-F5344CB8AC3E}">
        <p14:creationId xmlns:p14="http://schemas.microsoft.com/office/powerpoint/2010/main" val="3279648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BA81D10-75DC-44DD-BB35-7C7950E29E0E}"/>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96415459-175A-4FD1-B565-8D29A65BA1CB}"/>
              </a:ext>
            </a:extLst>
          </p:cNvPr>
          <p:cNvSpPr>
            <a:spLocks noGrp="1"/>
          </p:cNvSpPr>
          <p:nvPr>
            <p:ph type="dt" sz="half" idx="10"/>
          </p:nvPr>
        </p:nvSpPr>
        <p:spPr/>
        <p:txBody>
          <a:bodyPr/>
          <a:lstStyle/>
          <a:p>
            <a:fld id="{30F811AB-8D09-4BF9-86F8-BB9D2704233A}" type="datetimeFigureOut">
              <a:rPr lang="hu-HU" smtClean="0"/>
              <a:t>2018.04.22.</a:t>
            </a:fld>
            <a:endParaRPr lang="hu-HU"/>
          </a:p>
        </p:txBody>
      </p:sp>
      <p:sp>
        <p:nvSpPr>
          <p:cNvPr id="4" name="Élőláb helye 3">
            <a:extLst>
              <a:ext uri="{FF2B5EF4-FFF2-40B4-BE49-F238E27FC236}">
                <a16:creationId xmlns:a16="http://schemas.microsoft.com/office/drawing/2014/main" id="{86FC5E77-3B13-4B23-9C72-97219A484507}"/>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622F4D2F-87A9-49A7-BBEE-991DF69AF746}"/>
              </a:ext>
            </a:extLst>
          </p:cNvPr>
          <p:cNvSpPr>
            <a:spLocks noGrp="1"/>
          </p:cNvSpPr>
          <p:nvPr>
            <p:ph type="sldNum" sz="quarter" idx="12"/>
          </p:nvPr>
        </p:nvSpPr>
        <p:spPr/>
        <p:txBody>
          <a:bodyPr/>
          <a:lstStyle/>
          <a:p>
            <a:fld id="{0D62245C-C5CD-4470-9A89-A59374C6140A}" type="slidenum">
              <a:rPr lang="hu-HU" smtClean="0"/>
              <a:t>‹#›</a:t>
            </a:fld>
            <a:endParaRPr lang="hu-HU"/>
          </a:p>
        </p:txBody>
      </p:sp>
    </p:spTree>
    <p:extLst>
      <p:ext uri="{BB962C8B-B14F-4D97-AF65-F5344CB8AC3E}">
        <p14:creationId xmlns:p14="http://schemas.microsoft.com/office/powerpoint/2010/main" val="1328046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C4ECC651-C421-452B-93CF-6AA80721316A}"/>
              </a:ext>
            </a:extLst>
          </p:cNvPr>
          <p:cNvSpPr>
            <a:spLocks noGrp="1"/>
          </p:cNvSpPr>
          <p:nvPr>
            <p:ph type="dt" sz="half" idx="10"/>
          </p:nvPr>
        </p:nvSpPr>
        <p:spPr/>
        <p:txBody>
          <a:bodyPr/>
          <a:lstStyle/>
          <a:p>
            <a:fld id="{30F811AB-8D09-4BF9-86F8-BB9D2704233A}" type="datetimeFigureOut">
              <a:rPr lang="hu-HU" smtClean="0"/>
              <a:t>2018.04.22.</a:t>
            </a:fld>
            <a:endParaRPr lang="hu-HU"/>
          </a:p>
        </p:txBody>
      </p:sp>
      <p:sp>
        <p:nvSpPr>
          <p:cNvPr id="3" name="Élőláb helye 2">
            <a:extLst>
              <a:ext uri="{FF2B5EF4-FFF2-40B4-BE49-F238E27FC236}">
                <a16:creationId xmlns:a16="http://schemas.microsoft.com/office/drawing/2014/main" id="{50A8244D-A348-4047-8E9C-12CA22B47FF3}"/>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B84041C5-01BE-4375-905C-8DDC3104A51A}"/>
              </a:ext>
            </a:extLst>
          </p:cNvPr>
          <p:cNvSpPr>
            <a:spLocks noGrp="1"/>
          </p:cNvSpPr>
          <p:nvPr>
            <p:ph type="sldNum" sz="quarter" idx="12"/>
          </p:nvPr>
        </p:nvSpPr>
        <p:spPr/>
        <p:txBody>
          <a:bodyPr/>
          <a:lstStyle/>
          <a:p>
            <a:fld id="{0D62245C-C5CD-4470-9A89-A59374C6140A}" type="slidenum">
              <a:rPr lang="hu-HU" smtClean="0"/>
              <a:t>‹#›</a:t>
            </a:fld>
            <a:endParaRPr lang="hu-HU"/>
          </a:p>
        </p:txBody>
      </p:sp>
    </p:spTree>
    <p:extLst>
      <p:ext uri="{BB962C8B-B14F-4D97-AF65-F5344CB8AC3E}">
        <p14:creationId xmlns:p14="http://schemas.microsoft.com/office/powerpoint/2010/main" val="3979363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FA4CF2E-FFFD-404E-835B-9CB44B193D48}"/>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D9790B57-3CA9-49ED-A370-25A24CCDED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15AD1445-7C39-457F-84F9-74079A6BD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7BE98F00-DFD5-470D-8390-99F05E3A27F2}"/>
              </a:ext>
            </a:extLst>
          </p:cNvPr>
          <p:cNvSpPr>
            <a:spLocks noGrp="1"/>
          </p:cNvSpPr>
          <p:nvPr>
            <p:ph type="dt" sz="half" idx="10"/>
          </p:nvPr>
        </p:nvSpPr>
        <p:spPr/>
        <p:txBody>
          <a:bodyPr/>
          <a:lstStyle/>
          <a:p>
            <a:fld id="{30F811AB-8D09-4BF9-86F8-BB9D2704233A}" type="datetimeFigureOut">
              <a:rPr lang="hu-HU" smtClean="0"/>
              <a:t>2018.04.22.</a:t>
            </a:fld>
            <a:endParaRPr lang="hu-HU"/>
          </a:p>
        </p:txBody>
      </p:sp>
      <p:sp>
        <p:nvSpPr>
          <p:cNvPr id="6" name="Élőláb helye 5">
            <a:extLst>
              <a:ext uri="{FF2B5EF4-FFF2-40B4-BE49-F238E27FC236}">
                <a16:creationId xmlns:a16="http://schemas.microsoft.com/office/drawing/2014/main" id="{7151703A-609E-4B26-8FC0-97826B300E14}"/>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84F82D45-13FB-4DA9-BB45-7BE98E33CA61}"/>
              </a:ext>
            </a:extLst>
          </p:cNvPr>
          <p:cNvSpPr>
            <a:spLocks noGrp="1"/>
          </p:cNvSpPr>
          <p:nvPr>
            <p:ph type="sldNum" sz="quarter" idx="12"/>
          </p:nvPr>
        </p:nvSpPr>
        <p:spPr/>
        <p:txBody>
          <a:bodyPr/>
          <a:lstStyle/>
          <a:p>
            <a:fld id="{0D62245C-C5CD-4470-9A89-A59374C6140A}" type="slidenum">
              <a:rPr lang="hu-HU" smtClean="0"/>
              <a:t>‹#›</a:t>
            </a:fld>
            <a:endParaRPr lang="hu-HU"/>
          </a:p>
        </p:txBody>
      </p:sp>
    </p:spTree>
    <p:extLst>
      <p:ext uri="{BB962C8B-B14F-4D97-AF65-F5344CB8AC3E}">
        <p14:creationId xmlns:p14="http://schemas.microsoft.com/office/powerpoint/2010/main" val="1033432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37799B2-DF2A-40DC-B437-8BF9E8F83990}"/>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4DAE91C1-8F77-4E14-B35F-5409D017BA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A3F0CB8C-3524-4783-942E-A832651A32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A78FE614-C48E-4ABC-93EC-7B3B524E7D63}"/>
              </a:ext>
            </a:extLst>
          </p:cNvPr>
          <p:cNvSpPr>
            <a:spLocks noGrp="1"/>
          </p:cNvSpPr>
          <p:nvPr>
            <p:ph type="dt" sz="half" idx="10"/>
          </p:nvPr>
        </p:nvSpPr>
        <p:spPr/>
        <p:txBody>
          <a:bodyPr/>
          <a:lstStyle/>
          <a:p>
            <a:fld id="{30F811AB-8D09-4BF9-86F8-BB9D2704233A}" type="datetimeFigureOut">
              <a:rPr lang="hu-HU" smtClean="0"/>
              <a:t>2018.04.22.</a:t>
            </a:fld>
            <a:endParaRPr lang="hu-HU"/>
          </a:p>
        </p:txBody>
      </p:sp>
      <p:sp>
        <p:nvSpPr>
          <p:cNvPr id="6" name="Élőláb helye 5">
            <a:extLst>
              <a:ext uri="{FF2B5EF4-FFF2-40B4-BE49-F238E27FC236}">
                <a16:creationId xmlns:a16="http://schemas.microsoft.com/office/drawing/2014/main" id="{C2CBB9B0-2BF2-4726-A52E-374D32F6A51E}"/>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C62FDAA3-153A-4778-B362-43177B2755A5}"/>
              </a:ext>
            </a:extLst>
          </p:cNvPr>
          <p:cNvSpPr>
            <a:spLocks noGrp="1"/>
          </p:cNvSpPr>
          <p:nvPr>
            <p:ph type="sldNum" sz="quarter" idx="12"/>
          </p:nvPr>
        </p:nvSpPr>
        <p:spPr/>
        <p:txBody>
          <a:bodyPr/>
          <a:lstStyle/>
          <a:p>
            <a:fld id="{0D62245C-C5CD-4470-9A89-A59374C6140A}" type="slidenum">
              <a:rPr lang="hu-HU" smtClean="0"/>
              <a:t>‹#›</a:t>
            </a:fld>
            <a:endParaRPr lang="hu-HU"/>
          </a:p>
        </p:txBody>
      </p:sp>
    </p:spTree>
    <p:extLst>
      <p:ext uri="{BB962C8B-B14F-4D97-AF65-F5344CB8AC3E}">
        <p14:creationId xmlns:p14="http://schemas.microsoft.com/office/powerpoint/2010/main" val="2328485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C12D0582-AE7D-49A1-8104-3D8AE82209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C0B433FD-2904-4627-9989-D8532A2E53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8F08E293-4A11-4E61-9AA7-C3F271320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811AB-8D09-4BF9-86F8-BB9D2704233A}" type="datetimeFigureOut">
              <a:rPr lang="hu-HU" smtClean="0"/>
              <a:t>2018.04.22.</a:t>
            </a:fld>
            <a:endParaRPr lang="hu-HU"/>
          </a:p>
        </p:txBody>
      </p:sp>
      <p:sp>
        <p:nvSpPr>
          <p:cNvPr id="5" name="Élőláb helye 4">
            <a:extLst>
              <a:ext uri="{FF2B5EF4-FFF2-40B4-BE49-F238E27FC236}">
                <a16:creationId xmlns:a16="http://schemas.microsoft.com/office/drawing/2014/main" id="{EC0C2DAD-C76C-4C99-8031-4DB0A1C7AE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985D919A-D070-4708-B978-8F88AB2F0A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62245C-C5CD-4470-9A89-A59374C6140A}" type="slidenum">
              <a:rPr lang="hu-HU" smtClean="0"/>
              <a:t>‹#›</a:t>
            </a:fld>
            <a:endParaRPr lang="hu-HU"/>
          </a:p>
        </p:txBody>
      </p:sp>
    </p:spTree>
    <p:extLst>
      <p:ext uri="{BB962C8B-B14F-4D97-AF65-F5344CB8AC3E}">
        <p14:creationId xmlns:p14="http://schemas.microsoft.com/office/powerpoint/2010/main" val="655119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70C0"/>
            </a:gs>
          </a:gsLst>
          <a:lin ang="5400000" scaled="1"/>
        </a:gradFill>
        <a:effectLst/>
      </p:bgPr>
    </p:bg>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878D1ED5-FBA0-4CF0-AB7E-6DDDBFE6BCD1}"/>
              </a:ext>
            </a:extLst>
          </p:cNvPr>
          <p:cNvSpPr txBox="1"/>
          <p:nvPr/>
        </p:nvSpPr>
        <p:spPr>
          <a:xfrm>
            <a:off x="6095999" y="543698"/>
            <a:ext cx="7650891" cy="1938992"/>
          </a:xfrm>
          <a:prstGeom prst="rect">
            <a:avLst/>
          </a:prstGeom>
          <a:noFill/>
        </p:spPr>
        <p:txBody>
          <a:bodyPr wrap="square" rtlCol="0">
            <a:spAutoFit/>
          </a:bodyPr>
          <a:lstStyle/>
          <a:p>
            <a:r>
              <a:rPr lang="hu-HU" sz="4000" dirty="0"/>
              <a:t> Madách Imre:</a:t>
            </a:r>
          </a:p>
          <a:p>
            <a:r>
              <a:rPr lang="hu-HU" sz="4000" dirty="0"/>
              <a:t> Az ember tragédiája</a:t>
            </a:r>
          </a:p>
          <a:p>
            <a:r>
              <a:rPr lang="hu-HU" sz="4000" dirty="0"/>
              <a:t> ŐSBEMUTATÓ</a:t>
            </a:r>
          </a:p>
        </p:txBody>
      </p:sp>
      <p:sp>
        <p:nvSpPr>
          <p:cNvPr id="5" name="Szövegdoboz 4">
            <a:extLst>
              <a:ext uri="{FF2B5EF4-FFF2-40B4-BE49-F238E27FC236}">
                <a16:creationId xmlns:a16="http://schemas.microsoft.com/office/drawing/2014/main" id="{46646E49-FC3A-4037-ADBA-6A4D1835A983}"/>
              </a:ext>
            </a:extLst>
          </p:cNvPr>
          <p:cNvSpPr txBox="1"/>
          <p:nvPr/>
        </p:nvSpPr>
        <p:spPr>
          <a:xfrm>
            <a:off x="6095999" y="2903496"/>
            <a:ext cx="4065373" cy="584775"/>
          </a:xfrm>
          <a:prstGeom prst="rect">
            <a:avLst/>
          </a:prstGeom>
          <a:noFill/>
        </p:spPr>
        <p:txBody>
          <a:bodyPr wrap="square" rtlCol="0">
            <a:spAutoFit/>
          </a:bodyPr>
          <a:lstStyle/>
          <a:p>
            <a:pPr algn="ctr"/>
            <a:r>
              <a:rPr lang="hu-HU" sz="3200" dirty="0"/>
              <a:t>1883. szeptember 21.</a:t>
            </a:r>
          </a:p>
        </p:txBody>
      </p:sp>
      <p:pic>
        <p:nvPicPr>
          <p:cNvPr id="7" name="Kép 6">
            <a:extLst>
              <a:ext uri="{FF2B5EF4-FFF2-40B4-BE49-F238E27FC236}">
                <a16:creationId xmlns:a16="http://schemas.microsoft.com/office/drawing/2014/main" id="{CEE68EF4-AD5A-42D9-B0DD-D0821D395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505" y="197708"/>
            <a:ext cx="4338438" cy="6462583"/>
          </a:xfrm>
          <a:prstGeom prst="rect">
            <a:avLst/>
          </a:prstGeom>
        </p:spPr>
      </p:pic>
      <p:sp>
        <p:nvSpPr>
          <p:cNvPr id="8" name="Szövegdoboz 7">
            <a:extLst>
              <a:ext uri="{FF2B5EF4-FFF2-40B4-BE49-F238E27FC236}">
                <a16:creationId xmlns:a16="http://schemas.microsoft.com/office/drawing/2014/main" id="{E66EA72E-6B35-4EA5-88B5-5FFF8D84E4A0}"/>
              </a:ext>
            </a:extLst>
          </p:cNvPr>
          <p:cNvSpPr txBox="1"/>
          <p:nvPr/>
        </p:nvSpPr>
        <p:spPr>
          <a:xfrm>
            <a:off x="6182497" y="4914658"/>
            <a:ext cx="5165125" cy="1077218"/>
          </a:xfrm>
          <a:prstGeom prst="rect">
            <a:avLst/>
          </a:prstGeom>
          <a:noFill/>
        </p:spPr>
        <p:txBody>
          <a:bodyPr wrap="square" rtlCol="0">
            <a:spAutoFit/>
          </a:bodyPr>
          <a:lstStyle/>
          <a:p>
            <a:r>
              <a:rPr lang="hu-HU" sz="3200" dirty="0"/>
              <a:t> Rendezte:</a:t>
            </a:r>
          </a:p>
          <a:p>
            <a:r>
              <a:rPr lang="hu-HU" sz="3200" dirty="0"/>
              <a:t> </a:t>
            </a:r>
            <a:r>
              <a:rPr lang="hu-HU" sz="3200" dirty="0" err="1"/>
              <a:t>Paulay</a:t>
            </a:r>
            <a:r>
              <a:rPr lang="hu-HU" sz="3200" dirty="0"/>
              <a:t> Ede</a:t>
            </a:r>
          </a:p>
        </p:txBody>
      </p:sp>
      <p:sp>
        <p:nvSpPr>
          <p:cNvPr id="9" name="Szövegdoboz 8">
            <a:extLst>
              <a:ext uri="{FF2B5EF4-FFF2-40B4-BE49-F238E27FC236}">
                <a16:creationId xmlns:a16="http://schemas.microsoft.com/office/drawing/2014/main" id="{411D500F-1183-437B-A397-8C1AC56B929C}"/>
              </a:ext>
            </a:extLst>
          </p:cNvPr>
          <p:cNvSpPr txBox="1"/>
          <p:nvPr/>
        </p:nvSpPr>
        <p:spPr>
          <a:xfrm>
            <a:off x="6277232" y="3909077"/>
            <a:ext cx="4287794" cy="584775"/>
          </a:xfrm>
          <a:prstGeom prst="rect">
            <a:avLst/>
          </a:prstGeom>
          <a:noFill/>
        </p:spPr>
        <p:txBody>
          <a:bodyPr wrap="square" rtlCol="0">
            <a:spAutoFit/>
          </a:bodyPr>
          <a:lstStyle/>
          <a:p>
            <a:r>
              <a:rPr lang="hu-HU" sz="3200" dirty="0"/>
              <a:t>Nemzeti Színház</a:t>
            </a:r>
          </a:p>
        </p:txBody>
      </p:sp>
    </p:spTree>
    <p:extLst>
      <p:ext uri="{BB962C8B-B14F-4D97-AF65-F5344CB8AC3E}">
        <p14:creationId xmlns:p14="http://schemas.microsoft.com/office/powerpoint/2010/main" val="40328612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70C0"/>
            </a:gs>
          </a:gsLst>
          <a:lin ang="5400000" scaled="1"/>
        </a:gradFill>
        <a:effectLst/>
      </p:bgPr>
    </p:bg>
    <p:spTree>
      <p:nvGrpSpPr>
        <p:cNvPr id="1" name=""/>
        <p:cNvGrpSpPr/>
        <p:nvPr/>
      </p:nvGrpSpPr>
      <p:grpSpPr>
        <a:xfrm>
          <a:off x="0" y="0"/>
          <a:ext cx="0" cy="0"/>
          <a:chOff x="0" y="0"/>
          <a:chExt cx="0" cy="0"/>
        </a:xfrm>
      </p:grpSpPr>
      <p:sp>
        <p:nvSpPr>
          <p:cNvPr id="3" name="Téglalap 2">
            <a:extLst>
              <a:ext uri="{FF2B5EF4-FFF2-40B4-BE49-F238E27FC236}">
                <a16:creationId xmlns:a16="http://schemas.microsoft.com/office/drawing/2014/main" id="{E5F6370D-3102-48D2-A301-9EE6B2940EBA}"/>
              </a:ext>
            </a:extLst>
          </p:cNvPr>
          <p:cNvSpPr/>
          <p:nvPr/>
        </p:nvSpPr>
        <p:spPr>
          <a:xfrm>
            <a:off x="105533" y="1202174"/>
            <a:ext cx="7183445" cy="5324535"/>
          </a:xfrm>
          <a:prstGeom prst="rect">
            <a:avLst/>
          </a:prstGeom>
        </p:spPr>
        <p:txBody>
          <a:bodyPr wrap="square">
            <a:spAutoFit/>
          </a:bodyPr>
          <a:lstStyle/>
          <a:p>
            <a:pPr marL="285750" indent="-285750">
              <a:spcAft>
                <a:spcPts val="600"/>
              </a:spcAft>
              <a:buFont typeface="Arial" panose="020B0604020202020204" pitchFamily="34" charset="0"/>
              <a:buChar char="•"/>
            </a:pPr>
            <a:r>
              <a:rPr lang="hu-HU" sz="2000" dirty="0">
                <a:latin typeface="Helvetica Neue"/>
              </a:rPr>
              <a:t>Színháztörténetünk számára kétségtelenül az volt </a:t>
            </a:r>
            <a:r>
              <a:rPr lang="hu-HU" sz="2000" dirty="0" err="1">
                <a:latin typeface="Helvetica Neue"/>
              </a:rPr>
              <a:t>Paulay</a:t>
            </a:r>
            <a:r>
              <a:rPr lang="hu-HU" sz="2000" dirty="0">
                <a:latin typeface="Helvetica Neue"/>
              </a:rPr>
              <a:t> Ede legfontosabb és legsikeresebb vállalkozása, hogy 1883. szeptember 21-én be merte mutatni Madách Imre csodálatos remekművét, filozófia és látvány pazar ötvözetét.</a:t>
            </a:r>
            <a:endParaRPr lang="hu-HU" sz="2000" b="0" i="0" dirty="0">
              <a:solidFill>
                <a:srgbClr val="000000"/>
              </a:solidFill>
              <a:effectLst/>
              <a:latin typeface="Helvetica Neue"/>
            </a:endParaRPr>
          </a:p>
          <a:p>
            <a:pPr marL="285750" indent="-285750">
              <a:spcAft>
                <a:spcPts val="600"/>
              </a:spcAft>
              <a:buFont typeface="Arial" panose="020B0604020202020204" pitchFamily="34" charset="0"/>
              <a:buChar char="•"/>
            </a:pPr>
            <a:r>
              <a:rPr lang="hu-HU" sz="2000" b="0" i="0" dirty="0" err="1">
                <a:solidFill>
                  <a:srgbClr val="000000"/>
                </a:solidFill>
                <a:effectLst/>
                <a:latin typeface="Helvetica Neue"/>
              </a:rPr>
              <a:t>Paulay</a:t>
            </a:r>
            <a:r>
              <a:rPr lang="hu-HU" sz="2000" b="0" i="0" dirty="0">
                <a:solidFill>
                  <a:srgbClr val="000000"/>
                </a:solidFill>
                <a:effectLst/>
                <a:latin typeface="Helvetica Neue"/>
              </a:rPr>
              <a:t> több jelentős színházi embernek is kikérte a véleményét a bemutató előtt.</a:t>
            </a:r>
          </a:p>
          <a:p>
            <a:pPr marL="285750" indent="-285750">
              <a:spcAft>
                <a:spcPts val="600"/>
              </a:spcAft>
              <a:buFont typeface="Arial" panose="020B0604020202020204" pitchFamily="34" charset="0"/>
              <a:buChar char="•"/>
            </a:pPr>
            <a:r>
              <a:rPr lang="hu-HU" sz="2000" dirty="0">
                <a:solidFill>
                  <a:srgbClr val="000000"/>
                </a:solidFill>
                <a:latin typeface="Helvetica Neue"/>
              </a:rPr>
              <a:t>Meghagyta a Tragédia keretes szerkezetét, de a mű körülbelül négyezer sorából csupán 2560 maradt.</a:t>
            </a:r>
            <a:endParaRPr lang="hu-HU" sz="2000" b="0" i="0" dirty="0">
              <a:solidFill>
                <a:srgbClr val="000000"/>
              </a:solidFill>
              <a:effectLst/>
              <a:latin typeface="Helvetica Neue"/>
            </a:endParaRPr>
          </a:p>
          <a:p>
            <a:pPr marL="285750" indent="-285750">
              <a:spcAft>
                <a:spcPts val="600"/>
              </a:spcAft>
              <a:buFont typeface="Arial" panose="020B0604020202020204" pitchFamily="34" charset="0"/>
              <a:buChar char="•"/>
            </a:pPr>
            <a:r>
              <a:rPr lang="hu-HU" sz="2000" b="0" i="0" dirty="0">
                <a:solidFill>
                  <a:srgbClr val="000000"/>
                </a:solidFill>
                <a:effectLst/>
                <a:latin typeface="Helvetica Neue"/>
              </a:rPr>
              <a:t>A színeket előjátékra és öt szakaszra osztotta, és a négy órás előadást öt szünettel mutatta be. </a:t>
            </a:r>
          </a:p>
          <a:p>
            <a:pPr marL="285750" indent="-285750">
              <a:spcAft>
                <a:spcPts val="600"/>
              </a:spcAft>
              <a:buFont typeface="Arial" panose="020B0604020202020204" pitchFamily="34" charset="0"/>
              <a:buChar char="•"/>
            </a:pPr>
            <a:r>
              <a:rPr lang="hu-HU" sz="2000" dirty="0">
                <a:solidFill>
                  <a:srgbClr val="000000"/>
                </a:solidFill>
                <a:latin typeface="Helvetica Neue"/>
              </a:rPr>
              <a:t>Új</a:t>
            </a:r>
            <a:r>
              <a:rPr lang="hu-HU" sz="2000" b="0" i="0" dirty="0">
                <a:solidFill>
                  <a:srgbClr val="000000"/>
                </a:solidFill>
                <a:effectLst/>
                <a:latin typeface="Helvetica Neue"/>
              </a:rPr>
              <a:t>ítás volt, hogy nem a raktár mélyéből elővett régi, más előadásokhoz készült díszleteket használták csak, hanem </a:t>
            </a:r>
            <a:r>
              <a:rPr lang="hu-HU" sz="2000" b="0" i="0" dirty="0" err="1">
                <a:solidFill>
                  <a:srgbClr val="000000"/>
                </a:solidFill>
                <a:effectLst/>
                <a:latin typeface="Helvetica Neue"/>
              </a:rPr>
              <a:t>Paulay</a:t>
            </a:r>
            <a:r>
              <a:rPr lang="hu-HU" sz="2000" b="0" i="0" dirty="0">
                <a:solidFill>
                  <a:srgbClr val="000000"/>
                </a:solidFill>
                <a:effectLst/>
                <a:latin typeface="Helvetica Neue"/>
              </a:rPr>
              <a:t> újakat, a darabhoz tökéletesen </a:t>
            </a:r>
            <a:r>
              <a:rPr lang="hu-HU" sz="2000" b="0" i="0" dirty="0" err="1">
                <a:solidFill>
                  <a:srgbClr val="000000"/>
                </a:solidFill>
                <a:effectLst/>
                <a:latin typeface="Helvetica Neue"/>
              </a:rPr>
              <a:t>illőeket</a:t>
            </a:r>
            <a:r>
              <a:rPr lang="hu-HU" sz="2000" b="0" i="0" dirty="0">
                <a:solidFill>
                  <a:srgbClr val="000000"/>
                </a:solidFill>
                <a:effectLst/>
                <a:latin typeface="Helvetica Neue"/>
              </a:rPr>
              <a:t> rendelt, </a:t>
            </a:r>
            <a:r>
              <a:rPr lang="hu-HU" sz="2000" dirty="0">
                <a:solidFill>
                  <a:srgbClr val="000000"/>
                </a:solidFill>
                <a:latin typeface="Helvetica Neue"/>
              </a:rPr>
              <a:t>m</a:t>
            </a:r>
            <a:r>
              <a:rPr lang="hu-HU" sz="2000" b="0" i="0" dirty="0">
                <a:solidFill>
                  <a:srgbClr val="000000"/>
                </a:solidFill>
                <a:effectLst/>
                <a:latin typeface="Helvetica Neue"/>
              </a:rPr>
              <a:t>elynek terveit ő maga rajzolta meg. A díszletek és a jelmezek tervezésénél Feszty Árpád is közreműködött.</a:t>
            </a:r>
            <a:r>
              <a:rPr lang="hu-HU" sz="2000" dirty="0">
                <a:solidFill>
                  <a:srgbClr val="000000"/>
                </a:solidFill>
                <a:latin typeface="Helvetica Neue"/>
              </a:rPr>
              <a:t> </a:t>
            </a:r>
            <a:endParaRPr lang="hu-HU" sz="2000" dirty="0"/>
          </a:p>
        </p:txBody>
      </p:sp>
      <p:pic>
        <p:nvPicPr>
          <p:cNvPr id="6" name="Kép 5">
            <a:extLst>
              <a:ext uri="{FF2B5EF4-FFF2-40B4-BE49-F238E27FC236}">
                <a16:creationId xmlns:a16="http://schemas.microsoft.com/office/drawing/2014/main" id="{C182A519-13D7-41DF-B09C-EF3A2AAC04B2}"/>
              </a:ext>
            </a:extLst>
          </p:cNvPr>
          <p:cNvPicPr>
            <a:picLocks noChangeAspect="1"/>
          </p:cNvPicPr>
          <p:nvPr/>
        </p:nvPicPr>
        <p:blipFill>
          <a:blip r:embed="rId2"/>
          <a:stretch>
            <a:fillRect/>
          </a:stretch>
        </p:blipFill>
        <p:spPr>
          <a:xfrm rot="1227265">
            <a:off x="7735892" y="968826"/>
            <a:ext cx="3970534" cy="2642210"/>
          </a:xfrm>
          <a:prstGeom prst="rect">
            <a:avLst/>
          </a:prstGeom>
          <a:ln>
            <a:noFill/>
          </a:ln>
          <a:effectLst>
            <a:softEdge rad="112500"/>
          </a:effectLst>
        </p:spPr>
      </p:pic>
      <p:sp>
        <p:nvSpPr>
          <p:cNvPr id="4" name="Szövegdoboz 3">
            <a:extLst>
              <a:ext uri="{FF2B5EF4-FFF2-40B4-BE49-F238E27FC236}">
                <a16:creationId xmlns:a16="http://schemas.microsoft.com/office/drawing/2014/main" id="{280B56AA-810A-43E5-AE65-C677284926B5}"/>
              </a:ext>
            </a:extLst>
          </p:cNvPr>
          <p:cNvSpPr txBox="1"/>
          <p:nvPr/>
        </p:nvSpPr>
        <p:spPr>
          <a:xfrm rot="1227265">
            <a:off x="8139494" y="1135769"/>
            <a:ext cx="3163330" cy="2246769"/>
          </a:xfrm>
          <a:prstGeom prst="rect">
            <a:avLst/>
          </a:prstGeom>
          <a:noFill/>
        </p:spPr>
        <p:txBody>
          <a:bodyPr wrap="square" rtlCol="0">
            <a:spAutoFit/>
          </a:bodyPr>
          <a:lstStyle/>
          <a:p>
            <a:pPr algn="just"/>
            <a:r>
              <a:rPr lang="hu-HU" sz="2000" dirty="0">
                <a:latin typeface="Monotype Corsiva" panose="03010101010201010101" pitchFamily="66" charset="0"/>
              </a:rPr>
              <a:t>„Díszes, de nem csillogó keretet terveztem a képekhez. Sehol sem akartam a külső fénnyel vonni el a figyelmet a költeményről; de törekedtem mindent előállítani, ami világosabbá, könnyen érthetővé teheti” </a:t>
            </a:r>
            <a:r>
              <a:rPr lang="hu-HU" sz="2000" dirty="0" err="1">
                <a:latin typeface="Monotype Corsiva" panose="03010101010201010101" pitchFamily="66" charset="0"/>
              </a:rPr>
              <a:t>Paulay</a:t>
            </a:r>
            <a:r>
              <a:rPr lang="hu-HU" sz="2000" dirty="0">
                <a:latin typeface="Monotype Corsiva" panose="03010101010201010101" pitchFamily="66" charset="0"/>
              </a:rPr>
              <a:t> Ede </a:t>
            </a:r>
          </a:p>
        </p:txBody>
      </p:sp>
      <p:sp>
        <p:nvSpPr>
          <p:cNvPr id="7" name="Szövegdoboz 6">
            <a:extLst>
              <a:ext uri="{FF2B5EF4-FFF2-40B4-BE49-F238E27FC236}">
                <a16:creationId xmlns:a16="http://schemas.microsoft.com/office/drawing/2014/main" id="{8F40F5EF-7074-4CE2-AA8C-FF4128EAC6F1}"/>
              </a:ext>
            </a:extLst>
          </p:cNvPr>
          <p:cNvSpPr txBox="1"/>
          <p:nvPr/>
        </p:nvSpPr>
        <p:spPr>
          <a:xfrm>
            <a:off x="514814" y="358346"/>
            <a:ext cx="3983046" cy="584775"/>
          </a:xfrm>
          <a:prstGeom prst="rect">
            <a:avLst/>
          </a:prstGeom>
          <a:noFill/>
        </p:spPr>
        <p:txBody>
          <a:bodyPr wrap="square" rtlCol="0">
            <a:spAutoFit/>
          </a:bodyPr>
          <a:lstStyle/>
          <a:p>
            <a:r>
              <a:rPr lang="hu-HU" sz="3200" dirty="0"/>
              <a:t>AZ ELŐADÁSRÓL:</a:t>
            </a:r>
          </a:p>
        </p:txBody>
      </p:sp>
      <p:pic>
        <p:nvPicPr>
          <p:cNvPr id="8" name="Kép 7">
            <a:extLst>
              <a:ext uri="{FF2B5EF4-FFF2-40B4-BE49-F238E27FC236}">
                <a16:creationId xmlns:a16="http://schemas.microsoft.com/office/drawing/2014/main" id="{769B407C-CDEA-460F-8E9E-1268B005D25A}"/>
              </a:ext>
            </a:extLst>
          </p:cNvPr>
          <p:cNvPicPr>
            <a:picLocks noChangeAspect="1"/>
          </p:cNvPicPr>
          <p:nvPr/>
        </p:nvPicPr>
        <p:blipFill>
          <a:blip r:embed="rId2"/>
          <a:stretch>
            <a:fillRect/>
          </a:stretch>
        </p:blipFill>
        <p:spPr>
          <a:xfrm rot="20803051">
            <a:off x="7420685" y="2874685"/>
            <a:ext cx="4584443" cy="3050739"/>
          </a:xfrm>
          <a:prstGeom prst="rect">
            <a:avLst/>
          </a:prstGeom>
          <a:ln>
            <a:noFill/>
          </a:ln>
          <a:effectLst>
            <a:softEdge rad="112500"/>
          </a:effectLst>
        </p:spPr>
      </p:pic>
      <p:sp>
        <p:nvSpPr>
          <p:cNvPr id="2" name="Téglalap 1">
            <a:extLst>
              <a:ext uri="{FF2B5EF4-FFF2-40B4-BE49-F238E27FC236}">
                <a16:creationId xmlns:a16="http://schemas.microsoft.com/office/drawing/2014/main" id="{65AE34B2-3562-4EC3-B4BF-E5B4247516F8}"/>
              </a:ext>
            </a:extLst>
          </p:cNvPr>
          <p:cNvSpPr/>
          <p:nvPr/>
        </p:nvSpPr>
        <p:spPr>
          <a:xfrm rot="20803051">
            <a:off x="7684159" y="3166675"/>
            <a:ext cx="4165022" cy="2554545"/>
          </a:xfrm>
          <a:prstGeom prst="rect">
            <a:avLst/>
          </a:prstGeom>
        </p:spPr>
        <p:txBody>
          <a:bodyPr wrap="square">
            <a:spAutoFit/>
          </a:bodyPr>
          <a:lstStyle/>
          <a:p>
            <a:pPr algn="just"/>
            <a:r>
              <a:rPr lang="hu-HU" sz="2000" dirty="0">
                <a:solidFill>
                  <a:srgbClr val="000000"/>
                </a:solidFill>
                <a:latin typeface="Monotype Corsiva" panose="03010101010201010101" pitchFamily="66" charset="0"/>
              </a:rPr>
              <a:t>„egészen új díszleteket tán ötöt csináltatott. Új volt a mennyország, a paradicsom, a paradicsomon kívüli szín, a falanszter és az eszkimó kép. Részben új volt Egyiptom, Prága, Párizs és London, a többi mind régi volt. Hanem egészében mégis úgy festett minden szín, mintha akkor került volna csak ki a műhelyből.” Tóth Imre</a:t>
            </a:r>
            <a:endParaRPr lang="hu-HU" sz="2000" dirty="0">
              <a:latin typeface="Monotype Corsiva" panose="03010101010201010101" pitchFamily="66" charset="0"/>
            </a:endParaRPr>
          </a:p>
        </p:txBody>
      </p:sp>
    </p:spTree>
    <p:extLst>
      <p:ext uri="{BB962C8B-B14F-4D97-AF65-F5344CB8AC3E}">
        <p14:creationId xmlns:p14="http://schemas.microsoft.com/office/powerpoint/2010/main" val="227765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fltVal val="0"/>
                                          </p:val>
                                        </p:tav>
                                        <p:tav tm="100000">
                                          <p:val>
                                            <p:strVal val="#ppt_w"/>
                                          </p:val>
                                        </p:tav>
                                      </p:tavLst>
                                    </p:anim>
                                    <p:anim calcmode="lin" valueType="num">
                                      <p:cBhvr>
                                        <p:cTn id="38" dur="1000" fill="hold"/>
                                        <p:tgtEl>
                                          <p:spTgt spid="6"/>
                                        </p:tgtEl>
                                        <p:attrNameLst>
                                          <p:attrName>ppt_h</p:attrName>
                                        </p:attrNameLst>
                                      </p:cBhvr>
                                      <p:tavLst>
                                        <p:tav tm="0">
                                          <p:val>
                                            <p:fltVal val="0"/>
                                          </p:val>
                                        </p:tav>
                                        <p:tav tm="100000">
                                          <p:val>
                                            <p:strVal val="#ppt_h"/>
                                          </p:val>
                                        </p:tav>
                                      </p:tavLst>
                                    </p:anim>
                                    <p:anim calcmode="lin" valueType="num">
                                      <p:cBhvr>
                                        <p:cTn id="39" dur="1000" fill="hold"/>
                                        <p:tgtEl>
                                          <p:spTgt spid="6"/>
                                        </p:tgtEl>
                                        <p:attrNameLst>
                                          <p:attrName>style.rotation</p:attrName>
                                        </p:attrNameLst>
                                      </p:cBhvr>
                                      <p:tavLst>
                                        <p:tav tm="0">
                                          <p:val>
                                            <p:fltVal val="90"/>
                                          </p:val>
                                        </p:tav>
                                        <p:tav tm="100000">
                                          <p:val>
                                            <p:fltVal val="0"/>
                                          </p:val>
                                        </p:tav>
                                      </p:tavLst>
                                    </p:anim>
                                    <p:animEffect transition="in" filter="fade">
                                      <p:cBhvr>
                                        <p:cTn id="40" dur="1000"/>
                                        <p:tgtEl>
                                          <p:spTgt spid="6"/>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1000" fill="hold"/>
                                        <p:tgtEl>
                                          <p:spTgt spid="4"/>
                                        </p:tgtEl>
                                        <p:attrNameLst>
                                          <p:attrName>ppt_w</p:attrName>
                                        </p:attrNameLst>
                                      </p:cBhvr>
                                      <p:tavLst>
                                        <p:tav tm="0">
                                          <p:val>
                                            <p:fltVal val="0"/>
                                          </p:val>
                                        </p:tav>
                                        <p:tav tm="100000">
                                          <p:val>
                                            <p:strVal val="#ppt_w"/>
                                          </p:val>
                                        </p:tav>
                                      </p:tavLst>
                                    </p:anim>
                                    <p:anim calcmode="lin" valueType="num">
                                      <p:cBhvr>
                                        <p:cTn id="44" dur="1000" fill="hold"/>
                                        <p:tgtEl>
                                          <p:spTgt spid="4"/>
                                        </p:tgtEl>
                                        <p:attrNameLst>
                                          <p:attrName>ppt_h</p:attrName>
                                        </p:attrNameLst>
                                      </p:cBhvr>
                                      <p:tavLst>
                                        <p:tav tm="0">
                                          <p:val>
                                            <p:fltVal val="0"/>
                                          </p:val>
                                        </p:tav>
                                        <p:tav tm="100000">
                                          <p:val>
                                            <p:strVal val="#ppt_h"/>
                                          </p:val>
                                        </p:tav>
                                      </p:tavLst>
                                    </p:anim>
                                    <p:anim calcmode="lin" valueType="num">
                                      <p:cBhvr>
                                        <p:cTn id="45" dur="1000" fill="hold"/>
                                        <p:tgtEl>
                                          <p:spTgt spid="4"/>
                                        </p:tgtEl>
                                        <p:attrNameLst>
                                          <p:attrName>style.rotation</p:attrName>
                                        </p:attrNameLst>
                                      </p:cBhvr>
                                      <p:tavLst>
                                        <p:tav tm="0">
                                          <p:val>
                                            <p:fltVal val="90"/>
                                          </p:val>
                                        </p:tav>
                                        <p:tav tm="100000">
                                          <p:val>
                                            <p:fltVal val="0"/>
                                          </p:val>
                                        </p:tav>
                                      </p:tavLst>
                                    </p:anim>
                                    <p:animEffect transition="in" filter="fade">
                                      <p:cBhvr>
                                        <p:cTn id="46" dur="10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1000" fill="hold"/>
                                        <p:tgtEl>
                                          <p:spTgt spid="8"/>
                                        </p:tgtEl>
                                        <p:attrNameLst>
                                          <p:attrName>ppt_w</p:attrName>
                                        </p:attrNameLst>
                                      </p:cBhvr>
                                      <p:tavLst>
                                        <p:tav tm="0">
                                          <p:val>
                                            <p:fltVal val="0"/>
                                          </p:val>
                                        </p:tav>
                                        <p:tav tm="100000">
                                          <p:val>
                                            <p:strVal val="#ppt_w"/>
                                          </p:val>
                                        </p:tav>
                                      </p:tavLst>
                                    </p:anim>
                                    <p:anim calcmode="lin" valueType="num">
                                      <p:cBhvr>
                                        <p:cTn id="52" dur="1000" fill="hold"/>
                                        <p:tgtEl>
                                          <p:spTgt spid="8"/>
                                        </p:tgtEl>
                                        <p:attrNameLst>
                                          <p:attrName>ppt_h</p:attrName>
                                        </p:attrNameLst>
                                      </p:cBhvr>
                                      <p:tavLst>
                                        <p:tav tm="0">
                                          <p:val>
                                            <p:fltVal val="0"/>
                                          </p:val>
                                        </p:tav>
                                        <p:tav tm="100000">
                                          <p:val>
                                            <p:strVal val="#ppt_h"/>
                                          </p:val>
                                        </p:tav>
                                      </p:tavLst>
                                    </p:anim>
                                    <p:anim calcmode="lin" valueType="num">
                                      <p:cBhvr>
                                        <p:cTn id="53" dur="1000" fill="hold"/>
                                        <p:tgtEl>
                                          <p:spTgt spid="8"/>
                                        </p:tgtEl>
                                        <p:attrNameLst>
                                          <p:attrName>style.rotation</p:attrName>
                                        </p:attrNameLst>
                                      </p:cBhvr>
                                      <p:tavLst>
                                        <p:tav tm="0">
                                          <p:val>
                                            <p:fltVal val="90"/>
                                          </p:val>
                                        </p:tav>
                                        <p:tav tm="100000">
                                          <p:val>
                                            <p:fltVal val="0"/>
                                          </p:val>
                                        </p:tav>
                                      </p:tavLst>
                                    </p:anim>
                                    <p:animEffect transition="in" filter="fade">
                                      <p:cBhvr>
                                        <p:cTn id="54" dur="1000"/>
                                        <p:tgtEl>
                                          <p:spTgt spid="8"/>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70C0"/>
            </a:gs>
          </a:gsLst>
          <a:lin ang="5400000" scaled="1"/>
        </a:gradFill>
        <a:effectLst/>
      </p:bgPr>
    </p:bg>
    <p:spTree>
      <p:nvGrpSpPr>
        <p:cNvPr id="1" name=""/>
        <p:cNvGrpSpPr/>
        <p:nvPr/>
      </p:nvGrpSpPr>
      <p:grpSpPr>
        <a:xfrm>
          <a:off x="0" y="0"/>
          <a:ext cx="0" cy="0"/>
          <a:chOff x="0" y="0"/>
          <a:chExt cx="0" cy="0"/>
        </a:xfrm>
      </p:grpSpPr>
      <p:sp>
        <p:nvSpPr>
          <p:cNvPr id="3" name="Téglalap 2">
            <a:extLst>
              <a:ext uri="{FF2B5EF4-FFF2-40B4-BE49-F238E27FC236}">
                <a16:creationId xmlns:a16="http://schemas.microsoft.com/office/drawing/2014/main" id="{361C19EE-A7C2-4E9D-9BDD-9652367F2671}"/>
              </a:ext>
            </a:extLst>
          </p:cNvPr>
          <p:cNvSpPr/>
          <p:nvPr/>
        </p:nvSpPr>
        <p:spPr>
          <a:xfrm>
            <a:off x="304334" y="511282"/>
            <a:ext cx="6249503" cy="6632585"/>
          </a:xfrm>
          <a:prstGeom prst="rect">
            <a:avLst/>
          </a:prstGeom>
        </p:spPr>
        <p:txBody>
          <a:bodyPr wrap="square">
            <a:spAutoFit/>
          </a:bodyPr>
          <a:lstStyle/>
          <a:p>
            <a:pPr marL="342900" indent="-342900">
              <a:spcAft>
                <a:spcPts val="600"/>
              </a:spcAft>
              <a:buFont typeface="Arial" panose="020B0604020202020204" pitchFamily="34" charset="0"/>
              <a:buChar char="•"/>
            </a:pPr>
            <a:r>
              <a:rPr lang="hu-HU" sz="2000" dirty="0" err="1">
                <a:solidFill>
                  <a:srgbClr val="000000"/>
                </a:solidFill>
                <a:latin typeface="Helvetica Neue"/>
              </a:rPr>
              <a:t>Paulay</a:t>
            </a:r>
            <a:r>
              <a:rPr lang="hu-HU" sz="2000" dirty="0">
                <a:solidFill>
                  <a:srgbClr val="000000"/>
                </a:solidFill>
                <a:latin typeface="Helvetica Neue"/>
              </a:rPr>
              <a:t> remekül ráérzett arra, hogy a külsőségek jelentősen feldobják a darabot. </a:t>
            </a:r>
          </a:p>
          <a:p>
            <a:pPr marL="342900" indent="-342900">
              <a:spcAft>
                <a:spcPts val="600"/>
              </a:spcAft>
              <a:buFont typeface="Arial" panose="020B0604020202020204" pitchFamily="34" charset="0"/>
              <a:buChar char="•"/>
            </a:pPr>
            <a:r>
              <a:rPr lang="hu-HU" sz="2000" dirty="0">
                <a:solidFill>
                  <a:srgbClr val="000000"/>
                </a:solidFill>
                <a:latin typeface="Helvetica Neue"/>
              </a:rPr>
              <a:t>Látványos sikeréhez a színház technikai felszereltsége is hozzájárult: az első ízben alkalmazott villanyfény, a jól működő süllyesztő és a megnövelt színpad. </a:t>
            </a:r>
          </a:p>
          <a:p>
            <a:pPr marL="342900" indent="-342900">
              <a:spcAft>
                <a:spcPts val="600"/>
              </a:spcAft>
              <a:buFont typeface="Arial" panose="020B0604020202020204" pitchFamily="34" charset="0"/>
              <a:buChar char="•"/>
            </a:pPr>
            <a:r>
              <a:rPr lang="hu-HU" sz="2000" dirty="0">
                <a:latin typeface="Helvetica Neue"/>
              </a:rPr>
              <a:t>A Nemzeti egész társulatára szükség volt a mű előadásához. A tömegjelenetekhez több száz statisztát alkalmaztak.</a:t>
            </a:r>
          </a:p>
          <a:p>
            <a:pPr marL="342900" indent="-342900">
              <a:spcAft>
                <a:spcPts val="600"/>
              </a:spcAft>
              <a:buFont typeface="Arial" panose="020B0604020202020204" pitchFamily="34" charset="0"/>
              <a:buChar char="•"/>
            </a:pPr>
            <a:r>
              <a:rPr lang="hu-HU" sz="2000" dirty="0">
                <a:latin typeface="Helvetica Neue"/>
              </a:rPr>
              <a:t>A tökéletes illúzióhoz a jelmezeken és a díszleteken túl, a különböző hanghatások alkalmazása mellett </a:t>
            </a:r>
            <a:r>
              <a:rPr lang="hu-HU" sz="2000" dirty="0" err="1">
                <a:latin typeface="Helvetica Neue"/>
              </a:rPr>
              <a:t>Paulay</a:t>
            </a:r>
            <a:r>
              <a:rPr lang="hu-HU" sz="2000" dirty="0">
                <a:latin typeface="Helvetica Neue"/>
              </a:rPr>
              <a:t> a kísérő zenének is nagy szerepet szánt. A darab nyitánnyal indul, s a rendezőpéldány 34 zeneszámról tudósít.</a:t>
            </a:r>
          </a:p>
          <a:p>
            <a:pPr marL="342900" indent="-342900">
              <a:spcAft>
                <a:spcPts val="600"/>
              </a:spcAft>
              <a:buFont typeface="Arial" panose="020B0604020202020204" pitchFamily="34" charset="0"/>
              <a:buChar char="•"/>
            </a:pPr>
            <a:r>
              <a:rPr lang="hu-HU" sz="2000" dirty="0">
                <a:solidFill>
                  <a:srgbClr val="000000"/>
                </a:solidFill>
                <a:latin typeface="Helvetica Neue"/>
              </a:rPr>
              <a:t>A valódi sikert azonban a szereplők aratták: </a:t>
            </a:r>
            <a:r>
              <a:rPr lang="hu-HU" sz="2000" b="1" dirty="0">
                <a:solidFill>
                  <a:srgbClr val="000000"/>
                </a:solidFill>
                <a:latin typeface="Helvetica Neue"/>
              </a:rPr>
              <a:t>Nagy Imre </a:t>
            </a:r>
            <a:r>
              <a:rPr lang="hu-HU" sz="2000" dirty="0">
                <a:solidFill>
                  <a:srgbClr val="000000"/>
                </a:solidFill>
                <a:latin typeface="Helvetica Neue"/>
              </a:rPr>
              <a:t>Ádámként, </a:t>
            </a:r>
            <a:r>
              <a:rPr lang="hu-HU" sz="2000" b="1" dirty="0">
                <a:solidFill>
                  <a:srgbClr val="000000"/>
                </a:solidFill>
                <a:latin typeface="Helvetica Neue"/>
              </a:rPr>
              <a:t>Jászai Mari</a:t>
            </a:r>
            <a:r>
              <a:rPr lang="hu-HU" sz="2000" dirty="0">
                <a:solidFill>
                  <a:srgbClr val="000000"/>
                </a:solidFill>
                <a:latin typeface="Helvetica Neue"/>
              </a:rPr>
              <a:t> Évaként, Lucifer szerepében a pályakezdő </a:t>
            </a:r>
            <a:r>
              <a:rPr lang="hu-HU" sz="2000" b="1" dirty="0">
                <a:solidFill>
                  <a:srgbClr val="000000"/>
                </a:solidFill>
                <a:latin typeface="Helvetica Neue"/>
              </a:rPr>
              <a:t>Gyenes László </a:t>
            </a:r>
            <a:r>
              <a:rPr lang="hu-HU" sz="2000" dirty="0">
                <a:solidFill>
                  <a:srgbClr val="000000"/>
                </a:solidFill>
                <a:latin typeface="Helvetica Neue"/>
              </a:rPr>
              <a:t>lépett színpadra.</a:t>
            </a:r>
            <a:endParaRPr lang="hu-HU" sz="2000" dirty="0"/>
          </a:p>
          <a:p>
            <a:endParaRPr lang="hu-HU" sz="2000" dirty="0">
              <a:latin typeface="Helvetica Neue"/>
            </a:endParaRPr>
          </a:p>
          <a:p>
            <a:endParaRPr lang="hu-HU" sz="2000" dirty="0">
              <a:latin typeface="Helvetica Neue"/>
            </a:endParaRPr>
          </a:p>
        </p:txBody>
      </p:sp>
      <p:pic>
        <p:nvPicPr>
          <p:cNvPr id="14" name="Kép 13">
            <a:extLst>
              <a:ext uri="{FF2B5EF4-FFF2-40B4-BE49-F238E27FC236}">
                <a16:creationId xmlns:a16="http://schemas.microsoft.com/office/drawing/2014/main" id="{12F21FFD-B1C0-4FAC-8E2C-8F230086AF9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rot="1502161">
            <a:off x="9259561" y="997435"/>
            <a:ext cx="2313331" cy="2984871"/>
          </a:xfrm>
          <a:prstGeom prst="rect">
            <a:avLst/>
          </a:prstGeom>
          <a:ln>
            <a:noFill/>
          </a:ln>
          <a:effectLst>
            <a:outerShdw blurRad="292100" dist="139700" dir="2700000" algn="tl" rotWithShape="0">
              <a:srgbClr val="333333">
                <a:alpha val="65000"/>
              </a:srgbClr>
            </a:outerShdw>
          </a:effectLst>
        </p:spPr>
      </p:pic>
      <p:pic>
        <p:nvPicPr>
          <p:cNvPr id="12" name="Kép 11">
            <a:extLst>
              <a:ext uri="{FF2B5EF4-FFF2-40B4-BE49-F238E27FC236}">
                <a16:creationId xmlns:a16="http://schemas.microsoft.com/office/drawing/2014/main" id="{73362400-3067-4199-B05D-52041D9A70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37768">
            <a:off x="7671884" y="324196"/>
            <a:ext cx="2462147" cy="2972164"/>
          </a:xfrm>
          <a:prstGeom prst="rect">
            <a:avLst/>
          </a:prstGeom>
          <a:ln>
            <a:noFill/>
          </a:ln>
          <a:effectLst>
            <a:outerShdw blurRad="292100" dist="139700" dir="2700000" algn="tl" rotWithShape="0">
              <a:srgbClr val="333333">
                <a:alpha val="65000"/>
              </a:srgbClr>
            </a:outerShdw>
          </a:effectLst>
        </p:spPr>
      </p:pic>
      <p:pic>
        <p:nvPicPr>
          <p:cNvPr id="16" name="Kép 15">
            <a:extLst>
              <a:ext uri="{FF2B5EF4-FFF2-40B4-BE49-F238E27FC236}">
                <a16:creationId xmlns:a16="http://schemas.microsoft.com/office/drawing/2014/main" id="{4EF79A49-4ED1-445D-81CA-70C8E6AB92D4}"/>
              </a:ext>
            </a:extLst>
          </p:cNvPr>
          <p:cNvPicPr>
            <a:picLocks noChangeAspect="1"/>
          </p:cNvPicPr>
          <p:nvPr/>
        </p:nvPicPr>
        <p:blipFill>
          <a:blip r:embed="rId4"/>
          <a:stretch>
            <a:fillRect/>
          </a:stretch>
        </p:blipFill>
        <p:spPr>
          <a:xfrm rot="484718">
            <a:off x="7346164" y="936847"/>
            <a:ext cx="3543667" cy="54055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8488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fltVal val="0"/>
                                          </p:val>
                                        </p:tav>
                                        <p:tav tm="100000">
                                          <p:val>
                                            <p:strVal val="#ppt_w"/>
                                          </p:val>
                                        </p:tav>
                                      </p:tavLst>
                                    </p:anim>
                                    <p:anim calcmode="lin" valueType="num">
                                      <p:cBhvr>
                                        <p:cTn id="18" dur="1000" fill="hold"/>
                                        <p:tgtEl>
                                          <p:spTgt spid="14"/>
                                        </p:tgtEl>
                                        <p:attrNameLst>
                                          <p:attrName>ppt_h</p:attrName>
                                        </p:attrNameLst>
                                      </p:cBhvr>
                                      <p:tavLst>
                                        <p:tav tm="0">
                                          <p:val>
                                            <p:fltVal val="0"/>
                                          </p:val>
                                        </p:tav>
                                        <p:tav tm="100000">
                                          <p:val>
                                            <p:strVal val="#ppt_h"/>
                                          </p:val>
                                        </p:tav>
                                      </p:tavLst>
                                    </p:anim>
                                    <p:anim calcmode="lin" valueType="num">
                                      <p:cBhvr>
                                        <p:cTn id="19" dur="1000" fill="hold"/>
                                        <p:tgtEl>
                                          <p:spTgt spid="14"/>
                                        </p:tgtEl>
                                        <p:attrNameLst>
                                          <p:attrName>style.rotation</p:attrName>
                                        </p:attrNameLst>
                                      </p:cBhvr>
                                      <p:tavLst>
                                        <p:tav tm="0">
                                          <p:val>
                                            <p:fltVal val="90"/>
                                          </p:val>
                                        </p:tav>
                                        <p:tav tm="100000">
                                          <p:val>
                                            <p:fltVal val="0"/>
                                          </p:val>
                                        </p:tav>
                                      </p:tavLst>
                                    </p:anim>
                                    <p:animEffect transition="in" filter="fade">
                                      <p:cBhvr>
                                        <p:cTn id="20" dur="1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000" fill="hold"/>
                                        <p:tgtEl>
                                          <p:spTgt spid="16"/>
                                        </p:tgtEl>
                                        <p:attrNameLst>
                                          <p:attrName>ppt_w</p:attrName>
                                        </p:attrNameLst>
                                      </p:cBhvr>
                                      <p:tavLst>
                                        <p:tav tm="0">
                                          <p:val>
                                            <p:fltVal val="0"/>
                                          </p:val>
                                        </p:tav>
                                        <p:tav tm="100000">
                                          <p:val>
                                            <p:strVal val="#ppt_w"/>
                                          </p:val>
                                        </p:tav>
                                      </p:tavLst>
                                    </p:anim>
                                    <p:anim calcmode="lin" valueType="num">
                                      <p:cBhvr>
                                        <p:cTn id="49" dur="1000" fill="hold"/>
                                        <p:tgtEl>
                                          <p:spTgt spid="16"/>
                                        </p:tgtEl>
                                        <p:attrNameLst>
                                          <p:attrName>ppt_h</p:attrName>
                                        </p:attrNameLst>
                                      </p:cBhvr>
                                      <p:tavLst>
                                        <p:tav tm="0">
                                          <p:val>
                                            <p:fltVal val="0"/>
                                          </p:val>
                                        </p:tav>
                                        <p:tav tm="100000">
                                          <p:val>
                                            <p:strVal val="#ppt_h"/>
                                          </p:val>
                                        </p:tav>
                                      </p:tavLst>
                                    </p:anim>
                                    <p:anim calcmode="lin" valueType="num">
                                      <p:cBhvr>
                                        <p:cTn id="50" dur="1000" fill="hold"/>
                                        <p:tgtEl>
                                          <p:spTgt spid="16"/>
                                        </p:tgtEl>
                                        <p:attrNameLst>
                                          <p:attrName>style.rotation</p:attrName>
                                        </p:attrNameLst>
                                      </p:cBhvr>
                                      <p:tavLst>
                                        <p:tav tm="0">
                                          <p:val>
                                            <p:fltVal val="90"/>
                                          </p:val>
                                        </p:tav>
                                        <p:tav tm="100000">
                                          <p:val>
                                            <p:fltVal val="0"/>
                                          </p:val>
                                        </p:tav>
                                      </p:tavLst>
                                    </p:anim>
                                    <p:animEffect transition="in" filter="fade">
                                      <p:cBhvr>
                                        <p:cTn id="5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70C0"/>
            </a:gs>
          </a:gsLst>
          <a:lin ang="5400000" scaled="1"/>
        </a:gradFill>
        <a:effectLst/>
      </p:bgPr>
    </p:bg>
    <p:spTree>
      <p:nvGrpSpPr>
        <p:cNvPr id="1" name=""/>
        <p:cNvGrpSpPr/>
        <p:nvPr/>
      </p:nvGrpSpPr>
      <p:grpSpPr>
        <a:xfrm>
          <a:off x="0" y="0"/>
          <a:ext cx="0" cy="0"/>
          <a:chOff x="0" y="0"/>
          <a:chExt cx="0" cy="0"/>
        </a:xfrm>
      </p:grpSpPr>
      <p:sp>
        <p:nvSpPr>
          <p:cNvPr id="2" name="Szövegdoboz 1">
            <a:extLst>
              <a:ext uri="{FF2B5EF4-FFF2-40B4-BE49-F238E27FC236}">
                <a16:creationId xmlns:a16="http://schemas.microsoft.com/office/drawing/2014/main" id="{DBEC8CFD-D1D7-48F4-9E2B-B85F2392A152}"/>
              </a:ext>
            </a:extLst>
          </p:cNvPr>
          <p:cNvSpPr txBox="1"/>
          <p:nvPr/>
        </p:nvSpPr>
        <p:spPr>
          <a:xfrm>
            <a:off x="-196678" y="5869461"/>
            <a:ext cx="6487297" cy="584775"/>
          </a:xfrm>
          <a:prstGeom prst="rect">
            <a:avLst/>
          </a:prstGeom>
          <a:noFill/>
        </p:spPr>
        <p:txBody>
          <a:bodyPr wrap="square" rtlCol="0">
            <a:spAutoFit/>
          </a:bodyPr>
          <a:lstStyle/>
          <a:p>
            <a:pPr algn="ctr"/>
            <a:r>
              <a:rPr lang="hu-HU" sz="3200" dirty="0" err="1"/>
              <a:t>Paulay</a:t>
            </a:r>
            <a:r>
              <a:rPr lang="hu-HU" sz="3200" dirty="0"/>
              <a:t> Ede ( 1836-94)</a:t>
            </a:r>
          </a:p>
        </p:txBody>
      </p:sp>
      <p:pic>
        <p:nvPicPr>
          <p:cNvPr id="4" name="Kép 3">
            <a:extLst>
              <a:ext uri="{FF2B5EF4-FFF2-40B4-BE49-F238E27FC236}">
                <a16:creationId xmlns:a16="http://schemas.microsoft.com/office/drawing/2014/main" id="{31658EFE-378A-4638-B1AC-9F3DB2AAF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547" y="412197"/>
            <a:ext cx="4878849" cy="5221001"/>
          </a:xfrm>
          <a:prstGeom prst="rect">
            <a:avLst/>
          </a:prstGeom>
          <a:ln>
            <a:noFill/>
          </a:ln>
          <a:effectLst>
            <a:outerShdw blurRad="292100" dist="139700" dir="2700000" algn="tl" rotWithShape="0">
              <a:srgbClr val="333333">
                <a:alpha val="65000"/>
              </a:srgbClr>
            </a:outerShdw>
          </a:effectLst>
        </p:spPr>
      </p:pic>
      <p:sp>
        <p:nvSpPr>
          <p:cNvPr id="5" name="Szövegdoboz 4">
            <a:extLst>
              <a:ext uri="{FF2B5EF4-FFF2-40B4-BE49-F238E27FC236}">
                <a16:creationId xmlns:a16="http://schemas.microsoft.com/office/drawing/2014/main" id="{B17BCE3B-E1FC-4923-BFA3-F5ABD52E14A0}"/>
              </a:ext>
            </a:extLst>
          </p:cNvPr>
          <p:cNvSpPr txBox="1"/>
          <p:nvPr/>
        </p:nvSpPr>
        <p:spPr>
          <a:xfrm>
            <a:off x="6290619" y="412197"/>
            <a:ext cx="5593492" cy="640175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hu-HU" sz="2000" dirty="0"/>
              <a:t>1852 - Kassán tanul, első </a:t>
            </a:r>
            <a:r>
              <a:rPr lang="hu-HU" sz="2000" dirty="0" err="1"/>
              <a:t>színdra</a:t>
            </a:r>
            <a:r>
              <a:rPr lang="hu-HU" sz="2000" dirty="0"/>
              <a:t> lépése Miskolcon</a:t>
            </a:r>
          </a:p>
          <a:p>
            <a:pPr marL="285750" indent="-285750">
              <a:spcAft>
                <a:spcPts val="600"/>
              </a:spcAft>
              <a:buFont typeface="Arial" panose="020B0604020202020204" pitchFamily="34" charset="0"/>
              <a:buChar char="•"/>
            </a:pPr>
            <a:r>
              <a:rPr lang="hu-HU" sz="2000" dirty="0"/>
              <a:t>1863 -1894 a pesti Nemzeti Színház tagja haláláig</a:t>
            </a:r>
          </a:p>
          <a:p>
            <a:pPr marL="285750" indent="-285750">
              <a:spcAft>
                <a:spcPts val="600"/>
              </a:spcAft>
              <a:buFont typeface="Arial" panose="020B0604020202020204" pitchFamily="34" charset="0"/>
              <a:buChar char="•"/>
            </a:pPr>
            <a:r>
              <a:rPr lang="hu-HU" sz="2000" dirty="0"/>
              <a:t>1865 - A Színészeti Tanoda tanára, 1868-tól titkára és a drámai gyakorlat tanára</a:t>
            </a:r>
          </a:p>
          <a:p>
            <a:pPr marL="285750" indent="-285750">
              <a:spcAft>
                <a:spcPts val="600"/>
              </a:spcAft>
              <a:buFont typeface="Arial" panose="020B0604020202020204" pitchFamily="34" charset="0"/>
              <a:buChar char="•"/>
            </a:pPr>
            <a:r>
              <a:rPr lang="hu-HU" sz="2000" dirty="0"/>
              <a:t>1876 - a Petőfi Társaság alapítótagja, II. európai tanulmányútja: Párizs és London</a:t>
            </a:r>
          </a:p>
          <a:p>
            <a:pPr marL="285750" indent="-285750">
              <a:spcAft>
                <a:spcPts val="600"/>
              </a:spcAft>
              <a:buFont typeface="Arial" panose="020B0604020202020204" pitchFamily="34" charset="0"/>
              <a:buChar char="•"/>
            </a:pPr>
            <a:r>
              <a:rPr lang="hu-HU" sz="2000" dirty="0"/>
              <a:t>1878 - Nemzeti Színház drámai szakigazgatója</a:t>
            </a:r>
          </a:p>
          <a:p>
            <a:pPr marL="285750" indent="-285750">
              <a:spcAft>
                <a:spcPts val="600"/>
              </a:spcAft>
              <a:buFont typeface="Arial" panose="020B0604020202020204" pitchFamily="34" charset="0"/>
              <a:buChar char="•"/>
            </a:pPr>
            <a:r>
              <a:rPr lang="hu-HU" sz="2000" dirty="0"/>
              <a:t>1881 - a "Ferenc József-rend lovagkeresztje" kitüntetést kapja a királytól</a:t>
            </a:r>
          </a:p>
          <a:p>
            <a:pPr marL="285750" indent="-285750">
              <a:spcAft>
                <a:spcPts val="600"/>
              </a:spcAft>
              <a:buFont typeface="Arial" panose="020B0604020202020204" pitchFamily="34" charset="0"/>
              <a:buChar char="•"/>
            </a:pPr>
            <a:r>
              <a:rPr lang="hu-HU" sz="2000" dirty="0"/>
              <a:t>1882 - a Kisfaludy Társaság rendes tagja</a:t>
            </a:r>
          </a:p>
          <a:p>
            <a:pPr marL="285750" indent="-285750">
              <a:spcAft>
                <a:spcPts val="600"/>
              </a:spcAft>
              <a:buFont typeface="Arial" panose="020B0604020202020204" pitchFamily="34" charset="0"/>
              <a:buChar char="•"/>
            </a:pPr>
            <a:r>
              <a:rPr lang="hu-HU" sz="2000" b="1" dirty="0"/>
              <a:t>1883. szeptember 21. Színpadra viszi Madách: "Az ember tragédiája" című színművét, először, példát adva a későbbi koroknak </a:t>
            </a:r>
          </a:p>
          <a:p>
            <a:pPr marL="285750" indent="-285750">
              <a:spcAft>
                <a:spcPts val="600"/>
              </a:spcAft>
              <a:buFont typeface="Arial" panose="020B0604020202020204" pitchFamily="34" charset="0"/>
              <a:buChar char="•"/>
            </a:pPr>
            <a:r>
              <a:rPr lang="hu-HU" sz="2000" dirty="0"/>
              <a:t>1884 - feleségül veszi Adorján Berta kolleganőjét</a:t>
            </a:r>
          </a:p>
          <a:p>
            <a:pPr marL="285750" indent="-285750">
              <a:spcAft>
                <a:spcPts val="600"/>
              </a:spcAft>
              <a:buFont typeface="Arial" panose="020B0604020202020204" pitchFamily="34" charset="0"/>
              <a:buChar char="•"/>
            </a:pPr>
            <a:r>
              <a:rPr lang="hu-HU" sz="2000" dirty="0"/>
              <a:t>gyermekük: </a:t>
            </a:r>
            <a:r>
              <a:rPr lang="hu-HU" sz="2000" dirty="0" err="1"/>
              <a:t>Paulay</a:t>
            </a:r>
            <a:r>
              <a:rPr lang="hu-HU" sz="2000" dirty="0"/>
              <a:t> Erzsi (1886-1959) színésznő </a:t>
            </a:r>
          </a:p>
          <a:p>
            <a:pPr marL="285750" indent="-285750">
              <a:spcAft>
                <a:spcPts val="600"/>
              </a:spcAft>
              <a:buFont typeface="Arial" panose="020B0604020202020204" pitchFamily="34" charset="0"/>
              <a:buChar char="•"/>
            </a:pPr>
            <a:r>
              <a:rPr lang="hu-HU" sz="2000" dirty="0"/>
              <a:t>1888 - a Magyar Írók és Művészek Társasága, elnökévé választják</a:t>
            </a:r>
          </a:p>
        </p:txBody>
      </p:sp>
    </p:spTree>
    <p:extLst>
      <p:ext uri="{BB962C8B-B14F-4D97-AF65-F5344CB8AC3E}">
        <p14:creationId xmlns:p14="http://schemas.microsoft.com/office/powerpoint/2010/main" val="2419801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500"/>
                                        <p:tgtEl>
                                          <p:spTgt spid="5">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Effect transition="in" filter="fade">
                                      <p:cBhvr>
                                        <p:cTn id="41" dur="500"/>
                                        <p:tgtEl>
                                          <p:spTgt spid="5">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5" end="5"/>
                                            </p:txEl>
                                          </p:spTgt>
                                        </p:tgtEl>
                                        <p:attrNameLst>
                                          <p:attrName>style.visibility</p:attrName>
                                        </p:attrNameLst>
                                      </p:cBhvr>
                                      <p:to>
                                        <p:strVal val="visible"/>
                                      </p:to>
                                    </p:set>
                                    <p:animEffect transition="in" filter="fade">
                                      <p:cBhvr>
                                        <p:cTn id="46" dur="500"/>
                                        <p:tgtEl>
                                          <p:spTgt spid="5">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xEl>
                                              <p:pRg st="6" end="6"/>
                                            </p:txEl>
                                          </p:spTgt>
                                        </p:tgtEl>
                                        <p:attrNameLst>
                                          <p:attrName>style.visibility</p:attrName>
                                        </p:attrNameLst>
                                      </p:cBhvr>
                                      <p:to>
                                        <p:strVal val="visible"/>
                                      </p:to>
                                    </p:set>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500"/>
                                        <p:tgtEl>
                                          <p:spTgt spid="5">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5">
                                            <p:txEl>
                                              <p:pRg st="8" end="8"/>
                                            </p:txEl>
                                          </p:spTgt>
                                        </p:tgtEl>
                                        <p:attrNameLst>
                                          <p:attrName>style.visibility</p:attrName>
                                        </p:attrNameLst>
                                      </p:cBhvr>
                                      <p:to>
                                        <p:strVal val="visible"/>
                                      </p:to>
                                    </p:set>
                                    <p:animEffect transition="in" filter="fade">
                                      <p:cBhvr>
                                        <p:cTn id="61" dur="500"/>
                                        <p:tgtEl>
                                          <p:spTgt spid="5">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5">
                                            <p:txEl>
                                              <p:pRg st="9" end="9"/>
                                            </p:txEl>
                                          </p:spTgt>
                                        </p:tgtEl>
                                        <p:attrNameLst>
                                          <p:attrName>style.visibility</p:attrName>
                                        </p:attrNameLst>
                                      </p:cBhvr>
                                      <p:to>
                                        <p:strVal val="visible"/>
                                      </p:to>
                                    </p:set>
                                    <p:animEffect transition="in" filter="fade">
                                      <p:cBhvr>
                                        <p:cTn id="66" dur="500"/>
                                        <p:tgtEl>
                                          <p:spTgt spid="5">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5">
                                            <p:txEl>
                                              <p:pRg st="10" end="10"/>
                                            </p:txEl>
                                          </p:spTgt>
                                        </p:tgtEl>
                                        <p:attrNameLst>
                                          <p:attrName>style.visibility</p:attrName>
                                        </p:attrNameLst>
                                      </p:cBhvr>
                                      <p:to>
                                        <p:strVal val="visible"/>
                                      </p:to>
                                    </p:set>
                                    <p:animEffect transition="in" filter="fade">
                                      <p:cBhvr>
                                        <p:cTn id="71"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70C0"/>
            </a:gs>
          </a:gsLst>
          <a:lin ang="5400000" scaled="1"/>
        </a:gradFill>
        <a:effectLst/>
      </p:bgPr>
    </p:bg>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217B49DD-6E56-4462-AE33-2C00A5F52AD4}"/>
              </a:ext>
            </a:extLst>
          </p:cNvPr>
          <p:cNvSpPr txBox="1"/>
          <p:nvPr/>
        </p:nvSpPr>
        <p:spPr>
          <a:xfrm>
            <a:off x="-160562" y="6009430"/>
            <a:ext cx="4436075" cy="584775"/>
          </a:xfrm>
          <a:prstGeom prst="rect">
            <a:avLst/>
          </a:prstGeom>
          <a:noFill/>
        </p:spPr>
        <p:txBody>
          <a:bodyPr wrap="square" rtlCol="0">
            <a:spAutoFit/>
          </a:bodyPr>
          <a:lstStyle/>
          <a:p>
            <a:pPr algn="ctr"/>
            <a:r>
              <a:rPr lang="hu-HU" sz="3200" dirty="0"/>
              <a:t>Nagy Imre (1849-93)</a:t>
            </a:r>
          </a:p>
        </p:txBody>
      </p:sp>
      <p:sp>
        <p:nvSpPr>
          <p:cNvPr id="7" name="Szövegdoboz 6">
            <a:extLst>
              <a:ext uri="{FF2B5EF4-FFF2-40B4-BE49-F238E27FC236}">
                <a16:creationId xmlns:a16="http://schemas.microsoft.com/office/drawing/2014/main" id="{578E8922-0189-498D-9223-753661233CD4}"/>
              </a:ext>
            </a:extLst>
          </p:cNvPr>
          <p:cNvSpPr txBox="1"/>
          <p:nvPr/>
        </p:nvSpPr>
        <p:spPr>
          <a:xfrm>
            <a:off x="3718677" y="670441"/>
            <a:ext cx="4916168" cy="498598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hu-HU" sz="2400" dirty="0"/>
              <a:t>1864 – tanulmányait félbeszakította, kórista Szabadkán</a:t>
            </a:r>
          </a:p>
          <a:p>
            <a:pPr marL="285750" indent="-285750">
              <a:spcAft>
                <a:spcPts val="600"/>
              </a:spcAft>
              <a:buFont typeface="Arial" panose="020B0604020202020204" pitchFamily="34" charset="0"/>
              <a:buChar char="•"/>
            </a:pPr>
            <a:r>
              <a:rPr lang="hu-HU" sz="2400" dirty="0"/>
              <a:t>1865 – debreceni színtársulat tagja</a:t>
            </a:r>
          </a:p>
          <a:p>
            <a:pPr marL="285750" indent="-285750">
              <a:spcAft>
                <a:spcPts val="600"/>
              </a:spcAft>
              <a:buFont typeface="Arial" panose="020B0604020202020204" pitchFamily="34" charset="0"/>
              <a:buChar char="•"/>
            </a:pPr>
            <a:r>
              <a:rPr lang="hu-HU" sz="2400" dirty="0"/>
              <a:t>1867-70 – a színészeti tanodában tanult, tanára </a:t>
            </a:r>
            <a:r>
              <a:rPr lang="hu-HU" sz="2400" dirty="0" err="1"/>
              <a:t>Paulay</a:t>
            </a:r>
            <a:r>
              <a:rPr lang="hu-HU" sz="2400" dirty="0"/>
              <a:t> Ede</a:t>
            </a:r>
          </a:p>
          <a:p>
            <a:pPr marL="285750" indent="-285750">
              <a:spcAft>
                <a:spcPts val="600"/>
              </a:spcAft>
              <a:buFont typeface="Arial" panose="020B0604020202020204" pitchFamily="34" charset="0"/>
              <a:buChar char="•"/>
            </a:pPr>
            <a:r>
              <a:rPr lang="hu-HU" sz="2400" dirty="0"/>
              <a:t>1870 – Nemzeti Színház tagja</a:t>
            </a:r>
          </a:p>
          <a:p>
            <a:pPr marL="285750" indent="-285750">
              <a:spcAft>
                <a:spcPts val="600"/>
              </a:spcAft>
              <a:buFont typeface="Arial" panose="020B0604020202020204" pitchFamily="34" charset="0"/>
              <a:buChar char="•"/>
            </a:pPr>
            <a:r>
              <a:rPr lang="hu-HU" sz="2400" b="1" dirty="0"/>
              <a:t>1883 – Az ember tragédiájában Ádám szerepét alakította</a:t>
            </a:r>
          </a:p>
          <a:p>
            <a:pPr marL="285750" indent="-285750">
              <a:spcAft>
                <a:spcPts val="600"/>
              </a:spcAft>
              <a:buFont typeface="Arial" panose="020B0604020202020204" pitchFamily="34" charset="0"/>
              <a:buChar char="•"/>
            </a:pPr>
            <a:r>
              <a:rPr lang="hu-HU" sz="2400" dirty="0"/>
              <a:t>1889 – rendező a Nemzetiben, és tanított a színiakadémián </a:t>
            </a:r>
          </a:p>
          <a:p>
            <a:pPr marL="285750" indent="-285750">
              <a:spcAft>
                <a:spcPts val="600"/>
              </a:spcAft>
              <a:buFont typeface="Arial" panose="020B0604020202020204" pitchFamily="34" charset="0"/>
              <a:buChar char="•"/>
            </a:pPr>
            <a:r>
              <a:rPr lang="hu-HU" sz="2400" dirty="0"/>
              <a:t>1893 szeptember 5-én öngyilkosságot követett el</a:t>
            </a:r>
          </a:p>
        </p:txBody>
      </p:sp>
      <p:pic>
        <p:nvPicPr>
          <p:cNvPr id="8" name="Kép 7">
            <a:extLst>
              <a:ext uri="{FF2B5EF4-FFF2-40B4-BE49-F238E27FC236}">
                <a16:creationId xmlns:a16="http://schemas.microsoft.com/office/drawing/2014/main" id="{D6ED103D-0741-453E-9086-50F35FEA8F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56500">
            <a:off x="8465753" y="191553"/>
            <a:ext cx="3424204" cy="6359236"/>
          </a:xfrm>
          <a:prstGeom prst="rect">
            <a:avLst/>
          </a:prstGeom>
        </p:spPr>
      </p:pic>
      <p:pic>
        <p:nvPicPr>
          <p:cNvPr id="10" name="Kép 9">
            <a:extLst>
              <a:ext uri="{FF2B5EF4-FFF2-40B4-BE49-F238E27FC236}">
                <a16:creationId xmlns:a16="http://schemas.microsoft.com/office/drawing/2014/main" id="{24005471-3A0E-43EB-9877-C18F8ECBA8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308" y="484835"/>
            <a:ext cx="3487369" cy="53571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731236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500"/>
                                        <p:tgtEl>
                                          <p:spTgt spid="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500"/>
                                        <p:tgtEl>
                                          <p:spTgt spid="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500"/>
                                        <p:tgtEl>
                                          <p:spTgt spid="7">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animEffect transition="in" filter="fade">
                                      <p:cBhvr>
                                        <p:cTn id="41" dur="500"/>
                                        <p:tgtEl>
                                          <p:spTgt spid="7">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1000" fill="hold"/>
                                        <p:tgtEl>
                                          <p:spTgt spid="8"/>
                                        </p:tgtEl>
                                        <p:attrNameLst>
                                          <p:attrName>ppt_w</p:attrName>
                                        </p:attrNameLst>
                                      </p:cBhvr>
                                      <p:tavLst>
                                        <p:tav tm="0">
                                          <p:val>
                                            <p:fltVal val="0"/>
                                          </p:val>
                                        </p:tav>
                                        <p:tav tm="100000">
                                          <p:val>
                                            <p:strVal val="#ppt_w"/>
                                          </p:val>
                                        </p:tav>
                                      </p:tavLst>
                                    </p:anim>
                                    <p:anim calcmode="lin" valueType="num">
                                      <p:cBhvr>
                                        <p:cTn id="47" dur="1000" fill="hold"/>
                                        <p:tgtEl>
                                          <p:spTgt spid="8"/>
                                        </p:tgtEl>
                                        <p:attrNameLst>
                                          <p:attrName>ppt_h</p:attrName>
                                        </p:attrNameLst>
                                      </p:cBhvr>
                                      <p:tavLst>
                                        <p:tav tm="0">
                                          <p:val>
                                            <p:fltVal val="0"/>
                                          </p:val>
                                        </p:tav>
                                        <p:tav tm="100000">
                                          <p:val>
                                            <p:strVal val="#ppt_h"/>
                                          </p:val>
                                        </p:tav>
                                      </p:tavLst>
                                    </p:anim>
                                    <p:anim calcmode="lin" valueType="num">
                                      <p:cBhvr>
                                        <p:cTn id="48" dur="1000" fill="hold"/>
                                        <p:tgtEl>
                                          <p:spTgt spid="8"/>
                                        </p:tgtEl>
                                        <p:attrNameLst>
                                          <p:attrName>style.rotation</p:attrName>
                                        </p:attrNameLst>
                                      </p:cBhvr>
                                      <p:tavLst>
                                        <p:tav tm="0">
                                          <p:val>
                                            <p:fltVal val="90"/>
                                          </p:val>
                                        </p:tav>
                                        <p:tav tm="100000">
                                          <p:val>
                                            <p:fltVal val="0"/>
                                          </p:val>
                                        </p:tav>
                                      </p:tavLst>
                                    </p:anim>
                                    <p:animEffect transition="in" filter="fade">
                                      <p:cBhvr>
                                        <p:cTn id="49" dur="10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7">
                                            <p:txEl>
                                              <p:pRg st="5" end="5"/>
                                            </p:txEl>
                                          </p:spTgt>
                                        </p:tgtEl>
                                        <p:attrNameLst>
                                          <p:attrName>style.visibility</p:attrName>
                                        </p:attrNameLst>
                                      </p:cBhvr>
                                      <p:to>
                                        <p:strVal val="visible"/>
                                      </p:to>
                                    </p:set>
                                    <p:animEffect transition="in" filter="fade">
                                      <p:cBhvr>
                                        <p:cTn id="54" dur="500"/>
                                        <p:tgtEl>
                                          <p:spTgt spid="7">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7">
                                            <p:txEl>
                                              <p:pRg st="6" end="6"/>
                                            </p:txEl>
                                          </p:spTgt>
                                        </p:tgtEl>
                                        <p:attrNameLst>
                                          <p:attrName>style.visibility</p:attrName>
                                        </p:attrNameLst>
                                      </p:cBhvr>
                                      <p:to>
                                        <p:strVal val="visible"/>
                                      </p:to>
                                    </p:set>
                                    <p:animEffect transition="in" filter="fade">
                                      <p:cBhvr>
                                        <p:cTn id="59"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70C0"/>
            </a:gs>
          </a:gsLst>
          <a:lin ang="5400000" scaled="1"/>
        </a:gradFill>
        <a:effectLst/>
      </p:bgPr>
    </p:bg>
    <p:spTree>
      <p:nvGrpSpPr>
        <p:cNvPr id="1" name=""/>
        <p:cNvGrpSpPr/>
        <p:nvPr/>
      </p:nvGrpSpPr>
      <p:grpSpPr>
        <a:xfrm>
          <a:off x="0" y="0"/>
          <a:ext cx="0" cy="0"/>
          <a:chOff x="0" y="0"/>
          <a:chExt cx="0" cy="0"/>
        </a:xfrm>
      </p:grpSpPr>
      <p:sp>
        <p:nvSpPr>
          <p:cNvPr id="5" name="Szövegdoboz 4">
            <a:extLst>
              <a:ext uri="{FF2B5EF4-FFF2-40B4-BE49-F238E27FC236}">
                <a16:creationId xmlns:a16="http://schemas.microsoft.com/office/drawing/2014/main" id="{FD3A3E48-FD56-43FD-8433-4FE855BBD26F}"/>
              </a:ext>
            </a:extLst>
          </p:cNvPr>
          <p:cNvSpPr txBox="1"/>
          <p:nvPr/>
        </p:nvSpPr>
        <p:spPr>
          <a:xfrm>
            <a:off x="0" y="5604827"/>
            <a:ext cx="4208732" cy="523220"/>
          </a:xfrm>
          <a:prstGeom prst="rect">
            <a:avLst/>
          </a:prstGeom>
          <a:noFill/>
        </p:spPr>
        <p:txBody>
          <a:bodyPr wrap="square" rtlCol="0">
            <a:spAutoFit/>
          </a:bodyPr>
          <a:lstStyle/>
          <a:p>
            <a:pPr algn="ctr"/>
            <a:r>
              <a:rPr lang="hu-HU" sz="2800" dirty="0"/>
              <a:t>Jászai Mari </a:t>
            </a:r>
            <a:r>
              <a:rPr lang="hu-HU" sz="2800"/>
              <a:t>(1850-1926</a:t>
            </a:r>
            <a:r>
              <a:rPr lang="hu-HU" sz="2800" dirty="0"/>
              <a:t>)</a:t>
            </a:r>
          </a:p>
        </p:txBody>
      </p:sp>
      <p:sp>
        <p:nvSpPr>
          <p:cNvPr id="6" name="Szövegdoboz 5">
            <a:extLst>
              <a:ext uri="{FF2B5EF4-FFF2-40B4-BE49-F238E27FC236}">
                <a16:creationId xmlns:a16="http://schemas.microsoft.com/office/drawing/2014/main" id="{E82AFCDF-07A3-43B0-A547-E597699E4133}"/>
              </a:ext>
            </a:extLst>
          </p:cNvPr>
          <p:cNvSpPr txBox="1"/>
          <p:nvPr/>
        </p:nvSpPr>
        <p:spPr>
          <a:xfrm>
            <a:off x="4208732" y="563969"/>
            <a:ext cx="4409209" cy="6294031"/>
          </a:xfrm>
          <a:prstGeom prst="rect">
            <a:avLst/>
          </a:prstGeom>
          <a:noFill/>
        </p:spPr>
        <p:txBody>
          <a:bodyPr wrap="square" rtlCol="0">
            <a:spAutoFit/>
          </a:bodyPr>
          <a:lstStyle/>
          <a:p>
            <a:pPr marL="342900" indent="-342900">
              <a:spcAft>
                <a:spcPts val="300"/>
              </a:spcAft>
              <a:buFont typeface="Arial" panose="020B0604020202020204" pitchFamily="34" charset="0"/>
              <a:buChar char="•"/>
            </a:pPr>
            <a:r>
              <a:rPr lang="hu-HU" sz="2000" dirty="0"/>
              <a:t>1866 – </a:t>
            </a:r>
            <a:r>
              <a:rPr lang="hu-HU" sz="2000" dirty="0" err="1"/>
              <a:t>Königgrätzi</a:t>
            </a:r>
            <a:r>
              <a:rPr lang="hu-HU" sz="2000" dirty="0"/>
              <a:t> csatatéren hősies markotányosnő</a:t>
            </a:r>
          </a:p>
          <a:p>
            <a:pPr marL="342900" indent="-342900">
              <a:spcAft>
                <a:spcPts val="300"/>
              </a:spcAft>
              <a:buFont typeface="Arial" panose="020B0604020202020204" pitchFamily="34" charset="0"/>
              <a:buChar char="•"/>
            </a:pPr>
            <a:r>
              <a:rPr lang="hu-HU" sz="2000" dirty="0"/>
              <a:t>1867 – megszökik, Székesfehérváron, majd Budapesten a népszínháznál színésznő</a:t>
            </a:r>
          </a:p>
          <a:p>
            <a:pPr marL="342900" indent="-342900">
              <a:spcAft>
                <a:spcPts val="300"/>
              </a:spcAft>
              <a:buFont typeface="Arial" panose="020B0604020202020204" pitchFamily="34" charset="0"/>
              <a:buChar char="•"/>
            </a:pPr>
            <a:r>
              <a:rPr lang="hu-HU" sz="2000" dirty="0"/>
              <a:t>1869 – Kolozsvári színházhoz szegődik</a:t>
            </a:r>
          </a:p>
          <a:p>
            <a:pPr marL="342900" indent="-342900">
              <a:spcAft>
                <a:spcPts val="300"/>
              </a:spcAft>
              <a:buFont typeface="Arial" panose="020B0604020202020204" pitchFamily="34" charset="0"/>
              <a:buChar char="•"/>
            </a:pPr>
            <a:r>
              <a:rPr lang="hu-HU" sz="2000" dirty="0"/>
              <a:t>1872 – Nemzeti Színház tagja</a:t>
            </a:r>
          </a:p>
          <a:p>
            <a:pPr marL="342900" indent="-342900">
              <a:spcAft>
                <a:spcPts val="300"/>
              </a:spcAft>
              <a:buFont typeface="Arial" panose="020B0604020202020204" pitchFamily="34" charset="0"/>
              <a:buChar char="•"/>
            </a:pPr>
            <a:r>
              <a:rPr lang="hu-HU" sz="2000" b="1" dirty="0"/>
              <a:t>1883 – Az ember tragédiájában Éva szerepét alakítja</a:t>
            </a:r>
          </a:p>
          <a:p>
            <a:pPr marL="342900" indent="-342900">
              <a:spcAft>
                <a:spcPts val="300"/>
              </a:spcAft>
              <a:buFont typeface="Arial" panose="020B0604020202020204" pitchFamily="34" charset="0"/>
              <a:buChar char="•"/>
            </a:pPr>
            <a:r>
              <a:rPr lang="hu-HU" sz="2000" dirty="0"/>
              <a:t>1901 – a Nemzeti Színház örökös tagja</a:t>
            </a:r>
          </a:p>
          <a:p>
            <a:pPr marL="342900" indent="-342900">
              <a:spcAft>
                <a:spcPts val="300"/>
              </a:spcAft>
              <a:buFont typeface="Arial" panose="020B0604020202020204" pitchFamily="34" charset="0"/>
              <a:buChar char="•"/>
            </a:pPr>
            <a:r>
              <a:rPr lang="hu-HU" sz="2000" dirty="0"/>
              <a:t>Első világháború alatt korházakban lép fel, támogatja a katonákat.</a:t>
            </a:r>
          </a:p>
          <a:p>
            <a:pPr marL="342900" indent="-342900">
              <a:spcAft>
                <a:spcPts val="300"/>
              </a:spcAft>
              <a:buFont typeface="Arial" panose="020B0604020202020204" pitchFamily="34" charset="0"/>
              <a:buChar char="•"/>
            </a:pPr>
            <a:r>
              <a:rPr lang="hu-HU" sz="2000" dirty="0"/>
              <a:t>1922 – a Nemzeti Színház tiszteleti tagjává választják</a:t>
            </a:r>
          </a:p>
          <a:p>
            <a:pPr marL="342900" indent="-342900">
              <a:spcAft>
                <a:spcPts val="300"/>
              </a:spcAft>
              <a:buFont typeface="Arial" panose="020B0604020202020204" pitchFamily="34" charset="0"/>
              <a:buChar char="•"/>
            </a:pPr>
            <a:r>
              <a:rPr lang="hu-HU" sz="2000" dirty="0"/>
              <a:t>1909 – Petőfi Társaság tagja</a:t>
            </a:r>
          </a:p>
          <a:p>
            <a:pPr marL="342900" indent="-342900">
              <a:spcAft>
                <a:spcPts val="300"/>
              </a:spcAft>
              <a:buFont typeface="Arial" panose="020B0604020202020204" pitchFamily="34" charset="0"/>
              <a:buChar char="•"/>
            </a:pPr>
            <a:r>
              <a:rPr lang="hu-HU" sz="2000" dirty="0"/>
              <a:t>1916 – Kisfaludy Társaság </a:t>
            </a:r>
            <a:r>
              <a:rPr lang="hu-HU" sz="2000" dirty="0" err="1"/>
              <a:t>Greguss</a:t>
            </a:r>
            <a:r>
              <a:rPr lang="hu-HU" sz="2000" dirty="0"/>
              <a:t>-díját kapja</a:t>
            </a:r>
          </a:p>
          <a:p>
            <a:endParaRPr lang="hu-HU" dirty="0"/>
          </a:p>
        </p:txBody>
      </p:sp>
      <p:pic>
        <p:nvPicPr>
          <p:cNvPr id="4" name="Kép 3">
            <a:extLst>
              <a:ext uri="{FF2B5EF4-FFF2-40B4-BE49-F238E27FC236}">
                <a16:creationId xmlns:a16="http://schemas.microsoft.com/office/drawing/2014/main" id="{CB0D1B24-37E2-4867-92F0-6DDE7BAFFC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780" y="407867"/>
            <a:ext cx="4047952" cy="4821382"/>
          </a:xfrm>
          <a:prstGeom prst="rect">
            <a:avLst/>
          </a:prstGeom>
          <a:ln>
            <a:noFill/>
          </a:ln>
          <a:effectLst>
            <a:outerShdw blurRad="292100" dist="139700" dir="2700000" algn="tl" rotWithShape="0">
              <a:srgbClr val="333333">
                <a:alpha val="65000"/>
              </a:srgbClr>
            </a:outerShdw>
          </a:effectLst>
        </p:spPr>
      </p:pic>
      <p:pic>
        <p:nvPicPr>
          <p:cNvPr id="10" name="Kép 9">
            <a:extLst>
              <a:ext uri="{FF2B5EF4-FFF2-40B4-BE49-F238E27FC236}">
                <a16:creationId xmlns:a16="http://schemas.microsoft.com/office/drawing/2014/main" id="{F7920A8F-0E44-44BE-90B5-9CE61424B4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0711">
            <a:off x="8512259" y="83433"/>
            <a:ext cx="3521828" cy="6450133"/>
          </a:xfrm>
          <a:prstGeom prst="rect">
            <a:avLst/>
          </a:prstGeom>
        </p:spPr>
      </p:pic>
    </p:spTree>
    <p:extLst>
      <p:ext uri="{BB962C8B-B14F-4D97-AF65-F5344CB8AC3E}">
        <p14:creationId xmlns:p14="http://schemas.microsoft.com/office/powerpoint/2010/main" val="658943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500"/>
                                        <p:tgtEl>
                                          <p:spTgt spid="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Effect transition="in" filter="fade">
                                      <p:cBhvr>
                                        <p:cTn id="41" dur="500"/>
                                        <p:tgtEl>
                                          <p:spTgt spid="6">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ppt_w</p:attrName>
                                        </p:attrNameLst>
                                      </p:cBhvr>
                                      <p:tavLst>
                                        <p:tav tm="0">
                                          <p:val>
                                            <p:fltVal val="0"/>
                                          </p:val>
                                        </p:tav>
                                        <p:tav tm="100000">
                                          <p:val>
                                            <p:strVal val="#ppt_w"/>
                                          </p:val>
                                        </p:tav>
                                      </p:tavLst>
                                    </p:anim>
                                    <p:anim calcmode="lin" valueType="num">
                                      <p:cBhvr>
                                        <p:cTn id="47" dur="1000" fill="hold"/>
                                        <p:tgtEl>
                                          <p:spTgt spid="10"/>
                                        </p:tgtEl>
                                        <p:attrNameLst>
                                          <p:attrName>ppt_h</p:attrName>
                                        </p:attrNameLst>
                                      </p:cBhvr>
                                      <p:tavLst>
                                        <p:tav tm="0">
                                          <p:val>
                                            <p:fltVal val="0"/>
                                          </p:val>
                                        </p:tav>
                                        <p:tav tm="100000">
                                          <p:val>
                                            <p:strVal val="#ppt_h"/>
                                          </p:val>
                                        </p:tav>
                                      </p:tavLst>
                                    </p:anim>
                                    <p:anim calcmode="lin" valueType="num">
                                      <p:cBhvr>
                                        <p:cTn id="48" dur="1000" fill="hold"/>
                                        <p:tgtEl>
                                          <p:spTgt spid="10"/>
                                        </p:tgtEl>
                                        <p:attrNameLst>
                                          <p:attrName>style.rotation</p:attrName>
                                        </p:attrNameLst>
                                      </p:cBhvr>
                                      <p:tavLst>
                                        <p:tav tm="0">
                                          <p:val>
                                            <p:fltVal val="90"/>
                                          </p:val>
                                        </p:tav>
                                        <p:tav tm="100000">
                                          <p:val>
                                            <p:fltVal val="0"/>
                                          </p:val>
                                        </p:tav>
                                      </p:tavLst>
                                    </p:anim>
                                    <p:animEffect transition="in" filter="fade">
                                      <p:cBhvr>
                                        <p:cTn id="49" dur="10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xEl>
                                              <p:pRg st="5" end="5"/>
                                            </p:txEl>
                                          </p:spTgt>
                                        </p:tgtEl>
                                        <p:attrNameLst>
                                          <p:attrName>style.visibility</p:attrName>
                                        </p:attrNameLst>
                                      </p:cBhvr>
                                      <p:to>
                                        <p:strVal val="visible"/>
                                      </p:to>
                                    </p:set>
                                    <p:animEffect transition="in" filter="fade">
                                      <p:cBhvr>
                                        <p:cTn id="54" dur="500"/>
                                        <p:tgtEl>
                                          <p:spTgt spid="6">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
                                            <p:txEl>
                                              <p:pRg st="6" end="6"/>
                                            </p:txEl>
                                          </p:spTgt>
                                        </p:tgtEl>
                                        <p:attrNameLst>
                                          <p:attrName>style.visibility</p:attrName>
                                        </p:attrNameLst>
                                      </p:cBhvr>
                                      <p:to>
                                        <p:strVal val="visible"/>
                                      </p:to>
                                    </p:set>
                                    <p:animEffect transition="in" filter="fade">
                                      <p:cBhvr>
                                        <p:cTn id="59" dur="500"/>
                                        <p:tgtEl>
                                          <p:spTgt spid="6">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
                                            <p:txEl>
                                              <p:pRg st="7" end="7"/>
                                            </p:txEl>
                                          </p:spTgt>
                                        </p:tgtEl>
                                        <p:attrNameLst>
                                          <p:attrName>style.visibility</p:attrName>
                                        </p:attrNameLst>
                                      </p:cBhvr>
                                      <p:to>
                                        <p:strVal val="visible"/>
                                      </p:to>
                                    </p:set>
                                    <p:animEffect transition="in" filter="fade">
                                      <p:cBhvr>
                                        <p:cTn id="64" dur="500"/>
                                        <p:tgtEl>
                                          <p:spTgt spid="6">
                                            <p:txEl>
                                              <p:pRg st="7" end="7"/>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6">
                                            <p:txEl>
                                              <p:pRg st="8" end="8"/>
                                            </p:txEl>
                                          </p:spTgt>
                                        </p:tgtEl>
                                        <p:attrNameLst>
                                          <p:attrName>style.visibility</p:attrName>
                                        </p:attrNameLst>
                                      </p:cBhvr>
                                      <p:to>
                                        <p:strVal val="visible"/>
                                      </p:to>
                                    </p:set>
                                    <p:animEffect transition="in" filter="fade">
                                      <p:cBhvr>
                                        <p:cTn id="69" dur="500"/>
                                        <p:tgtEl>
                                          <p:spTgt spid="6">
                                            <p:txEl>
                                              <p:pRg st="8" end="8"/>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6">
                                            <p:txEl>
                                              <p:pRg st="9" end="9"/>
                                            </p:txEl>
                                          </p:spTgt>
                                        </p:tgtEl>
                                        <p:attrNameLst>
                                          <p:attrName>style.visibility</p:attrName>
                                        </p:attrNameLst>
                                      </p:cBhvr>
                                      <p:to>
                                        <p:strVal val="visible"/>
                                      </p:to>
                                    </p:set>
                                    <p:animEffect transition="in" filter="fade">
                                      <p:cBhvr>
                                        <p:cTn id="74"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70C0"/>
            </a:gs>
          </a:gsLst>
          <a:lin ang="5400000" scaled="1"/>
        </a:gradFill>
        <a:effectLst/>
      </p:bgPr>
    </p:bg>
    <p:spTree>
      <p:nvGrpSpPr>
        <p:cNvPr id="1" name=""/>
        <p:cNvGrpSpPr/>
        <p:nvPr/>
      </p:nvGrpSpPr>
      <p:grpSpPr>
        <a:xfrm>
          <a:off x="0" y="0"/>
          <a:ext cx="0" cy="0"/>
          <a:chOff x="0" y="0"/>
          <a:chExt cx="0" cy="0"/>
        </a:xfrm>
      </p:grpSpPr>
      <p:pic>
        <p:nvPicPr>
          <p:cNvPr id="2" name="Kép 1">
            <a:extLst>
              <a:ext uri="{FF2B5EF4-FFF2-40B4-BE49-F238E27FC236}">
                <a16:creationId xmlns:a16="http://schemas.microsoft.com/office/drawing/2014/main" id="{4B24677B-2DCE-426A-9E50-C8EB2F3E671A}"/>
              </a:ext>
            </a:extLst>
          </p:cNvPr>
          <p:cNvPicPr>
            <a:picLocks noChangeAspect="1"/>
          </p:cNvPicPr>
          <p:nvPr/>
        </p:nvPicPr>
        <p:blipFill>
          <a:blip r:embed="rId2"/>
          <a:stretch>
            <a:fillRect/>
          </a:stretch>
        </p:blipFill>
        <p:spPr>
          <a:xfrm>
            <a:off x="402748" y="232706"/>
            <a:ext cx="3764567" cy="5462044"/>
          </a:xfrm>
          <a:prstGeom prst="rect">
            <a:avLst/>
          </a:prstGeom>
          <a:ln>
            <a:noFill/>
          </a:ln>
          <a:effectLst>
            <a:outerShdw blurRad="292100" dist="139700" dir="2700000" algn="tl" rotWithShape="0">
              <a:srgbClr val="333333">
                <a:alpha val="65000"/>
              </a:srgbClr>
            </a:outerShdw>
          </a:effectLst>
        </p:spPr>
      </p:pic>
      <p:sp>
        <p:nvSpPr>
          <p:cNvPr id="3" name="Szövegdoboz 2">
            <a:extLst>
              <a:ext uri="{FF2B5EF4-FFF2-40B4-BE49-F238E27FC236}">
                <a16:creationId xmlns:a16="http://schemas.microsoft.com/office/drawing/2014/main" id="{FD92ACFE-2F13-4F1C-8F8A-1292A17806A0}"/>
              </a:ext>
            </a:extLst>
          </p:cNvPr>
          <p:cNvSpPr txBox="1"/>
          <p:nvPr/>
        </p:nvSpPr>
        <p:spPr>
          <a:xfrm>
            <a:off x="-13326" y="5857103"/>
            <a:ext cx="4596713" cy="523220"/>
          </a:xfrm>
          <a:prstGeom prst="rect">
            <a:avLst/>
          </a:prstGeom>
          <a:noFill/>
        </p:spPr>
        <p:txBody>
          <a:bodyPr wrap="square" rtlCol="0">
            <a:spAutoFit/>
          </a:bodyPr>
          <a:lstStyle/>
          <a:p>
            <a:pPr algn="ctr"/>
            <a:r>
              <a:rPr lang="hu-HU" sz="2800" dirty="0"/>
              <a:t>Gyenes László (1857-1924)</a:t>
            </a:r>
          </a:p>
        </p:txBody>
      </p:sp>
      <p:sp>
        <p:nvSpPr>
          <p:cNvPr id="4" name="Szövegdoboz 3">
            <a:extLst>
              <a:ext uri="{FF2B5EF4-FFF2-40B4-BE49-F238E27FC236}">
                <a16:creationId xmlns:a16="http://schemas.microsoft.com/office/drawing/2014/main" id="{C2CD55A5-F3A0-4BE0-AFC8-3ECC4B0BE6BF}"/>
              </a:ext>
            </a:extLst>
          </p:cNvPr>
          <p:cNvSpPr txBox="1"/>
          <p:nvPr/>
        </p:nvSpPr>
        <p:spPr>
          <a:xfrm>
            <a:off x="4246418" y="813380"/>
            <a:ext cx="4066309" cy="461664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hu-HU" sz="2200" dirty="0"/>
              <a:t>1878 – budapesti színitanoda, </a:t>
            </a:r>
            <a:r>
              <a:rPr lang="hu-HU" sz="2200" dirty="0" err="1"/>
              <a:t>Paulay</a:t>
            </a:r>
            <a:r>
              <a:rPr lang="hu-HU" sz="2200" dirty="0"/>
              <a:t> Ede tanítványa</a:t>
            </a:r>
          </a:p>
          <a:p>
            <a:pPr marL="285750" indent="-285750">
              <a:spcAft>
                <a:spcPts val="600"/>
              </a:spcAft>
              <a:buFont typeface="Arial" panose="020B0604020202020204" pitchFamily="34" charset="0"/>
              <a:buChar char="•"/>
            </a:pPr>
            <a:r>
              <a:rPr lang="hu-HU" sz="2200" dirty="0"/>
              <a:t>1878 – párizsi ösztöndíj</a:t>
            </a:r>
          </a:p>
          <a:p>
            <a:pPr marL="285750" indent="-285750">
              <a:spcAft>
                <a:spcPts val="600"/>
              </a:spcAft>
              <a:buFont typeface="Arial" panose="020B0604020202020204" pitchFamily="34" charset="0"/>
              <a:buChar char="•"/>
            </a:pPr>
            <a:r>
              <a:rPr lang="hu-HU" sz="2200" dirty="0"/>
              <a:t>1879 – Kolozsvárra szerződött</a:t>
            </a:r>
          </a:p>
          <a:p>
            <a:pPr marL="285750" indent="-285750">
              <a:spcAft>
                <a:spcPts val="600"/>
              </a:spcAft>
              <a:buFont typeface="Arial" panose="020B0604020202020204" pitchFamily="34" charset="0"/>
              <a:buChar char="•"/>
            </a:pPr>
            <a:r>
              <a:rPr lang="hu-HU" sz="2200" dirty="0"/>
              <a:t>1882 – Nemzeti Színház tagja</a:t>
            </a:r>
          </a:p>
          <a:p>
            <a:pPr marL="285750" indent="-285750">
              <a:spcAft>
                <a:spcPts val="600"/>
              </a:spcAft>
              <a:buFont typeface="Arial" panose="020B0604020202020204" pitchFamily="34" charset="0"/>
              <a:buChar char="•"/>
            </a:pPr>
            <a:r>
              <a:rPr lang="hu-HU" sz="2200" b="1" dirty="0"/>
              <a:t>1883 – Az ember tragédiájában Lucifer szerepét alakította (400-szor)</a:t>
            </a:r>
          </a:p>
          <a:p>
            <a:pPr marL="285750" indent="-285750">
              <a:spcAft>
                <a:spcPts val="600"/>
              </a:spcAft>
              <a:buFont typeface="Arial" panose="020B0604020202020204" pitchFamily="34" charset="0"/>
              <a:buChar char="•"/>
            </a:pPr>
            <a:r>
              <a:rPr lang="hu-HU" sz="2200" dirty="0"/>
              <a:t>1907 – Nemzeti Akadémia örökös tagja</a:t>
            </a:r>
          </a:p>
          <a:p>
            <a:pPr marL="285750" indent="-285750">
              <a:spcAft>
                <a:spcPts val="600"/>
              </a:spcAft>
              <a:buFont typeface="Arial" panose="020B0604020202020204" pitchFamily="34" charset="0"/>
              <a:buChar char="•"/>
            </a:pPr>
            <a:r>
              <a:rPr lang="hu-HU" sz="2200" dirty="0"/>
              <a:t>1920 – beszédet és drámát oktat a színiakadémián </a:t>
            </a:r>
          </a:p>
        </p:txBody>
      </p:sp>
      <p:pic>
        <p:nvPicPr>
          <p:cNvPr id="6" name="Kép 5">
            <a:extLst>
              <a:ext uri="{FF2B5EF4-FFF2-40B4-BE49-F238E27FC236}">
                <a16:creationId xmlns:a16="http://schemas.microsoft.com/office/drawing/2014/main" id="{7B8F61C2-45FA-4ACF-8BA7-13D6C3DA5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1216">
            <a:off x="8329485" y="92815"/>
            <a:ext cx="3522519" cy="6596717"/>
          </a:xfrm>
          <a:prstGeom prst="rect">
            <a:avLst/>
          </a:prstGeom>
        </p:spPr>
      </p:pic>
    </p:spTree>
    <p:extLst>
      <p:ext uri="{BB962C8B-B14F-4D97-AF65-F5344CB8AC3E}">
        <p14:creationId xmlns:p14="http://schemas.microsoft.com/office/powerpoint/2010/main" val="1477670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500"/>
                                        <p:tgtEl>
                                          <p:spTgt spid="4">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fade">
                                      <p:cBhvr>
                                        <p:cTn id="41" dur="500"/>
                                        <p:tgtEl>
                                          <p:spTgt spid="4">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1000" fill="hold"/>
                                        <p:tgtEl>
                                          <p:spTgt spid="6"/>
                                        </p:tgtEl>
                                        <p:attrNameLst>
                                          <p:attrName>ppt_w</p:attrName>
                                        </p:attrNameLst>
                                      </p:cBhvr>
                                      <p:tavLst>
                                        <p:tav tm="0">
                                          <p:val>
                                            <p:fltVal val="0"/>
                                          </p:val>
                                        </p:tav>
                                        <p:tav tm="100000">
                                          <p:val>
                                            <p:strVal val="#ppt_w"/>
                                          </p:val>
                                        </p:tav>
                                      </p:tavLst>
                                    </p:anim>
                                    <p:anim calcmode="lin" valueType="num">
                                      <p:cBhvr>
                                        <p:cTn id="47" dur="1000" fill="hold"/>
                                        <p:tgtEl>
                                          <p:spTgt spid="6"/>
                                        </p:tgtEl>
                                        <p:attrNameLst>
                                          <p:attrName>ppt_h</p:attrName>
                                        </p:attrNameLst>
                                      </p:cBhvr>
                                      <p:tavLst>
                                        <p:tav tm="0">
                                          <p:val>
                                            <p:fltVal val="0"/>
                                          </p:val>
                                        </p:tav>
                                        <p:tav tm="100000">
                                          <p:val>
                                            <p:strVal val="#ppt_h"/>
                                          </p:val>
                                        </p:tav>
                                      </p:tavLst>
                                    </p:anim>
                                    <p:anim calcmode="lin" valueType="num">
                                      <p:cBhvr>
                                        <p:cTn id="48" dur="1000" fill="hold"/>
                                        <p:tgtEl>
                                          <p:spTgt spid="6"/>
                                        </p:tgtEl>
                                        <p:attrNameLst>
                                          <p:attrName>style.rotation</p:attrName>
                                        </p:attrNameLst>
                                      </p:cBhvr>
                                      <p:tavLst>
                                        <p:tav tm="0">
                                          <p:val>
                                            <p:fltVal val="90"/>
                                          </p:val>
                                        </p:tav>
                                        <p:tav tm="100000">
                                          <p:val>
                                            <p:fltVal val="0"/>
                                          </p:val>
                                        </p:tav>
                                      </p:tavLst>
                                    </p:anim>
                                    <p:animEffect transition="in" filter="fade">
                                      <p:cBhvr>
                                        <p:cTn id="49" dur="10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
                                            <p:txEl>
                                              <p:pRg st="5" end="5"/>
                                            </p:txEl>
                                          </p:spTgt>
                                        </p:tgtEl>
                                        <p:attrNameLst>
                                          <p:attrName>style.visibility</p:attrName>
                                        </p:attrNameLst>
                                      </p:cBhvr>
                                      <p:to>
                                        <p:strVal val="visible"/>
                                      </p:to>
                                    </p:set>
                                    <p:animEffect transition="in" filter="fade">
                                      <p:cBhvr>
                                        <p:cTn id="54" dur="500"/>
                                        <p:tgtEl>
                                          <p:spTgt spid="4">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animEffect transition="in" filter="fade">
                                      <p:cBhvr>
                                        <p:cTn id="5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70C0"/>
            </a:gs>
          </a:gsLst>
          <a:lin ang="5400000" scaled="1"/>
        </a:gra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A87C8654-CEF3-41CA-82F3-E65DE6AD4B74}"/>
              </a:ext>
            </a:extLst>
          </p:cNvPr>
          <p:cNvPicPr>
            <a:picLocks noChangeAspect="1"/>
          </p:cNvPicPr>
          <p:nvPr/>
        </p:nvPicPr>
        <p:blipFill>
          <a:blip r:embed="rId2"/>
          <a:stretch>
            <a:fillRect/>
          </a:stretch>
        </p:blipFill>
        <p:spPr>
          <a:xfrm rot="798773">
            <a:off x="168763" y="2755286"/>
            <a:ext cx="5444291" cy="3622929"/>
          </a:xfrm>
          <a:prstGeom prst="rect">
            <a:avLst/>
          </a:prstGeom>
          <a:ln>
            <a:noFill/>
          </a:ln>
          <a:effectLst>
            <a:softEdge rad="112500"/>
          </a:effectLst>
        </p:spPr>
      </p:pic>
      <p:sp>
        <p:nvSpPr>
          <p:cNvPr id="2" name="Szövegdoboz 1">
            <a:extLst>
              <a:ext uri="{FF2B5EF4-FFF2-40B4-BE49-F238E27FC236}">
                <a16:creationId xmlns:a16="http://schemas.microsoft.com/office/drawing/2014/main" id="{B2EF47E4-25D2-4FF3-8026-B3224B9EDDD5}"/>
              </a:ext>
            </a:extLst>
          </p:cNvPr>
          <p:cNvSpPr txBox="1"/>
          <p:nvPr/>
        </p:nvSpPr>
        <p:spPr>
          <a:xfrm rot="867628">
            <a:off x="667985" y="2888144"/>
            <a:ext cx="4393970" cy="3477875"/>
          </a:xfrm>
          <a:prstGeom prst="rect">
            <a:avLst/>
          </a:prstGeom>
          <a:noFill/>
        </p:spPr>
        <p:txBody>
          <a:bodyPr wrap="square" rtlCol="0">
            <a:spAutoFit/>
          </a:bodyPr>
          <a:lstStyle/>
          <a:p>
            <a:pPr algn="just"/>
            <a:r>
              <a:rPr lang="hu-HU" sz="2000" dirty="0">
                <a:latin typeface="Monotype Corsiva" panose="03010101010201010101" pitchFamily="66" charset="0"/>
              </a:rPr>
              <a:t>„Nem a »</a:t>
            </a:r>
            <a:r>
              <a:rPr lang="hu-HU" sz="2000" dirty="0" err="1">
                <a:latin typeface="Monotype Corsiva" panose="03010101010201010101" pitchFamily="66" charset="0"/>
              </a:rPr>
              <a:t>vanitatum</a:t>
            </a:r>
            <a:r>
              <a:rPr lang="hu-HU" sz="2000" dirty="0">
                <a:latin typeface="Monotype Corsiva" panose="03010101010201010101" pitchFamily="66" charset="0"/>
              </a:rPr>
              <a:t> </a:t>
            </a:r>
            <a:r>
              <a:rPr lang="hu-HU" sz="2000" dirty="0" err="1">
                <a:latin typeface="Monotype Corsiva" panose="03010101010201010101" pitchFamily="66" charset="0"/>
              </a:rPr>
              <a:t>vanitas</a:t>
            </a:r>
            <a:r>
              <a:rPr lang="hu-HU" sz="2000" dirty="0">
                <a:latin typeface="Monotype Corsiva" panose="03010101010201010101" pitchFamily="66" charset="0"/>
              </a:rPr>
              <a:t>« csüggesztő bölcsészete szól e műből; melegszívű költő szól belőle, ki a világtörténet </a:t>
            </a:r>
            <a:r>
              <a:rPr lang="hu-HU" sz="2000" dirty="0" err="1">
                <a:latin typeface="Monotype Corsiva" panose="03010101010201010101" pitchFamily="66" charset="0"/>
              </a:rPr>
              <a:t>drámailag</a:t>
            </a:r>
            <a:r>
              <a:rPr lang="hu-HU" sz="2000" dirty="0">
                <a:latin typeface="Monotype Corsiva" panose="03010101010201010101" pitchFamily="66" charset="0"/>
              </a:rPr>
              <a:t> jellemző, szomorú konkrét képei mellé </a:t>
            </a:r>
            <a:r>
              <a:rPr lang="hu-HU" sz="2000" dirty="0" err="1">
                <a:latin typeface="Monotype Corsiva" panose="03010101010201010101" pitchFamily="66" charset="0"/>
              </a:rPr>
              <a:t>vigaszul</a:t>
            </a:r>
            <a:r>
              <a:rPr lang="hu-HU" sz="2000" dirty="0">
                <a:latin typeface="Monotype Corsiva" panose="03010101010201010101" pitchFamily="66" charset="0"/>
              </a:rPr>
              <a:t> állítja fel a szív benső világát és a hit biztató malasztját. […] Sokan voltak, […] s ez a nagy közönség négy óra hosszán át szakadatlan figyelemmel nézte ama nagy történeti </a:t>
            </a:r>
            <a:r>
              <a:rPr lang="hu-HU" sz="2000" dirty="0" err="1">
                <a:latin typeface="Monotype Corsiva" panose="03010101010201010101" pitchFamily="66" charset="0"/>
              </a:rPr>
              <a:t>tableauk</a:t>
            </a:r>
            <a:r>
              <a:rPr lang="hu-HU" sz="2000" dirty="0">
                <a:latin typeface="Monotype Corsiva" panose="03010101010201010101" pitchFamily="66" charset="0"/>
              </a:rPr>
              <a:t> életelevenségét, melyek némelyikéhez szűk a mi színpadunk.” Fővárosi Lapok, 1883. szeptember 22.</a:t>
            </a:r>
          </a:p>
        </p:txBody>
      </p:sp>
      <p:pic>
        <p:nvPicPr>
          <p:cNvPr id="5" name="Kép 4">
            <a:extLst>
              <a:ext uri="{FF2B5EF4-FFF2-40B4-BE49-F238E27FC236}">
                <a16:creationId xmlns:a16="http://schemas.microsoft.com/office/drawing/2014/main" id="{8E773FA9-F6CB-41E8-8DF4-78FF373E86E1}"/>
              </a:ext>
            </a:extLst>
          </p:cNvPr>
          <p:cNvPicPr>
            <a:picLocks noChangeAspect="1"/>
          </p:cNvPicPr>
          <p:nvPr/>
        </p:nvPicPr>
        <p:blipFill>
          <a:blip r:embed="rId2"/>
          <a:stretch>
            <a:fillRect/>
          </a:stretch>
        </p:blipFill>
        <p:spPr>
          <a:xfrm rot="20844320">
            <a:off x="6589853" y="2809137"/>
            <a:ext cx="5282450" cy="3515231"/>
          </a:xfrm>
          <a:prstGeom prst="rect">
            <a:avLst/>
          </a:prstGeom>
          <a:ln>
            <a:noFill/>
          </a:ln>
          <a:effectLst>
            <a:softEdge rad="112500"/>
          </a:effectLst>
        </p:spPr>
      </p:pic>
      <p:sp>
        <p:nvSpPr>
          <p:cNvPr id="7" name="Téglalap 6">
            <a:extLst>
              <a:ext uri="{FF2B5EF4-FFF2-40B4-BE49-F238E27FC236}">
                <a16:creationId xmlns:a16="http://schemas.microsoft.com/office/drawing/2014/main" id="{686BCF62-F6B3-4476-9D25-FE29C7B2427B}"/>
              </a:ext>
            </a:extLst>
          </p:cNvPr>
          <p:cNvSpPr/>
          <p:nvPr/>
        </p:nvSpPr>
        <p:spPr>
          <a:xfrm rot="20844320">
            <a:off x="7009618" y="2981704"/>
            <a:ext cx="4431957" cy="3170099"/>
          </a:xfrm>
          <a:prstGeom prst="rect">
            <a:avLst/>
          </a:prstGeom>
        </p:spPr>
        <p:txBody>
          <a:bodyPr wrap="square">
            <a:spAutoFit/>
          </a:bodyPr>
          <a:lstStyle/>
          <a:p>
            <a:pPr algn="just"/>
            <a:r>
              <a:rPr lang="hu-HU" sz="2000" b="0" i="0" dirty="0">
                <a:solidFill>
                  <a:srgbClr val="000000"/>
                </a:solidFill>
                <a:effectLst/>
                <a:latin typeface="Monotype Corsiva" panose="03010101010201010101" pitchFamily="66" charset="0"/>
              </a:rPr>
              <a:t>Nagy Imre  „Ő is modoros színész […] de vannak pillanatai, hol a szenvedély igaz ereje föltarthatatlanul tör elő a sokszor monoton recitálásból. Nagy Imre hangja oly hathatós, hogy dacára annak, miképp az alaphangot sem keresgéli a mérsékeltek közt, még ott is tud fokozatot, ahol már azt hisszük, hogy csak rikácsolni fog. E nagyszerű hanganyaggal mit </a:t>
            </a:r>
            <a:r>
              <a:rPr lang="hu-HU" sz="2000" b="0" i="0" dirty="0" err="1">
                <a:solidFill>
                  <a:srgbClr val="000000"/>
                </a:solidFill>
                <a:effectLst/>
                <a:latin typeface="Monotype Corsiva" panose="03010101010201010101" pitchFamily="66" charset="0"/>
              </a:rPr>
              <a:t>tehetne</a:t>
            </a:r>
            <a:r>
              <a:rPr lang="hu-HU" sz="2000" b="0" i="0" dirty="0">
                <a:solidFill>
                  <a:srgbClr val="000000"/>
                </a:solidFill>
                <a:effectLst/>
                <a:latin typeface="Monotype Corsiva" panose="03010101010201010101" pitchFamily="66" charset="0"/>
              </a:rPr>
              <a:t> Nagy Imre! Ő tisztán szaval, de gyógyíthatatlan modorral.”</a:t>
            </a:r>
            <a:endParaRPr lang="hu-HU" sz="2000" dirty="0">
              <a:latin typeface="Monotype Corsiva" panose="03010101010201010101" pitchFamily="66" charset="0"/>
            </a:endParaRPr>
          </a:p>
        </p:txBody>
      </p:sp>
      <p:pic>
        <p:nvPicPr>
          <p:cNvPr id="8" name="Kép 7">
            <a:extLst>
              <a:ext uri="{FF2B5EF4-FFF2-40B4-BE49-F238E27FC236}">
                <a16:creationId xmlns:a16="http://schemas.microsoft.com/office/drawing/2014/main" id="{305C5412-5303-40D3-9A9C-A71713F44B5F}"/>
              </a:ext>
            </a:extLst>
          </p:cNvPr>
          <p:cNvPicPr>
            <a:picLocks noChangeAspect="1"/>
          </p:cNvPicPr>
          <p:nvPr/>
        </p:nvPicPr>
        <p:blipFill>
          <a:blip r:embed="rId2"/>
          <a:stretch>
            <a:fillRect/>
          </a:stretch>
        </p:blipFill>
        <p:spPr>
          <a:xfrm rot="261215">
            <a:off x="3202899" y="190997"/>
            <a:ext cx="5152869" cy="3177734"/>
          </a:xfrm>
          <a:prstGeom prst="rect">
            <a:avLst/>
          </a:prstGeom>
          <a:ln>
            <a:noFill/>
          </a:ln>
          <a:effectLst>
            <a:softEdge rad="112500"/>
          </a:effectLst>
        </p:spPr>
      </p:pic>
      <p:sp>
        <p:nvSpPr>
          <p:cNvPr id="9" name="Téglalap 8">
            <a:extLst>
              <a:ext uri="{FF2B5EF4-FFF2-40B4-BE49-F238E27FC236}">
                <a16:creationId xmlns:a16="http://schemas.microsoft.com/office/drawing/2014/main" id="{A3E1EB08-26E5-49FB-8ECF-C1168A1C7985}"/>
              </a:ext>
            </a:extLst>
          </p:cNvPr>
          <p:cNvSpPr/>
          <p:nvPr/>
        </p:nvSpPr>
        <p:spPr>
          <a:xfrm rot="261215">
            <a:off x="3429491" y="583794"/>
            <a:ext cx="4699686" cy="2554545"/>
          </a:xfrm>
          <a:prstGeom prst="rect">
            <a:avLst/>
          </a:prstGeom>
        </p:spPr>
        <p:txBody>
          <a:bodyPr wrap="square">
            <a:spAutoFit/>
          </a:bodyPr>
          <a:lstStyle/>
          <a:p>
            <a:pPr algn="just"/>
            <a:r>
              <a:rPr lang="hu-HU" sz="2000" b="0" i="0" dirty="0">
                <a:solidFill>
                  <a:srgbClr val="000000"/>
                </a:solidFill>
                <a:effectLst/>
                <a:latin typeface="Monotype Corsiva" panose="03010101010201010101" pitchFamily="66" charset="0"/>
              </a:rPr>
              <a:t>„…mindenkor édesen fogok emlékezni a napra, midőn ama nevezetes műnek, az Ember tragédiájának habár csupán töredékeit olvasva Önök előtt, majd örvendő meglepetés, majd lelkesült csudálkozás, itt javalló elégültség, ott elmélyedő figyelem, mindenütt pedig folytonos, fokozatok érdek kifejezését láttam a hallgatók arcain” Arany János.</a:t>
            </a:r>
            <a:endParaRPr lang="hu-HU" sz="2000" dirty="0">
              <a:latin typeface="Monotype Corsiva" panose="03010101010201010101" pitchFamily="66" charset="0"/>
            </a:endParaRPr>
          </a:p>
        </p:txBody>
      </p:sp>
    </p:spTree>
    <p:extLst>
      <p:ext uri="{BB962C8B-B14F-4D97-AF65-F5344CB8AC3E}">
        <p14:creationId xmlns:p14="http://schemas.microsoft.com/office/powerpoint/2010/main" val="346844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style.rotation</p:attrName>
                                        </p:attrNameLst>
                                      </p:cBhvr>
                                      <p:tavLst>
                                        <p:tav tm="0">
                                          <p:val>
                                            <p:fltVal val="90"/>
                                          </p:val>
                                        </p:tav>
                                        <p:tav tm="100000">
                                          <p:val>
                                            <p:fltVal val="0"/>
                                          </p:val>
                                        </p:tav>
                                      </p:tavLst>
                                    </p:anim>
                                    <p:animEffect transition="in" filter="fade">
                                      <p:cBhvr>
                                        <p:cTn id="38" dur="1000"/>
                                        <p:tgtEl>
                                          <p:spTgt spid="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ppt_w</p:attrName>
                                        </p:attrNameLst>
                                      </p:cBhvr>
                                      <p:tavLst>
                                        <p:tav tm="0">
                                          <p:val>
                                            <p:fltVal val="0"/>
                                          </p:val>
                                        </p:tav>
                                        <p:tav tm="100000">
                                          <p:val>
                                            <p:strVal val="#ppt_w"/>
                                          </p:val>
                                        </p:tav>
                                      </p:tavLst>
                                    </p:anim>
                                    <p:anim calcmode="lin" valueType="num">
                                      <p:cBhvr>
                                        <p:cTn id="42" dur="1000" fill="hold"/>
                                        <p:tgtEl>
                                          <p:spTgt spid="9"/>
                                        </p:tgtEl>
                                        <p:attrNameLst>
                                          <p:attrName>ppt_h</p:attrName>
                                        </p:attrNameLst>
                                      </p:cBhvr>
                                      <p:tavLst>
                                        <p:tav tm="0">
                                          <p:val>
                                            <p:fltVal val="0"/>
                                          </p:val>
                                        </p:tav>
                                        <p:tav tm="100000">
                                          <p:val>
                                            <p:strVal val="#ppt_h"/>
                                          </p:val>
                                        </p:tav>
                                      </p:tavLst>
                                    </p:anim>
                                    <p:anim calcmode="lin" valueType="num">
                                      <p:cBhvr>
                                        <p:cTn id="43" dur="1000" fill="hold"/>
                                        <p:tgtEl>
                                          <p:spTgt spid="9"/>
                                        </p:tgtEl>
                                        <p:attrNameLst>
                                          <p:attrName>style.rotation</p:attrName>
                                        </p:attrNameLst>
                                      </p:cBhvr>
                                      <p:tavLst>
                                        <p:tav tm="0">
                                          <p:val>
                                            <p:fltVal val="90"/>
                                          </p:val>
                                        </p:tav>
                                        <p:tav tm="100000">
                                          <p:val>
                                            <p:fltVal val="0"/>
                                          </p:val>
                                        </p:tav>
                                      </p:tavLst>
                                    </p:anim>
                                    <p:animEffect transition="in" filter="fade">
                                      <p:cBhvr>
                                        <p:cTn id="4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887</Words>
  <Application>Microsoft Office PowerPoint</Application>
  <PresentationFormat>Szélesvásznú</PresentationFormat>
  <Paragraphs>62</Paragraphs>
  <Slides>8</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8</vt:i4>
      </vt:variant>
    </vt:vector>
  </HeadingPairs>
  <TitlesOfParts>
    <vt:vector size="14" baseType="lpstr">
      <vt:lpstr>Arial</vt:lpstr>
      <vt:lpstr>Calibri</vt:lpstr>
      <vt:lpstr>Calibri Light</vt:lpstr>
      <vt:lpstr>Helvetica Neue</vt:lpstr>
      <vt:lpstr>Monotype Corsiva</vt:lpstr>
      <vt:lpstr>Office-téma</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Laci</dc:creator>
  <cp:lastModifiedBy>Laci</cp:lastModifiedBy>
  <cp:revision>26</cp:revision>
  <dcterms:created xsi:type="dcterms:W3CDTF">2018-04-22T17:19:46Z</dcterms:created>
  <dcterms:modified xsi:type="dcterms:W3CDTF">2018-04-22T20:35:40Z</dcterms:modified>
</cp:coreProperties>
</file>