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1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1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1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5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8" y="1535116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3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8" y="2362203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2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4" y="1524003"/>
            <a:ext cx="3008312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1" y="6416678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6429400" cy="532656"/>
          </a:xfrm>
        </p:spPr>
        <p:txBody>
          <a:bodyPr>
            <a:normAutofit/>
          </a:bodyPr>
          <a:lstStyle/>
          <a:p>
            <a:r>
              <a:rPr lang="hu-HU" sz="2800" b="0" dirty="0" smtClean="0">
                <a:solidFill>
                  <a:schemeClr val="bg1"/>
                </a:solidFill>
                <a:effectLst/>
              </a:rPr>
              <a:t>Vörösmarty Mihály</a:t>
            </a:r>
            <a:endParaRPr lang="hu-HU" sz="28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5981700"/>
            <a:ext cx="6400800" cy="17526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</a:rPr>
              <a:t>Németh Antal rendezésében</a:t>
            </a:r>
            <a:endParaRPr lang="hu-H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106687" cy="1143000"/>
          </a:xfrm>
        </p:spPr>
        <p:txBody>
          <a:bodyPr/>
          <a:lstStyle/>
          <a:p>
            <a:r>
              <a:rPr lang="hu-HU" i="1" u="sng" dirty="0" smtClean="0">
                <a:solidFill>
                  <a:schemeClr val="accent1">
                    <a:lumMod val="75000"/>
                  </a:schemeClr>
                </a:solidFill>
              </a:rPr>
              <a:t>Előszó</a:t>
            </a:r>
            <a:endParaRPr lang="hu-HU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1" cy="4061048"/>
          </a:xfrm>
        </p:spPr>
        <p:txBody>
          <a:bodyPr numCol="2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Németh Antal a 20. század első felében többféle verzióban és felfogásban, összesen tízszer rendezte </a:t>
            </a: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meg Vörösmarty művét, a Csongor és Tündét.</a:t>
            </a:r>
            <a:endParaRPr lang="hu-HU" sz="3600" dirty="0" smtClean="0">
              <a:solidFill>
                <a:schemeClr val="accent1">
                  <a:lumMod val="75000"/>
                </a:schemeClr>
              </a:solidFill>
              <a:latin typeface="Freestyl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Ezen rendezések közül a legnevezetesebb az 1937-ben, a teátrum századik évfordulója alkalmából  megrendezett, </a:t>
            </a:r>
            <a:r>
              <a:rPr lang="hu-HU" sz="360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újított </a:t>
            </a:r>
            <a:r>
              <a:rPr lang="hu-HU" sz="360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verzió.</a:t>
            </a:r>
            <a:endParaRPr lang="hu-HU" sz="3600" dirty="0" smtClean="0">
              <a:solidFill>
                <a:schemeClr val="accent1">
                  <a:lumMod val="75000"/>
                </a:schemeClr>
              </a:solidFill>
              <a:latin typeface="Freestyle Script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Az első előadásra február 5-én került sor.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rot="10800000" flipV="1">
            <a:off x="8460432" y="5723963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682751" cy="1143000"/>
          </a:xfrm>
        </p:spPr>
        <p:txBody>
          <a:bodyPr>
            <a:normAutofit fontScale="90000"/>
          </a:bodyPr>
          <a:lstStyle/>
          <a:p>
            <a:r>
              <a:rPr lang="hu-HU" i="1" u="sng" dirty="0" smtClean="0">
                <a:solidFill>
                  <a:schemeClr val="accent1">
                    <a:lumMod val="75000"/>
                  </a:schemeClr>
                </a:solidFill>
              </a:rPr>
              <a:t>Szereposztás</a:t>
            </a:r>
            <a:endParaRPr lang="hu-HU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0" y="908720"/>
          <a:ext cx="4104456" cy="300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633508">
                <a:tc gridSpan="2"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 </a:t>
                      </a:r>
                      <a:r>
                        <a:rPr lang="hu-HU" sz="2400" dirty="0" smtClean="0"/>
                        <a:t>További Szereplők</a:t>
                      </a:r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900" dirty="0"/>
                    </a:p>
                  </a:txBody>
                  <a:tcPr/>
                </a:tc>
              </a:tr>
              <a:tr h="1049314">
                <a:tc>
                  <a:txBody>
                    <a:bodyPr/>
                    <a:lstStyle/>
                    <a:p>
                      <a:pPr algn="ctr"/>
                      <a:r>
                        <a:rPr lang="hu-HU" sz="1900" dirty="0" smtClean="0"/>
                        <a:t>3</a:t>
                      </a:r>
                      <a:r>
                        <a:rPr lang="hu-HU" sz="1900" baseline="0" dirty="0" smtClean="0"/>
                        <a:t> vándor</a:t>
                      </a:r>
                      <a:endParaRPr lang="hu-H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Makláry</a:t>
                      </a:r>
                      <a:r>
                        <a:rPr kumimoji="0" lang="hu-H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Zoltán, Timár József és Pethes Sándor</a:t>
                      </a:r>
                      <a:endParaRPr lang="hu-HU" sz="1900" dirty="0" smtClean="0"/>
                    </a:p>
                  </a:txBody>
                  <a:tcPr/>
                </a:tc>
              </a:tr>
              <a:tr h="1297184">
                <a:tc>
                  <a:txBody>
                    <a:bodyPr/>
                    <a:lstStyle/>
                    <a:p>
                      <a:pPr algn="ctr"/>
                      <a:r>
                        <a:rPr lang="hu-HU" sz="1900" dirty="0" smtClean="0"/>
                        <a:t>Ördögfiókák</a:t>
                      </a:r>
                      <a:endParaRPr lang="hu-H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Várkonyi Zoltán, Major Tamás</a:t>
                      </a:r>
                      <a:r>
                        <a:rPr kumimoji="0" lang="hu-HU" sz="20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 Ungvári László</a:t>
                      </a:r>
                      <a:endParaRPr lang="hu-HU" sz="19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20" y="2852936"/>
          <a:ext cx="417646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</a:tblGrid>
              <a:tr h="463754">
                <a:tc gridSpan="2"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Főszereplők</a:t>
                      </a:r>
                      <a:endParaRPr lang="hu-H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36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Csongor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Szabó Sándor</a:t>
                      </a:r>
                      <a:endParaRPr lang="hu-HU" sz="18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Tünde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Szörényi Éva</a:t>
                      </a:r>
                      <a:endParaRPr lang="hu-HU" sz="18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Mirigy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Szabó Margit</a:t>
                      </a:r>
                      <a:endParaRPr lang="hu-HU" sz="18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Ilma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Somogyi Erzsi</a:t>
                      </a:r>
                      <a:endParaRPr lang="hu-HU" sz="18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Ledér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err="1" smtClean="0"/>
                        <a:t>Szeleczky</a:t>
                      </a:r>
                      <a:r>
                        <a:rPr lang="hu-HU" sz="1800" dirty="0" smtClean="0"/>
                        <a:t> Zita</a:t>
                      </a:r>
                      <a:endParaRPr lang="hu-HU" sz="1800" dirty="0"/>
                    </a:p>
                  </a:txBody>
                  <a:tcPr/>
                </a:tc>
              </a:tr>
              <a:tr h="331902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Balga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Juhász József</a:t>
                      </a:r>
                      <a:endParaRPr lang="hu-H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460432" y="57239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4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55576" y="15567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1"/>
                </a:solidFill>
              </a:rPr>
              <a:t>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Fiatal szereplők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Több színész számára nagy kiugrási lehetőség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610744" cy="24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372"/>
                <a:gridCol w="1805372"/>
              </a:tblGrid>
              <a:tr h="1258820">
                <a:tc gridSpan="2">
                  <a:txBody>
                    <a:bodyPr/>
                    <a:lstStyle/>
                    <a:p>
                      <a:pPr algn="ctr"/>
                      <a:r>
                        <a:rPr lang="hu-HU" sz="3600" dirty="0" smtClean="0"/>
                        <a:t>Közreműködtek még</a:t>
                      </a:r>
                      <a:endParaRPr lang="hu-H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4022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</a:t>
                      </a:r>
                      <a:r>
                        <a:rPr kumimoji="0" lang="hu-H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íszlet, jelmez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Jaschik</a:t>
                      </a:r>
                      <a:r>
                        <a:rPr kumimoji="0" lang="hu-H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Álmos</a:t>
                      </a:r>
                      <a:endParaRPr lang="hu-HU" dirty="0"/>
                    </a:p>
                  </a:txBody>
                  <a:tcPr/>
                </a:tc>
              </a:tr>
              <a:tr h="67782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Koreográfus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Szentpály</a:t>
                      </a:r>
                      <a:r>
                        <a:rPr kumimoji="0" lang="hu-H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Olga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5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532440" y="57239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6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 descr="ke_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836712"/>
            <a:ext cx="3038400" cy="432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404665"/>
            <a:ext cx="3600400" cy="1012974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A darab főbb jellemzői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709160"/>
          </a:xfrm>
        </p:spPr>
        <p:txBody>
          <a:bodyPr numCol="2"/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Filmes eszközök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Hanghatások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Vetített háttérképek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Sűrű színhelyváltozások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Három részre osztott darab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Szecessziós díszlet és stilizált 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jelmez</a:t>
            </a:r>
          </a:p>
          <a:p>
            <a:pPr>
              <a:buClr>
                <a:schemeClr val="accent1"/>
              </a:buClr>
              <a:buNone/>
            </a:pPr>
            <a:endParaRPr lang="hu-HU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None/>
            </a:pP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4572000" y="1412776"/>
            <a:ext cx="1656184" cy="4104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00192" y="2348880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accent1">
                    <a:lumMod val="75000"/>
                  </a:schemeClr>
                </a:solidFill>
              </a:rPr>
              <a:t>Színpadi látványra épülő színjátszás</a:t>
            </a:r>
            <a:endParaRPr lang="hu-H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7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460432" y="57239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8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620687"/>
            <a:ext cx="3394719" cy="796951"/>
          </a:xfrm>
        </p:spPr>
        <p:txBody>
          <a:bodyPr>
            <a:noAutofit/>
          </a:bodyPr>
          <a:lstStyle/>
          <a:p>
            <a:r>
              <a:rPr lang="hu-HU" sz="4800" i="1" u="sng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Színpadkép</a:t>
            </a:r>
            <a:endParaRPr lang="hu-HU" sz="4800" i="1" u="sng" dirty="0">
              <a:solidFill>
                <a:schemeClr val="accent1">
                  <a:lumMod val="7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709160"/>
          </a:xfrm>
        </p:spPr>
        <p:txBody>
          <a:bodyPr numCol="2"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Egy fafaragást imitáló keret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Változó díszlet: vetített diák sorozata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Diaképek játszották a főszerepet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Freestyle Script" pitchFamily="66" charset="0"/>
              </a:rPr>
              <a:t>Színészek az illusztráció funkcióját töltötték be</a:t>
            </a:r>
            <a:endParaRPr lang="hu-HU" sz="3600" dirty="0">
              <a:solidFill>
                <a:schemeClr val="accent1">
                  <a:lumMod val="75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4" name="Kép 3" descr="hub1_kb_13033_nagyk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4071384" cy="2880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08104" y="39330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50000"/>
                  </a:schemeClr>
                </a:solidFill>
                <a:latin typeface="Agency FB" pitchFamily="34" charset="0"/>
              </a:rPr>
              <a:t>Hármas út színpadképe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9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60432" y="57239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10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3250703" cy="1143000"/>
          </a:xfrm>
        </p:spPr>
        <p:txBody>
          <a:bodyPr numCol="1">
            <a:normAutofit/>
          </a:bodyPr>
          <a:lstStyle/>
          <a:p>
            <a:r>
              <a:rPr lang="hu-HU" i="1" u="sng" dirty="0" smtClean="0">
                <a:solidFill>
                  <a:schemeClr val="accent1"/>
                </a:solidFill>
                <a:latin typeface="Brush Script MT" pitchFamily="66" charset="0"/>
              </a:rPr>
              <a:t>Vélemények</a:t>
            </a:r>
            <a:endParaRPr lang="hu-HU" i="1" u="sng" dirty="0">
              <a:solidFill>
                <a:schemeClr val="accent1"/>
              </a:solidFill>
              <a:latin typeface="Brush Script MT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340768"/>
            <a:ext cx="8229600" cy="4968592"/>
          </a:xfrm>
        </p:spPr>
        <p:txBody>
          <a:bodyPr numCol="2"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hu-HU" sz="3100" dirty="0" smtClean="0">
                <a:solidFill>
                  <a:schemeClr val="accent1"/>
                </a:solidFill>
                <a:latin typeface="Blackadder ITC" pitchFamily="82" charset="0"/>
              </a:rPr>
              <a:t>„Tisztára  a magyar népmesének rendezett színjáték” </a:t>
            </a:r>
          </a:p>
          <a:p>
            <a:pPr>
              <a:buClr>
                <a:schemeClr val="accent1"/>
              </a:buClr>
              <a:buNone/>
            </a:pPr>
            <a:r>
              <a:rPr lang="hu-HU" sz="3100" dirty="0" smtClean="0">
                <a:solidFill>
                  <a:schemeClr val="accent1"/>
                </a:solidFill>
                <a:latin typeface="Blackadder ITC" pitchFamily="82" charset="0"/>
              </a:rPr>
              <a:t>„Teljesen meg is felel a fantasztikus, olykor szimbolikus helyzetek és jelenetek folytonosságának”</a:t>
            </a:r>
          </a:p>
          <a:p>
            <a:pPr marL="0" indent="0" algn="ctr">
              <a:buClr>
                <a:schemeClr val="accent1"/>
              </a:buClr>
              <a:buNone/>
            </a:pPr>
            <a:r>
              <a:rPr lang="hu-HU" i="1" dirty="0" err="1" smtClean="0">
                <a:solidFill>
                  <a:schemeClr val="bg2"/>
                </a:solidFill>
              </a:rPr>
              <a:t>Mitrovics</a:t>
            </a:r>
            <a:r>
              <a:rPr lang="hu-HU" i="1" dirty="0" smtClean="0">
                <a:solidFill>
                  <a:schemeClr val="bg2"/>
                </a:solidFill>
              </a:rPr>
              <a:t> Gyula</a:t>
            </a:r>
          </a:p>
          <a:p>
            <a:pPr marL="0" indent="0" algn="ctr">
              <a:buClr>
                <a:schemeClr val="accent1"/>
              </a:buClr>
              <a:buNone/>
            </a:pPr>
            <a:endParaRPr lang="hu-HU" i="1" dirty="0" smtClean="0">
              <a:solidFill>
                <a:schemeClr val="accent1"/>
              </a:solidFill>
            </a:endParaRPr>
          </a:p>
          <a:p>
            <a:r>
              <a:rPr lang="hu-HU" sz="3200" dirty="0" smtClean="0">
                <a:solidFill>
                  <a:schemeClr val="accent1"/>
                </a:solidFill>
                <a:latin typeface="Brush Script MT" pitchFamily="66" charset="0"/>
              </a:rPr>
              <a:t>"Úgy hisszük, minden eddigi rendezési kísérlet között ez a megoldás áll a legközelebb a mű tökéletes tolmácsolásához."</a:t>
            </a:r>
          </a:p>
          <a:p>
            <a:endParaRPr lang="hu-HU" dirty="0" smtClean="0"/>
          </a:p>
          <a:p>
            <a:pPr algn="ctr"/>
            <a:r>
              <a:rPr lang="hu-HU" i="1" dirty="0" err="1" smtClean="0">
                <a:solidFill>
                  <a:schemeClr val="bg2"/>
                </a:solidFill>
              </a:rPr>
              <a:t>Bisztray</a:t>
            </a:r>
            <a:r>
              <a:rPr lang="hu-HU" i="1" dirty="0" smtClean="0">
                <a:solidFill>
                  <a:schemeClr val="bg2"/>
                </a:solidFill>
              </a:rPr>
              <a:t> </a:t>
            </a:r>
            <a:r>
              <a:rPr lang="hu-HU" i="1" dirty="0" smtClean="0">
                <a:solidFill>
                  <a:schemeClr val="bg2"/>
                </a:solidFill>
              </a:rPr>
              <a:t>Gyula</a:t>
            </a:r>
          </a:p>
          <a:p>
            <a:pPr marL="174625" indent="727075" algn="ctr">
              <a:buClr>
                <a:schemeClr val="accent1"/>
              </a:buClr>
              <a:buNone/>
            </a:pPr>
            <a:r>
              <a:rPr lang="hu-HU" i="1" dirty="0" smtClean="0">
                <a:solidFill>
                  <a:schemeClr val="bg2"/>
                </a:solidFill>
              </a:rPr>
              <a:t>irodalomtörténész</a:t>
            </a:r>
            <a:endParaRPr lang="hu-HU" i="1" dirty="0">
              <a:solidFill>
                <a:schemeClr val="bg2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88424" y="57239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12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ub1_album_33_csongor_es_tunde_nagyk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3096416" cy="432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03648" y="515719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2"/>
                </a:solidFill>
                <a:latin typeface="Agency FB" pitchFamily="34" charset="0"/>
              </a:rPr>
              <a:t>Csongor és Tünde</a:t>
            </a:r>
            <a:endParaRPr lang="hu-HU" sz="2000" dirty="0">
              <a:solidFill>
                <a:schemeClr val="bg2"/>
              </a:solidFill>
              <a:latin typeface="Agency FB" pitchFamily="34" charset="0"/>
            </a:endParaRPr>
          </a:p>
        </p:txBody>
      </p:sp>
      <p:pic>
        <p:nvPicPr>
          <p:cNvPr id="4" name="Kép 3" descr="hub1_album_33_balga_es_az_ordogok_nagyk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4320000" cy="302713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796136" y="393305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2"/>
                </a:solidFill>
                <a:latin typeface="Agency FB" pitchFamily="34" charset="0"/>
              </a:rPr>
              <a:t>Balga és az ördögök</a:t>
            </a:r>
            <a:endParaRPr lang="hu-HU" sz="2000" dirty="0">
              <a:solidFill>
                <a:schemeClr val="bg2"/>
              </a:solidFill>
              <a:latin typeface="Agency FB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388424" y="56519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14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197</Words>
  <Application>Microsoft Office PowerPoint</Application>
  <PresentationFormat>Diavetítés a képernyőre (4:3 oldalarány)</PresentationFormat>
  <Paragraphs>71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Hegycsúcs</vt:lpstr>
      <vt:lpstr>Vörösmarty Mihály</vt:lpstr>
      <vt:lpstr>Előszó</vt:lpstr>
      <vt:lpstr>Szereposztás</vt:lpstr>
      <vt:lpstr>4. dia</vt:lpstr>
      <vt:lpstr>A darab főbb jellemzői</vt:lpstr>
      <vt:lpstr>Színpadkép</vt:lpstr>
      <vt:lpstr>Vélemények</vt:lpstr>
      <vt:lpstr>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Pannicica</dc:creator>
  <cp:lastModifiedBy>Pannicica</cp:lastModifiedBy>
  <cp:revision>47</cp:revision>
  <dcterms:created xsi:type="dcterms:W3CDTF">2016-03-19T10:11:44Z</dcterms:created>
  <dcterms:modified xsi:type="dcterms:W3CDTF">2016-03-20T12:57:57Z</dcterms:modified>
</cp:coreProperties>
</file>