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DCDE75-89FD-47D4-96B5-7D53BD2E92D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8DCDE75-89FD-47D4-96B5-7D53BD2E92D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8DCDE75-89FD-47D4-96B5-7D53BD2E92D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8DCDE75-89FD-47D4-96B5-7D53BD2E92D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3577" y="476672"/>
            <a:ext cx="8154282" cy="1895871"/>
          </a:xfrm>
        </p:spPr>
        <p:txBody>
          <a:bodyPr>
            <a:normAutofit/>
          </a:bodyPr>
          <a:lstStyle/>
          <a:p>
            <a:r>
              <a:rPr lang="hu-HU" sz="5400" b="1" i="1" dirty="0"/>
              <a:t>Mozart</a:t>
            </a:r>
            <a:r>
              <a:rPr lang="hu-HU" sz="5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5400" b="1" i="1" dirty="0" err="1"/>
              <a:t>vs</a:t>
            </a:r>
            <a:r>
              <a:rPr lang="hu-HU" sz="5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5400" b="1" i="1" dirty="0"/>
              <a:t>Vörösmarty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95736" y="2636912"/>
            <a:ext cx="6560234" cy="1752600"/>
          </a:xfrm>
        </p:spPr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Csongor varázsa és Tünde fuvolája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34" y="3427458"/>
            <a:ext cx="2088232" cy="30799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7" y="3213008"/>
            <a:ext cx="2307583" cy="3024272"/>
          </a:xfrm>
          <a:prstGeom prst="rect">
            <a:avLst/>
          </a:prstGeom>
        </p:spPr>
      </p:pic>
      <p:sp>
        <p:nvSpPr>
          <p:cNvPr id="6" name="Villám 5"/>
          <p:cNvSpPr/>
          <p:nvPr/>
        </p:nvSpPr>
        <p:spPr>
          <a:xfrm rot="20764632" flipH="1">
            <a:off x="2627623" y="3743297"/>
            <a:ext cx="1387652" cy="1963694"/>
          </a:xfrm>
          <a:prstGeom prst="lightningBol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69269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</a:t>
            </a:r>
            <a:r>
              <a:rPr lang="hu-HU" sz="2400" dirty="0" smtClean="0"/>
              <a:t> </a:t>
            </a:r>
            <a:r>
              <a:rPr lang="hu-HU" sz="24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Mirígytelenítő</a:t>
            </a:r>
            <a:r>
              <a:rPr lang="hu-H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Brigád bemutatja</a:t>
            </a:r>
            <a:r>
              <a:rPr lang="hu-H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endParaRPr lang="hu-H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25444" cy="998984"/>
          </a:xfrm>
        </p:spPr>
        <p:txBody>
          <a:bodyPr>
            <a:noAutofit/>
          </a:bodyPr>
          <a:lstStyle/>
          <a:p>
            <a:pPr algn="ctr"/>
            <a:r>
              <a:rPr lang="hu-HU" b="1" u="sng" dirty="0"/>
              <a:t>Tartalombeli</a:t>
            </a:r>
            <a:r>
              <a:rPr lang="hu-HU" b="1" u="sng" dirty="0" smtClean="0"/>
              <a:t> hasonlóságok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ebdings" pitchFamily="18" charset="2"/>
              <a:buChar char="¯"/>
            </a:pPr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</a:rPr>
              <a:t>Minden korosztály érdeklődését fenntartja</a:t>
            </a:r>
          </a:p>
          <a:p>
            <a:pPr algn="ctr">
              <a:buClr>
                <a:schemeClr val="tx1"/>
              </a:buClr>
              <a:buNone/>
            </a:pPr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</a:rPr>
              <a:t>gyermekek </a:t>
            </a:r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 mesei elemek miatt </a:t>
            </a:r>
          </a:p>
          <a:p>
            <a:pPr algn="ctr">
              <a:buClr>
                <a:schemeClr val="tx1"/>
              </a:buClr>
              <a:buNone/>
            </a:pPr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felnőttek     mögöttes tartalom miatt</a:t>
            </a:r>
          </a:p>
          <a:p>
            <a:pPr>
              <a:buClr>
                <a:schemeClr val="bg2">
                  <a:lumMod val="50000"/>
                </a:schemeClr>
              </a:buClr>
              <a:buFont typeface="Webdings" pitchFamily="18" charset="2"/>
              <a:buChar char="¯"/>
            </a:pPr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Boldogság keresése </a:t>
            </a:r>
          </a:p>
          <a:p>
            <a:pPr algn="ctr">
              <a:buClr>
                <a:schemeClr val="bg2">
                  <a:lumMod val="50000"/>
                </a:schemeClr>
              </a:buClr>
              <a:buNone/>
            </a:pPr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két főszereplő egymásban találja meg a boldogságot</a:t>
            </a:r>
          </a:p>
          <a:p>
            <a:pPr>
              <a:buClr>
                <a:schemeClr val="bg2">
                  <a:lumMod val="50000"/>
                </a:schemeClr>
              </a:buClr>
              <a:buFont typeface="Webdings" pitchFamily="18" charset="2"/>
              <a:buChar char="¯"/>
            </a:pPr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Goethe 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Folytatást írt Mozart operájához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Vörösmarty ihletet merített Goethétől</a:t>
            </a:r>
          </a:p>
          <a:p>
            <a:pPr>
              <a:buClr>
                <a:schemeClr val="tx1"/>
              </a:buClr>
              <a:buNone/>
            </a:pPr>
            <a:endParaRPr lang="hu-HU" sz="2000" dirty="0" smtClean="0">
              <a:sym typeface="Wingdings" pitchFamily="2" charset="2"/>
            </a:endParaRPr>
          </a:p>
          <a:p>
            <a:pPr>
              <a:buClr>
                <a:schemeClr val="tx1"/>
              </a:buClr>
              <a:buNone/>
            </a:pPr>
            <a:endParaRPr lang="hu-HU" sz="2000" dirty="0" smtClean="0">
              <a:sym typeface="Wingdings" pitchFamily="2" charset="2"/>
            </a:endParaRPr>
          </a:p>
          <a:p>
            <a:pPr>
              <a:buClr>
                <a:schemeClr val="tx1"/>
              </a:buClr>
              <a:buNone/>
            </a:pPr>
            <a:endParaRPr lang="hu-HU" dirty="0" smtClean="0">
              <a:sym typeface="Wingdings" pitchFamily="2" charset="2"/>
            </a:endParaRPr>
          </a:p>
          <a:p>
            <a:pPr algn="ctr">
              <a:buClr>
                <a:schemeClr val="tx1"/>
              </a:buClr>
              <a:buNone/>
            </a:pPr>
            <a:endParaRPr lang="hu-HU" sz="2000" dirty="0" smtClean="0"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erris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</a:t>
            </a:r>
            <a:endParaRPr lang="hu-HU" dirty="0"/>
          </a:p>
        </p:txBody>
      </p:sp>
      <p:pic>
        <p:nvPicPr>
          <p:cNvPr id="4" name="Tartalom helye 3" descr="moza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86803" y="2708920"/>
            <a:ext cx="2452589" cy="3600400"/>
          </a:xfrm>
          <a:prstGeom prst="flowChartConnector">
            <a:avLst/>
          </a:prstGeom>
        </p:spPr>
      </p:pic>
      <p:pic>
        <p:nvPicPr>
          <p:cNvPr id="5" name="Kép 4" descr="goet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0"/>
            <a:ext cx="2998979" cy="3312368"/>
          </a:xfrm>
          <a:prstGeom prst="flowChartConnector">
            <a:avLst/>
          </a:prstGeom>
        </p:spPr>
      </p:pic>
      <p:pic>
        <p:nvPicPr>
          <p:cNvPr id="6" name="Kép 5" descr="vorosmar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780928"/>
            <a:ext cx="2819951" cy="3600400"/>
          </a:xfrm>
          <a:prstGeom prst="flowChartConnector">
            <a:avLst/>
          </a:prstGeom>
        </p:spPr>
      </p:pic>
      <p:cxnSp>
        <p:nvCxnSpPr>
          <p:cNvPr id="12" name="Egyenes összekötő nyíllal 11"/>
          <p:cNvCxnSpPr/>
          <p:nvPr/>
        </p:nvCxnSpPr>
        <p:spPr>
          <a:xfrm flipV="1">
            <a:off x="3203848" y="3248980"/>
            <a:ext cx="648072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 flipV="1">
            <a:off x="5194715" y="3227774"/>
            <a:ext cx="792088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6732240" y="627724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>
                <a:solidFill>
                  <a:schemeClr val="bg2">
                    <a:lumMod val="50000"/>
                  </a:schemeClr>
                </a:solidFill>
              </a:rPr>
              <a:t>Mozart</a:t>
            </a:r>
            <a:endParaRPr lang="hu-H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947252" y="3227774"/>
            <a:ext cx="1223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>
                <a:solidFill>
                  <a:schemeClr val="bg2">
                    <a:lumMod val="50000"/>
                  </a:schemeClr>
                </a:solidFill>
              </a:rPr>
              <a:t>Goethe</a:t>
            </a:r>
            <a:endParaRPr lang="hu-H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55576" y="6277246"/>
            <a:ext cx="209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smtClean="0">
                <a:solidFill>
                  <a:schemeClr val="bg2">
                    <a:lumMod val="50000"/>
                  </a:schemeClr>
                </a:solidFill>
              </a:rPr>
              <a:t>Vörösmarty</a:t>
            </a:r>
            <a:endParaRPr lang="hu-H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erris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u="sng" dirty="0" smtClean="0"/>
              <a:t>Szereplők</a:t>
            </a:r>
            <a:endParaRPr lang="hu-HU" sz="6000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ebdings" pitchFamily="18" charset="2"/>
              <a:buChar char="¯"/>
            </a:pPr>
            <a:r>
              <a:rPr lang="hu-HU" sz="3000" b="1" i="1" dirty="0" err="1" smtClean="0">
                <a:solidFill>
                  <a:schemeClr val="bg2">
                    <a:lumMod val="50000"/>
                  </a:schemeClr>
                </a:solidFill>
              </a:rPr>
              <a:t>Mirígy-</a:t>
            </a:r>
            <a:r>
              <a:rPr lang="hu-HU" sz="3000" b="1" i="1" dirty="0" smtClean="0">
                <a:solidFill>
                  <a:schemeClr val="bg2">
                    <a:lumMod val="50000"/>
                  </a:schemeClr>
                </a:solidFill>
              </a:rPr>
              <a:t> Éj Királynő</a:t>
            </a:r>
          </a:p>
          <a:p>
            <a:pPr lvl="2">
              <a:buClr>
                <a:schemeClr val="bg2">
                  <a:lumMod val="50000"/>
                </a:schemeClr>
              </a:buClr>
            </a:pPr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</a:rPr>
              <a:t>Először jó, csak aztán derül ki az igazi szándéka</a:t>
            </a:r>
          </a:p>
          <a:p>
            <a:pPr>
              <a:buClr>
                <a:schemeClr val="bg2">
                  <a:lumMod val="50000"/>
                </a:schemeClr>
              </a:buClr>
              <a:buFont typeface="Webdings" pitchFamily="18" charset="2"/>
              <a:buChar char="¯"/>
            </a:pPr>
            <a:r>
              <a:rPr lang="hu-HU" sz="3000" b="1" i="1" dirty="0" smtClean="0">
                <a:solidFill>
                  <a:schemeClr val="bg2">
                    <a:lumMod val="50000"/>
                  </a:schemeClr>
                </a:solidFill>
              </a:rPr>
              <a:t>Csongor- </a:t>
            </a:r>
            <a:r>
              <a:rPr lang="hu-HU" sz="3000" b="1" i="1" dirty="0" err="1" smtClean="0">
                <a:solidFill>
                  <a:schemeClr val="bg2">
                    <a:lumMod val="50000"/>
                  </a:schemeClr>
                </a:solidFill>
              </a:rPr>
              <a:t>Tamino</a:t>
            </a:r>
            <a:endParaRPr lang="hu-HU" sz="30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buClr>
                <a:schemeClr val="bg2">
                  <a:lumMod val="50000"/>
                </a:schemeClr>
              </a:buClr>
            </a:pPr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</a:rPr>
              <a:t>A női főszereplő keresésére indulnak</a:t>
            </a:r>
          </a:p>
          <a:p>
            <a:pPr>
              <a:buClr>
                <a:schemeClr val="bg2">
                  <a:lumMod val="50000"/>
                </a:schemeClr>
              </a:buClr>
              <a:buFont typeface="Webdings" pitchFamily="18" charset="2"/>
              <a:buChar char="¯"/>
            </a:pPr>
            <a:r>
              <a:rPr lang="hu-HU" sz="3000" b="1" i="1" dirty="0" smtClean="0">
                <a:solidFill>
                  <a:schemeClr val="bg2">
                    <a:lumMod val="50000"/>
                  </a:schemeClr>
                </a:solidFill>
              </a:rPr>
              <a:t>Tünde- </a:t>
            </a:r>
            <a:r>
              <a:rPr lang="hu-HU" sz="3000" b="1" i="1" dirty="0" err="1" smtClean="0">
                <a:solidFill>
                  <a:schemeClr val="bg2">
                    <a:lumMod val="50000"/>
                  </a:schemeClr>
                </a:solidFill>
              </a:rPr>
              <a:t>Pamina</a:t>
            </a:r>
            <a:endParaRPr lang="hu-HU" sz="30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buClr>
                <a:schemeClr val="bg2">
                  <a:lumMod val="50000"/>
                </a:schemeClr>
              </a:buClr>
            </a:pPr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</a:rPr>
              <a:t>Menekülés, bujdokolás</a:t>
            </a:r>
          </a:p>
          <a:p>
            <a:pPr marL="571500" indent="-457200">
              <a:buClr>
                <a:schemeClr val="bg2">
                  <a:lumMod val="50000"/>
                </a:schemeClr>
              </a:buClr>
              <a:buFont typeface="Webdings" pitchFamily="18" charset="2"/>
              <a:buChar char="¯"/>
            </a:pPr>
            <a:r>
              <a:rPr lang="hu-HU" sz="3000" b="1" i="1" dirty="0" smtClean="0">
                <a:solidFill>
                  <a:schemeClr val="bg2">
                    <a:lumMod val="50000"/>
                  </a:schemeClr>
                </a:solidFill>
              </a:rPr>
              <a:t>Balga- Papageno</a:t>
            </a:r>
          </a:p>
          <a:p>
            <a:pPr marL="1371600" lvl="2" indent="-457200">
              <a:buClr>
                <a:schemeClr val="bg2">
                  <a:lumMod val="50000"/>
                </a:schemeClr>
              </a:buClr>
            </a:pPr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</a:rPr>
              <a:t>Öngyilkossági kísérlet, komikus szerep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erris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9600" dirty="0" smtClean="0">
                <a:latin typeface="Broadway" panose="04040905080B02020502" pitchFamily="82" charset="0"/>
              </a:rPr>
              <a:t>Happy End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79" y="2564904"/>
            <a:ext cx="6408712" cy="3364574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2736304" cy="3926596"/>
          </a:xfrm>
        </p:spPr>
      </p:pic>
    </p:spTree>
    <p:extLst>
      <p:ext uri="{BB962C8B-B14F-4D97-AF65-F5344CB8AC3E}">
        <p14:creationId xmlns:p14="http://schemas.microsoft.com/office/powerpoint/2010/main" val="32181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erris dir="l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űhely">
  <a:themeElements>
    <a:clrScheme name="Polgár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űhel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űhel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560</TotalTime>
  <Words>87</Words>
  <Application>Microsoft Office PowerPoint</Application>
  <PresentationFormat>Diavetítés a képernyőre (4:3 oldalarány)</PresentationFormat>
  <Paragraphs>28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Műhely</vt:lpstr>
      <vt:lpstr>Mozart vs Vörösmarty</vt:lpstr>
      <vt:lpstr>Tartalombeli hasonlóságok</vt:lpstr>
      <vt:lpstr>  </vt:lpstr>
      <vt:lpstr>Szereplők</vt:lpstr>
      <vt:lpstr>Happy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Sziszo</dc:creator>
  <cp:lastModifiedBy>Home</cp:lastModifiedBy>
  <cp:revision>30</cp:revision>
  <dcterms:created xsi:type="dcterms:W3CDTF">2016-04-10T13:13:31Z</dcterms:created>
  <dcterms:modified xsi:type="dcterms:W3CDTF">2016-04-24T19:40:00Z</dcterms:modified>
</cp:coreProperties>
</file>