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0" r:id="rId3"/>
    <p:sldId id="266" r:id="rId4"/>
    <p:sldId id="257" r:id="rId5"/>
    <p:sldId id="277" r:id="rId6"/>
    <p:sldId id="278" r:id="rId7"/>
    <p:sldId id="279" r:id="rId8"/>
    <p:sldId id="280" r:id="rId9"/>
    <p:sldId id="281" r:id="rId10"/>
    <p:sldId id="282" r:id="rId11"/>
    <p:sldId id="276" r:id="rId12"/>
    <p:sldId id="28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ella Respira" panose="020B0604020202020204" charset="0"/>
      <p:regular r:id="rId19"/>
    </p:embeddedFont>
    <p:embeddedFont>
      <p:font typeface="Oswald" panose="00000500000000000000" pitchFamily="2" charset="-18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9016263B-ADAB-EE50-4E90-A49BE4C61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4D88DBD9-E96C-710D-F4EA-0CCD161136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A1CFE31A-FC67-67E5-102E-398D4B3102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61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0E9BF8D2-8E5F-B714-D2E1-23524943E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2C50621F-E45A-2546-EAEA-48D475505A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4E95FF6C-44A0-572C-732D-EFA65AF0DC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908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58A5AB11-B6E3-E3A0-D05B-978E0530F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A30619AA-D670-AA81-8782-8D1475A5BC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541C89F3-52F5-ED1F-A35A-F8269252ED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62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6563E0F2-0474-4392-7BBB-DB32CCA9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>
            <a:extLst>
              <a:ext uri="{FF2B5EF4-FFF2-40B4-BE49-F238E27FC236}">
                <a16:creationId xmlns:a16="http://schemas.microsoft.com/office/drawing/2014/main" id="{78897F39-BAFE-0C41-78D8-B9F24983DF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>
            <a:extLst>
              <a:ext uri="{FF2B5EF4-FFF2-40B4-BE49-F238E27FC236}">
                <a16:creationId xmlns:a16="http://schemas.microsoft.com/office/drawing/2014/main" id="{C57987C8-0801-2E17-525D-272FB12668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10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>
          <a:extLst>
            <a:ext uri="{FF2B5EF4-FFF2-40B4-BE49-F238E27FC236}">
              <a16:creationId xmlns:a16="http://schemas.microsoft.com/office/drawing/2014/main" id="{CE2CFE62-F7D6-A30F-8791-E6A9F980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:notes">
            <a:extLst>
              <a:ext uri="{FF2B5EF4-FFF2-40B4-BE49-F238E27FC236}">
                <a16:creationId xmlns:a16="http://schemas.microsoft.com/office/drawing/2014/main" id="{9994BDE0-A68B-1BD9-04B8-B956ECD44A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:notes">
            <a:extLst>
              <a:ext uri="{FF2B5EF4-FFF2-40B4-BE49-F238E27FC236}">
                <a16:creationId xmlns:a16="http://schemas.microsoft.com/office/drawing/2014/main" id="{56F7AE6F-026A-3D63-FA63-DEDF12A5EF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14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7B10A071-E431-FFCC-AC65-82C940680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85772319-031C-F62E-6BDE-23355A874F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A28B673A-F3FD-6CB8-AC4D-545C1E6CF2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11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75E4C9EF-154A-4E99-633A-1401110B2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>
            <a:extLst>
              <a:ext uri="{FF2B5EF4-FFF2-40B4-BE49-F238E27FC236}">
                <a16:creationId xmlns:a16="http://schemas.microsoft.com/office/drawing/2014/main" id="{4F60929C-3C62-D696-BD28-4E63BA7C7B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>
            <a:extLst>
              <a:ext uri="{FF2B5EF4-FFF2-40B4-BE49-F238E27FC236}">
                <a16:creationId xmlns:a16="http://schemas.microsoft.com/office/drawing/2014/main" id="{C037F285-4C78-17BE-506A-2E64EEC890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920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>
          <a:extLst>
            <a:ext uri="{FF2B5EF4-FFF2-40B4-BE49-F238E27FC236}">
              <a16:creationId xmlns:a16="http://schemas.microsoft.com/office/drawing/2014/main" id="{AB9119F1-5BC1-4F33-DB9F-E4429FCB1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:notes">
            <a:extLst>
              <a:ext uri="{FF2B5EF4-FFF2-40B4-BE49-F238E27FC236}">
                <a16:creationId xmlns:a16="http://schemas.microsoft.com/office/drawing/2014/main" id="{BD5CC7FB-7ADF-4D9B-6066-BF2A14EA9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:notes">
            <a:extLst>
              <a:ext uri="{FF2B5EF4-FFF2-40B4-BE49-F238E27FC236}">
                <a16:creationId xmlns:a16="http://schemas.microsoft.com/office/drawing/2014/main" id="{40D77399-404F-D40C-0EFB-D14C5CB9F1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871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10" Type="http://schemas.openxmlformats.org/officeDocument/2006/relationships/image" Target="../media/image4.pn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24;p26">
            <a:extLst>
              <a:ext uri="{FF2B5EF4-FFF2-40B4-BE49-F238E27FC236}">
                <a16:creationId xmlns:a16="http://schemas.microsoft.com/office/drawing/2014/main" id="{56A053B3-9348-8EA4-598E-13486547C491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 t="5571" b="1005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028700" y="2282492"/>
            <a:ext cx="162306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Az ember </a:t>
            </a:r>
            <a:r>
              <a:rPr lang="en-US" sz="12000" b="0" i="0" u="none" strike="noStrike" cap="none" dirty="0" err="1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tragédiája</a:t>
            </a:r>
            <a:r>
              <a:rPr lang="en-US" sz="12000" b="0" i="0" u="none" strike="noStrike" cap="none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 a </a:t>
            </a:r>
            <a:r>
              <a:rPr lang="en-US" sz="12000" b="0" i="0" u="none" strike="noStrike" cap="none" dirty="0" err="1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Nemzeti</a:t>
            </a:r>
            <a:r>
              <a:rPr lang="en-US" sz="12000" b="0" i="0" u="none" strike="noStrike" cap="none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  <a:r>
              <a:rPr lang="en-US" sz="12000" b="0" i="0" u="none" strike="noStrike" cap="none" dirty="0" err="1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Színházban</a:t>
            </a:r>
            <a:endParaRPr dirty="0"/>
          </a:p>
        </p:txBody>
      </p:sp>
      <p:sp>
        <p:nvSpPr>
          <p:cNvPr id="86" name="Google Shape;86;p13"/>
          <p:cNvSpPr/>
          <p:nvPr/>
        </p:nvSpPr>
        <p:spPr>
          <a:xfrm>
            <a:off x="13144696" y="6631415"/>
            <a:ext cx="7771678" cy="1116296"/>
          </a:xfrm>
          <a:custGeom>
            <a:avLst/>
            <a:gdLst/>
            <a:ahLst/>
            <a:cxnLst/>
            <a:rect l="l" t="t" r="r" b="b"/>
            <a:pathLst>
              <a:path w="7771678" h="1116296" extrusionOk="0">
                <a:moveTo>
                  <a:pt x="0" y="0"/>
                </a:moveTo>
                <a:lnTo>
                  <a:pt x="7771678" y="0"/>
                </a:lnTo>
                <a:lnTo>
                  <a:pt x="7771678" y="1116295"/>
                </a:lnTo>
                <a:lnTo>
                  <a:pt x="0" y="1116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87" name="Google Shape;87;p13"/>
          <p:cNvSpPr/>
          <p:nvPr/>
        </p:nvSpPr>
        <p:spPr>
          <a:xfrm rot="578580">
            <a:off x="16910595" y="3028020"/>
            <a:ext cx="1666582" cy="2829074"/>
          </a:xfrm>
          <a:custGeom>
            <a:avLst/>
            <a:gdLst/>
            <a:ahLst/>
            <a:cxnLst/>
            <a:rect l="l" t="t" r="r" b="b"/>
            <a:pathLst>
              <a:path w="1666582" h="2829074" extrusionOk="0">
                <a:moveTo>
                  <a:pt x="0" y="0"/>
                </a:moveTo>
                <a:lnTo>
                  <a:pt x="1666582" y="0"/>
                </a:lnTo>
                <a:lnTo>
                  <a:pt x="1666582" y="2829074"/>
                </a:lnTo>
                <a:lnTo>
                  <a:pt x="0" y="2829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grpSp>
        <p:nvGrpSpPr>
          <p:cNvPr id="88" name="Google Shape;88;p13"/>
          <p:cNvGrpSpPr/>
          <p:nvPr/>
        </p:nvGrpSpPr>
        <p:grpSpPr>
          <a:xfrm>
            <a:off x="4941181" y="6496515"/>
            <a:ext cx="8405638" cy="1381002"/>
            <a:chOff x="0" y="0"/>
            <a:chExt cx="8352797" cy="1841336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8352797" cy="1841336"/>
            </a:xfrm>
            <a:custGeom>
              <a:avLst/>
              <a:gdLst/>
              <a:ahLst/>
              <a:cxnLst/>
              <a:rect l="l" t="t" r="r" b="b"/>
              <a:pathLst>
                <a:path w="1649935" h="363721" extrusionOk="0">
                  <a:moveTo>
                    <a:pt x="0" y="0"/>
                  </a:moveTo>
                  <a:lnTo>
                    <a:pt x="1649935" y="0"/>
                  </a:lnTo>
                  <a:lnTo>
                    <a:pt x="1649935" y="363721"/>
                  </a:lnTo>
                  <a:lnTo>
                    <a:pt x="0" y="3637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313581" y="403143"/>
              <a:ext cx="7725634" cy="1231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A </a:t>
              </a:r>
              <a:r>
                <a:rPr lang="en-US" sz="5000" b="0" i="0" u="none" strike="noStrike" cap="none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Hídember</a:t>
              </a:r>
              <a:r>
                <a:rPr lang="en-US" sz="5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5000" b="0" i="0" u="none" strike="noStrike" cap="none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tragédiája</a:t>
              </a:r>
              <a:endParaRPr lang="en-US" sz="50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91" name="Google Shape;91;p13"/>
          <p:cNvSpPr/>
          <p:nvPr/>
        </p:nvSpPr>
        <p:spPr>
          <a:xfrm>
            <a:off x="2556227" y="466569"/>
            <a:ext cx="1171247" cy="1501598"/>
          </a:xfrm>
          <a:custGeom>
            <a:avLst/>
            <a:gdLst/>
            <a:ahLst/>
            <a:cxnLst/>
            <a:rect l="l" t="t" r="r" b="b"/>
            <a:pathLst>
              <a:path w="1171247" h="1501598" extrusionOk="0">
                <a:moveTo>
                  <a:pt x="0" y="0"/>
                </a:moveTo>
                <a:lnTo>
                  <a:pt x="1171247" y="0"/>
                </a:lnTo>
                <a:lnTo>
                  <a:pt x="1171247" y="1501598"/>
                </a:lnTo>
                <a:lnTo>
                  <a:pt x="0" y="1501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93" name="Google Shape;93;p13"/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2026. Március 20.</a:t>
            </a:r>
            <a:endParaRPr dirty="0"/>
          </a:p>
        </p:txBody>
      </p:sp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D22175FF-C47A-6BC7-9EF8-A2FBD99A561A}"/>
              </a:ext>
            </a:extLst>
          </p:cNvPr>
          <p:cNvSpPr/>
          <p:nvPr/>
        </p:nvSpPr>
        <p:spPr>
          <a:xfrm>
            <a:off x="-2412618" y="6723410"/>
            <a:ext cx="7771678" cy="1116296"/>
          </a:xfrm>
          <a:custGeom>
            <a:avLst/>
            <a:gdLst/>
            <a:ahLst/>
            <a:cxnLst/>
            <a:rect l="l" t="t" r="r" b="b"/>
            <a:pathLst>
              <a:path w="7771678" h="1116296" extrusionOk="0">
                <a:moveTo>
                  <a:pt x="0" y="0"/>
                </a:moveTo>
                <a:lnTo>
                  <a:pt x="7771678" y="0"/>
                </a:lnTo>
                <a:lnTo>
                  <a:pt x="7771678" y="1116295"/>
                </a:lnTo>
                <a:lnTo>
                  <a:pt x="0" y="1116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265A7A40-1C65-20A4-4B35-831900C42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424;p26">
            <a:extLst>
              <a:ext uri="{FF2B5EF4-FFF2-40B4-BE49-F238E27FC236}">
                <a16:creationId xmlns:a16="http://schemas.microsoft.com/office/drawing/2014/main" id="{85FB87AE-3497-3302-E398-C1A33A2C5DD5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 t="5571" b="1005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3210C367-4644-FFA9-CF8D-8D4852738F8E}"/>
              </a:ext>
            </a:extLst>
          </p:cNvPr>
          <p:cNvGrpSpPr/>
          <p:nvPr/>
        </p:nvGrpSpPr>
        <p:grpSpPr>
          <a:xfrm>
            <a:off x="800931" y="1531010"/>
            <a:ext cx="5811521" cy="4012291"/>
            <a:chOff x="352953" y="1451717"/>
            <a:chExt cx="5811521" cy="4012291"/>
          </a:xfrm>
        </p:grpSpPr>
        <p:sp>
          <p:nvSpPr>
            <p:cNvPr id="103" name="Google Shape;103;p14">
              <a:extLst>
                <a:ext uri="{FF2B5EF4-FFF2-40B4-BE49-F238E27FC236}">
                  <a16:creationId xmlns:a16="http://schemas.microsoft.com/office/drawing/2014/main" id="{7139BCE1-E9A9-F7B3-7838-E221E3816D6F}"/>
                </a:ext>
              </a:extLst>
            </p:cNvPr>
            <p:cNvSpPr/>
            <p:nvPr/>
          </p:nvSpPr>
          <p:spPr>
            <a:xfrm>
              <a:off x="352953" y="1451717"/>
              <a:ext cx="5811521" cy="2709258"/>
            </a:xfrm>
            <a:custGeom>
              <a:avLst/>
              <a:gdLst/>
              <a:ahLst/>
              <a:cxnLst/>
              <a:rect l="l" t="t" r="r" b="b"/>
              <a:pathLst>
                <a:path w="854720" h="214228" extrusionOk="0">
                  <a:moveTo>
                    <a:pt x="0" y="0"/>
                  </a:moveTo>
                  <a:lnTo>
                    <a:pt x="854720" y="0"/>
                  </a:lnTo>
                  <a:lnTo>
                    <a:pt x="854720" y="214228"/>
                  </a:lnTo>
                  <a:lnTo>
                    <a:pt x="0" y="214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Google Shape;104;p14">
              <a:extLst>
                <a:ext uri="{FF2B5EF4-FFF2-40B4-BE49-F238E27FC236}">
                  <a16:creationId xmlns:a16="http://schemas.microsoft.com/office/drawing/2014/main" id="{A33B1275-33CC-ACF3-50B6-1397F0863256}"/>
                </a:ext>
              </a:extLst>
            </p:cNvPr>
            <p:cNvSpPr txBox="1"/>
            <p:nvPr/>
          </p:nvSpPr>
          <p:spPr>
            <a:xfrm>
              <a:off x="391174" y="1582946"/>
              <a:ext cx="5696934" cy="3881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1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I.Szereposztás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Ádám – Básti Lajos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Éva – Lukács Margit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Lucifer – Major Tamás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hu-HU" sz="30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hu-HU" sz="30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2" name="Google Shape;112;p14">
            <a:extLst>
              <a:ext uri="{FF2B5EF4-FFF2-40B4-BE49-F238E27FC236}">
                <a16:creationId xmlns:a16="http://schemas.microsoft.com/office/drawing/2014/main" id="{583D87C6-1B16-692C-0ECC-31C9B56A6E72}"/>
              </a:ext>
            </a:extLst>
          </p:cNvPr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hu-HU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Gellért Endre | Nemzeti Színház | 1955</a:t>
            </a:r>
            <a:endParaRPr lang="hu-HU" sz="2000" dirty="0"/>
          </a:p>
        </p:txBody>
      </p:sp>
      <p:sp>
        <p:nvSpPr>
          <p:cNvPr id="113" name="Google Shape;113;p14">
            <a:extLst>
              <a:ext uri="{FF2B5EF4-FFF2-40B4-BE49-F238E27FC236}">
                <a16:creationId xmlns:a16="http://schemas.microsoft.com/office/drawing/2014/main" id="{1A82CE55-239B-5A21-13C7-274A0DE10268}"/>
              </a:ext>
            </a:extLst>
          </p:cNvPr>
          <p:cNvSpPr txBox="1"/>
          <p:nvPr/>
        </p:nvSpPr>
        <p:spPr>
          <a:xfrm>
            <a:off x="2969849" y="258401"/>
            <a:ext cx="1234830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i="0" u="none" strike="noStrike" cap="none" dirty="0">
                <a:solidFill>
                  <a:srgbClr val="FFFFFF"/>
                </a:solidFill>
                <a:latin typeface="+mj-lt"/>
                <a:ea typeface="Della Respira"/>
                <a:cs typeface="Della Respira"/>
                <a:sym typeface="Della Respira"/>
              </a:rPr>
              <a:t>FŐSZEREPLŐK</a:t>
            </a:r>
            <a:endParaRPr lang="hu-HU" b="1" dirty="0">
              <a:latin typeface="+mj-lt"/>
            </a:endParaRPr>
          </a:p>
        </p:txBody>
      </p:sp>
      <p:pic>
        <p:nvPicPr>
          <p:cNvPr id="3074" name="Picture 2" descr="Nem érhető el leírás a fényképhez.">
            <a:extLst>
              <a:ext uri="{FF2B5EF4-FFF2-40B4-BE49-F238E27FC236}">
                <a16:creationId xmlns:a16="http://schemas.microsoft.com/office/drawing/2014/main" id="{776CFB7E-255A-C1EA-052D-39A89B06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5" y="4247171"/>
            <a:ext cx="5730748" cy="49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AC5B3F97-6EE7-8373-57C3-345E68357659}"/>
              </a:ext>
            </a:extLst>
          </p:cNvPr>
          <p:cNvGrpSpPr/>
          <p:nvPr/>
        </p:nvGrpSpPr>
        <p:grpSpPr>
          <a:xfrm>
            <a:off x="10192606" y="1601380"/>
            <a:ext cx="5811521" cy="4012291"/>
            <a:chOff x="8670821" y="4291875"/>
            <a:chExt cx="5811521" cy="4012291"/>
          </a:xfrm>
        </p:grpSpPr>
        <p:sp>
          <p:nvSpPr>
            <p:cNvPr id="2" name="Google Shape;103;p14">
              <a:extLst>
                <a:ext uri="{FF2B5EF4-FFF2-40B4-BE49-F238E27FC236}">
                  <a16:creationId xmlns:a16="http://schemas.microsoft.com/office/drawing/2014/main" id="{9C235CCC-29EE-8C1D-6B71-F0F1A040A631}"/>
                </a:ext>
              </a:extLst>
            </p:cNvPr>
            <p:cNvSpPr/>
            <p:nvPr/>
          </p:nvSpPr>
          <p:spPr>
            <a:xfrm>
              <a:off x="8670821" y="4291875"/>
              <a:ext cx="5811521" cy="2709258"/>
            </a:xfrm>
            <a:custGeom>
              <a:avLst/>
              <a:gdLst/>
              <a:ahLst/>
              <a:cxnLst/>
              <a:rect l="l" t="t" r="r" b="b"/>
              <a:pathLst>
                <a:path w="854720" h="214228" extrusionOk="0">
                  <a:moveTo>
                    <a:pt x="0" y="0"/>
                  </a:moveTo>
                  <a:lnTo>
                    <a:pt x="854720" y="0"/>
                  </a:lnTo>
                  <a:lnTo>
                    <a:pt x="854720" y="214228"/>
                  </a:lnTo>
                  <a:lnTo>
                    <a:pt x="0" y="214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" name="Google Shape;104;p14">
              <a:extLst>
                <a:ext uri="{FF2B5EF4-FFF2-40B4-BE49-F238E27FC236}">
                  <a16:creationId xmlns:a16="http://schemas.microsoft.com/office/drawing/2014/main" id="{604656D3-AB45-95BF-54DA-5B0EEF1894E5}"/>
                </a:ext>
              </a:extLst>
            </p:cNvPr>
            <p:cNvSpPr txBox="1"/>
            <p:nvPr/>
          </p:nvSpPr>
          <p:spPr>
            <a:xfrm>
              <a:off x="8709042" y="4423104"/>
              <a:ext cx="5696934" cy="3881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1" dirty="0" err="1">
                  <a:latin typeface="Oswald"/>
                  <a:ea typeface="Oswald"/>
                  <a:cs typeface="Oswald"/>
                  <a:sym typeface="Oswald"/>
                </a:rPr>
                <a:t>II</a:t>
              </a:r>
              <a:r>
                <a:rPr lang="hu-HU" sz="3000" b="1" i="0" u="none" strike="noStrike" cap="none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.Szereposztás</a:t>
              </a:r>
              <a:endParaRPr lang="hu-HU" sz="3000" b="1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Ádám – Bessenyei Ferenc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Éva – Szörényi Éva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Lucifer – Ungvári László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hu-HU" sz="30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hu-HU" sz="30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91D2C8E6-8D99-D736-6ECE-B1F9EB2C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8"/>
          <a:stretch>
            <a:fillRect/>
          </a:stretch>
        </p:blipFill>
        <p:spPr bwMode="auto">
          <a:xfrm>
            <a:off x="8013916" y="4633100"/>
            <a:ext cx="3161580" cy="45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29;p31">
            <a:extLst>
              <a:ext uri="{FF2B5EF4-FFF2-40B4-BE49-F238E27FC236}">
                <a16:creationId xmlns:a16="http://schemas.microsoft.com/office/drawing/2014/main" id="{AD3A7F17-A17A-7369-CE75-A425EF84BDBB}"/>
              </a:ext>
            </a:extLst>
          </p:cNvPr>
          <p:cNvSpPr/>
          <p:nvPr/>
        </p:nvSpPr>
        <p:spPr>
          <a:xfrm rot="656491">
            <a:off x="6744435" y="4348190"/>
            <a:ext cx="1271083" cy="2157703"/>
          </a:xfrm>
          <a:custGeom>
            <a:avLst/>
            <a:gdLst/>
            <a:ahLst/>
            <a:cxnLst/>
            <a:rect l="l" t="t" r="r" b="b"/>
            <a:pathLst>
              <a:path w="1271083" h="2157703" extrusionOk="0">
                <a:moveTo>
                  <a:pt x="0" y="0"/>
                </a:moveTo>
                <a:lnTo>
                  <a:pt x="1271083" y="0"/>
                </a:lnTo>
                <a:lnTo>
                  <a:pt x="1271083" y="2157703"/>
                </a:lnTo>
                <a:lnTo>
                  <a:pt x="0" y="215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pic>
        <p:nvPicPr>
          <p:cNvPr id="3078" name="Picture 6" descr="Szörényi Éva">
            <a:extLst>
              <a:ext uri="{FF2B5EF4-FFF2-40B4-BE49-F238E27FC236}">
                <a16:creationId xmlns:a16="http://schemas.microsoft.com/office/drawing/2014/main" id="{29513B29-A694-BAC0-7359-ED2C8D091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1"/>
          <a:stretch>
            <a:fillRect/>
          </a:stretch>
        </p:blipFill>
        <p:spPr bwMode="auto">
          <a:xfrm>
            <a:off x="11470607" y="4661701"/>
            <a:ext cx="3255521" cy="45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ngváry László - Sztárlexikon - Starity.hu">
            <a:extLst>
              <a:ext uri="{FF2B5EF4-FFF2-40B4-BE49-F238E27FC236}">
                <a16:creationId xmlns:a16="http://schemas.microsoft.com/office/drawing/2014/main" id="{E45B913A-B658-14C3-FCAF-77F6324F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778" y="4661700"/>
            <a:ext cx="3026111" cy="45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Google Shape;111;p14">
            <a:extLst>
              <a:ext uri="{FF2B5EF4-FFF2-40B4-BE49-F238E27FC236}">
                <a16:creationId xmlns:a16="http://schemas.microsoft.com/office/drawing/2014/main" id="{1A9847AF-8237-AC55-F763-52D2F6FFC387}"/>
              </a:ext>
            </a:extLst>
          </p:cNvPr>
          <p:cNvSpPr/>
          <p:nvPr/>
        </p:nvSpPr>
        <p:spPr>
          <a:xfrm rot="-504432">
            <a:off x="-2837546" y="8099397"/>
            <a:ext cx="7315200" cy="1050729"/>
          </a:xfrm>
          <a:custGeom>
            <a:avLst/>
            <a:gdLst/>
            <a:ahLst/>
            <a:cxnLst/>
            <a:rect l="l" t="t" r="r" b="b"/>
            <a:pathLst>
              <a:path w="7315200" h="1050729" extrusionOk="0">
                <a:moveTo>
                  <a:pt x="0" y="0"/>
                </a:moveTo>
                <a:lnTo>
                  <a:pt x="7315200" y="0"/>
                </a:lnTo>
                <a:lnTo>
                  <a:pt x="7315200" y="1050729"/>
                </a:lnTo>
                <a:lnTo>
                  <a:pt x="0" y="1050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1" name="Google Shape;530;p31">
            <a:extLst>
              <a:ext uri="{FF2B5EF4-FFF2-40B4-BE49-F238E27FC236}">
                <a16:creationId xmlns:a16="http://schemas.microsoft.com/office/drawing/2014/main" id="{4FF20E9F-D681-97E8-66DE-D2CDAE47F840}"/>
              </a:ext>
            </a:extLst>
          </p:cNvPr>
          <p:cNvSpPr/>
          <p:nvPr/>
        </p:nvSpPr>
        <p:spPr>
          <a:xfrm>
            <a:off x="13891490" y="7812781"/>
            <a:ext cx="1669275" cy="2083824"/>
          </a:xfrm>
          <a:custGeom>
            <a:avLst/>
            <a:gdLst/>
            <a:ahLst/>
            <a:cxnLst/>
            <a:rect l="l" t="t" r="r" b="b"/>
            <a:pathLst>
              <a:path w="2447883" h="3138312" extrusionOk="0">
                <a:moveTo>
                  <a:pt x="0" y="0"/>
                </a:moveTo>
                <a:lnTo>
                  <a:pt x="2447884" y="0"/>
                </a:lnTo>
                <a:lnTo>
                  <a:pt x="2447884" y="3138312"/>
                </a:lnTo>
                <a:lnTo>
                  <a:pt x="0" y="3138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6" name="Google Shape;530;p31">
            <a:extLst>
              <a:ext uri="{FF2B5EF4-FFF2-40B4-BE49-F238E27FC236}">
                <a16:creationId xmlns:a16="http://schemas.microsoft.com/office/drawing/2014/main" id="{67596FC2-D926-FC1B-D1AF-5B7759D2A18F}"/>
              </a:ext>
            </a:extLst>
          </p:cNvPr>
          <p:cNvSpPr/>
          <p:nvPr/>
        </p:nvSpPr>
        <p:spPr>
          <a:xfrm>
            <a:off x="16957060" y="-369649"/>
            <a:ext cx="1669275" cy="2083824"/>
          </a:xfrm>
          <a:custGeom>
            <a:avLst/>
            <a:gdLst/>
            <a:ahLst/>
            <a:cxnLst/>
            <a:rect l="l" t="t" r="r" b="b"/>
            <a:pathLst>
              <a:path w="2447883" h="3138312" extrusionOk="0">
                <a:moveTo>
                  <a:pt x="0" y="0"/>
                </a:moveTo>
                <a:lnTo>
                  <a:pt x="2447884" y="0"/>
                </a:lnTo>
                <a:lnTo>
                  <a:pt x="2447884" y="3138312"/>
                </a:lnTo>
                <a:lnTo>
                  <a:pt x="0" y="3138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703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96773239-FDAC-0390-A659-5B599739B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424;p26">
            <a:extLst>
              <a:ext uri="{FF2B5EF4-FFF2-40B4-BE49-F238E27FC236}">
                <a16:creationId xmlns:a16="http://schemas.microsoft.com/office/drawing/2014/main" id="{BDCB0E7B-403E-FEE8-F68E-4158FDA23379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 t="5571" b="1005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>
            <a:extLst>
              <a:ext uri="{FF2B5EF4-FFF2-40B4-BE49-F238E27FC236}">
                <a16:creationId xmlns:a16="http://schemas.microsoft.com/office/drawing/2014/main" id="{B3215EFB-B355-CBB9-5BE6-3534A34312BD}"/>
              </a:ext>
            </a:extLst>
          </p:cNvPr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hu-HU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2026. Március 20.</a:t>
            </a:r>
            <a:endParaRPr lang="hu-HU" sz="2000" dirty="0"/>
          </a:p>
        </p:txBody>
      </p:sp>
      <p:sp>
        <p:nvSpPr>
          <p:cNvPr id="113" name="Google Shape;113;p14">
            <a:extLst>
              <a:ext uri="{FF2B5EF4-FFF2-40B4-BE49-F238E27FC236}">
                <a16:creationId xmlns:a16="http://schemas.microsoft.com/office/drawing/2014/main" id="{47909592-3EA4-395A-6482-495307613F11}"/>
              </a:ext>
            </a:extLst>
          </p:cNvPr>
          <p:cNvSpPr txBox="1"/>
          <p:nvPr/>
        </p:nvSpPr>
        <p:spPr>
          <a:xfrm>
            <a:off x="2969849" y="258401"/>
            <a:ext cx="1234830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i="0" u="none" strike="noStrike" cap="none" dirty="0">
                <a:solidFill>
                  <a:srgbClr val="FFFFFF"/>
                </a:solidFill>
                <a:latin typeface="+mj-lt"/>
                <a:ea typeface="Della Respira"/>
                <a:cs typeface="Della Respira"/>
                <a:sym typeface="Della Respira"/>
              </a:rPr>
              <a:t>FORRÁSOK</a:t>
            </a:r>
            <a:endParaRPr lang="hu-HU" b="1" dirty="0">
              <a:latin typeface="+mj-lt"/>
            </a:endParaRPr>
          </a:p>
        </p:txBody>
      </p:sp>
      <p:sp>
        <p:nvSpPr>
          <p:cNvPr id="111" name="Google Shape;111;p14">
            <a:extLst>
              <a:ext uri="{FF2B5EF4-FFF2-40B4-BE49-F238E27FC236}">
                <a16:creationId xmlns:a16="http://schemas.microsoft.com/office/drawing/2014/main" id="{959E750B-F500-BA4C-B75B-8305F9123481}"/>
              </a:ext>
            </a:extLst>
          </p:cNvPr>
          <p:cNvSpPr/>
          <p:nvPr/>
        </p:nvSpPr>
        <p:spPr>
          <a:xfrm rot="-504432">
            <a:off x="15302912" y="5672621"/>
            <a:ext cx="7315200" cy="1050729"/>
          </a:xfrm>
          <a:custGeom>
            <a:avLst/>
            <a:gdLst/>
            <a:ahLst/>
            <a:cxnLst/>
            <a:rect l="l" t="t" r="r" b="b"/>
            <a:pathLst>
              <a:path w="7315200" h="1050729" extrusionOk="0">
                <a:moveTo>
                  <a:pt x="0" y="0"/>
                </a:moveTo>
                <a:lnTo>
                  <a:pt x="7315200" y="0"/>
                </a:lnTo>
                <a:lnTo>
                  <a:pt x="7315200" y="1050729"/>
                </a:lnTo>
                <a:lnTo>
                  <a:pt x="0" y="1050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0" name="Google Shape;529;p31">
            <a:extLst>
              <a:ext uri="{FF2B5EF4-FFF2-40B4-BE49-F238E27FC236}">
                <a16:creationId xmlns:a16="http://schemas.microsoft.com/office/drawing/2014/main" id="{E5C023AA-51F8-9DC6-878C-1F1ED49A0C47}"/>
              </a:ext>
            </a:extLst>
          </p:cNvPr>
          <p:cNvSpPr/>
          <p:nvPr/>
        </p:nvSpPr>
        <p:spPr>
          <a:xfrm rot="656491">
            <a:off x="-412093" y="407961"/>
            <a:ext cx="1271083" cy="2157703"/>
          </a:xfrm>
          <a:custGeom>
            <a:avLst/>
            <a:gdLst/>
            <a:ahLst/>
            <a:cxnLst/>
            <a:rect l="l" t="t" r="r" b="b"/>
            <a:pathLst>
              <a:path w="1271083" h="2157703" extrusionOk="0">
                <a:moveTo>
                  <a:pt x="0" y="0"/>
                </a:moveTo>
                <a:lnTo>
                  <a:pt x="1271083" y="0"/>
                </a:lnTo>
                <a:lnTo>
                  <a:pt x="1271083" y="2157703"/>
                </a:lnTo>
                <a:lnTo>
                  <a:pt x="0" y="215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1" name="Google Shape;530;p31">
            <a:extLst>
              <a:ext uri="{FF2B5EF4-FFF2-40B4-BE49-F238E27FC236}">
                <a16:creationId xmlns:a16="http://schemas.microsoft.com/office/drawing/2014/main" id="{E0DC0F71-0857-96B4-A7CB-76056185854B}"/>
              </a:ext>
            </a:extLst>
          </p:cNvPr>
          <p:cNvSpPr/>
          <p:nvPr/>
        </p:nvSpPr>
        <p:spPr>
          <a:xfrm>
            <a:off x="1028700" y="7841286"/>
            <a:ext cx="1669275" cy="2083824"/>
          </a:xfrm>
          <a:custGeom>
            <a:avLst/>
            <a:gdLst/>
            <a:ahLst/>
            <a:cxnLst/>
            <a:rect l="l" t="t" r="r" b="b"/>
            <a:pathLst>
              <a:path w="2447883" h="3138312" extrusionOk="0">
                <a:moveTo>
                  <a:pt x="0" y="0"/>
                </a:moveTo>
                <a:lnTo>
                  <a:pt x="2447884" y="0"/>
                </a:lnTo>
                <a:lnTo>
                  <a:pt x="2447884" y="3138312"/>
                </a:lnTo>
                <a:lnTo>
                  <a:pt x="0" y="3138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" name="Google Shape;216;p17">
            <a:extLst>
              <a:ext uri="{FF2B5EF4-FFF2-40B4-BE49-F238E27FC236}">
                <a16:creationId xmlns:a16="http://schemas.microsoft.com/office/drawing/2014/main" id="{FFD7884E-2F9C-1223-BBA6-0728CAA6B5EF}"/>
              </a:ext>
            </a:extLst>
          </p:cNvPr>
          <p:cNvSpPr txBox="1"/>
          <p:nvPr/>
        </p:nvSpPr>
        <p:spPr>
          <a:xfrm>
            <a:off x="1345022" y="1638623"/>
            <a:ext cx="15597956" cy="601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400" dirty="0">
                <a:solidFill>
                  <a:schemeClr val="bg1"/>
                </a:solidFill>
              </a:rPr>
              <a:t>https://kepmas.hu/hu/ember-tragediaja-osbemutato-nemzeti-szinhaz-paulay-ede-jaszai-mari-madach-imre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400" dirty="0">
                <a:solidFill>
                  <a:schemeClr val="bg1"/>
                </a:solidFill>
              </a:rPr>
              <a:t>https://nemzetikonyvtar.blog.hu/2023/05/19/dr_nemeth_antal_es_az_ember_tragediaja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400" dirty="0">
                <a:solidFill>
                  <a:schemeClr val="bg1"/>
                </a:solidFill>
              </a:rPr>
              <a:t>https://nemzetiszinhaz.hu/hirek/2022/11/balogh-geza-az-ember-tragediaja-nemzeti-szinhazi-eloadasai-a-diktaturaban-es-a-diktatura-utan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400" dirty="0">
                <a:solidFill>
                  <a:schemeClr val="bg1"/>
                </a:solidFill>
              </a:rPr>
              <a:t>https://mitem.hu/aktualis/2022/11/balogh-geza-az-ember-tragediaja-nemzeti-szinhazi-eloadasai-a-diktaturaban-es-a-diktatura-utan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bg1"/>
              </a:solidFill>
            </a:endParaRPr>
          </a:p>
        </p:txBody>
      </p:sp>
      <p:sp>
        <p:nvSpPr>
          <p:cNvPr id="3" name="Google Shape;529;p31">
            <a:extLst>
              <a:ext uri="{FF2B5EF4-FFF2-40B4-BE49-F238E27FC236}">
                <a16:creationId xmlns:a16="http://schemas.microsoft.com/office/drawing/2014/main" id="{CE0F5E09-19B3-0ABD-033E-CE32A7FE5330}"/>
              </a:ext>
            </a:extLst>
          </p:cNvPr>
          <p:cNvSpPr/>
          <p:nvPr/>
        </p:nvSpPr>
        <p:spPr>
          <a:xfrm rot="20644666">
            <a:off x="12545732" y="8846258"/>
            <a:ext cx="1271083" cy="2157703"/>
          </a:xfrm>
          <a:custGeom>
            <a:avLst/>
            <a:gdLst/>
            <a:ahLst/>
            <a:cxnLst/>
            <a:rect l="l" t="t" r="r" b="b"/>
            <a:pathLst>
              <a:path w="1271083" h="2157703" extrusionOk="0">
                <a:moveTo>
                  <a:pt x="0" y="0"/>
                </a:moveTo>
                <a:lnTo>
                  <a:pt x="1271083" y="0"/>
                </a:lnTo>
                <a:lnTo>
                  <a:pt x="1271083" y="2157703"/>
                </a:lnTo>
                <a:lnTo>
                  <a:pt x="0" y="215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4" name="Google Shape;530;p31">
            <a:extLst>
              <a:ext uri="{FF2B5EF4-FFF2-40B4-BE49-F238E27FC236}">
                <a16:creationId xmlns:a16="http://schemas.microsoft.com/office/drawing/2014/main" id="{3B189945-BF97-9DCC-6F54-C858B266998E}"/>
              </a:ext>
            </a:extLst>
          </p:cNvPr>
          <p:cNvSpPr/>
          <p:nvPr/>
        </p:nvSpPr>
        <p:spPr>
          <a:xfrm rot="1391091">
            <a:off x="5302438" y="7142565"/>
            <a:ext cx="1669275" cy="2083824"/>
          </a:xfrm>
          <a:custGeom>
            <a:avLst/>
            <a:gdLst/>
            <a:ahLst/>
            <a:cxnLst/>
            <a:rect l="l" t="t" r="r" b="b"/>
            <a:pathLst>
              <a:path w="2447883" h="3138312" extrusionOk="0">
                <a:moveTo>
                  <a:pt x="0" y="0"/>
                </a:moveTo>
                <a:lnTo>
                  <a:pt x="2447884" y="0"/>
                </a:lnTo>
                <a:lnTo>
                  <a:pt x="2447884" y="3138312"/>
                </a:lnTo>
                <a:lnTo>
                  <a:pt x="0" y="3138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11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88875728-C8B5-20B5-35DA-4411ABA0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24;p26">
            <a:extLst>
              <a:ext uri="{FF2B5EF4-FFF2-40B4-BE49-F238E27FC236}">
                <a16:creationId xmlns:a16="http://schemas.microsoft.com/office/drawing/2014/main" id="{9163581E-21B7-15BA-1216-3F794184CD52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 t="5571" b="1005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extLst>
              <a:ext uri="{FF2B5EF4-FFF2-40B4-BE49-F238E27FC236}">
                <a16:creationId xmlns:a16="http://schemas.microsoft.com/office/drawing/2014/main" id="{8D1AFE8B-DE0A-EF7E-FC8D-6CCFED35FBA3}"/>
              </a:ext>
            </a:extLst>
          </p:cNvPr>
          <p:cNvSpPr txBox="1"/>
          <p:nvPr/>
        </p:nvSpPr>
        <p:spPr>
          <a:xfrm>
            <a:off x="1028700" y="2282492"/>
            <a:ext cx="162306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0" dirty="0">
                <a:solidFill>
                  <a:srgbClr val="FFFFFF"/>
                </a:solidFill>
                <a:latin typeface="Della Respira"/>
                <a:sym typeface="Della Respira"/>
              </a:rPr>
              <a:t>Köszönjük a figyelmet!</a:t>
            </a:r>
            <a:endParaRPr dirty="0"/>
          </a:p>
        </p:txBody>
      </p:sp>
      <p:sp>
        <p:nvSpPr>
          <p:cNvPr id="86" name="Google Shape;86;p13">
            <a:extLst>
              <a:ext uri="{FF2B5EF4-FFF2-40B4-BE49-F238E27FC236}">
                <a16:creationId xmlns:a16="http://schemas.microsoft.com/office/drawing/2014/main" id="{F4AA07A9-47D5-1777-6E6E-C16BDE53F12E}"/>
              </a:ext>
            </a:extLst>
          </p:cNvPr>
          <p:cNvSpPr/>
          <p:nvPr/>
        </p:nvSpPr>
        <p:spPr>
          <a:xfrm>
            <a:off x="13144696" y="6631415"/>
            <a:ext cx="7771678" cy="1116296"/>
          </a:xfrm>
          <a:custGeom>
            <a:avLst/>
            <a:gdLst/>
            <a:ahLst/>
            <a:cxnLst/>
            <a:rect l="l" t="t" r="r" b="b"/>
            <a:pathLst>
              <a:path w="7771678" h="1116296" extrusionOk="0">
                <a:moveTo>
                  <a:pt x="0" y="0"/>
                </a:moveTo>
                <a:lnTo>
                  <a:pt x="7771678" y="0"/>
                </a:lnTo>
                <a:lnTo>
                  <a:pt x="7771678" y="1116295"/>
                </a:lnTo>
                <a:lnTo>
                  <a:pt x="0" y="1116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87" name="Google Shape;87;p13">
            <a:extLst>
              <a:ext uri="{FF2B5EF4-FFF2-40B4-BE49-F238E27FC236}">
                <a16:creationId xmlns:a16="http://schemas.microsoft.com/office/drawing/2014/main" id="{D8844B47-E78A-83B3-B40C-37644E8A0A2E}"/>
              </a:ext>
            </a:extLst>
          </p:cNvPr>
          <p:cNvSpPr/>
          <p:nvPr/>
        </p:nvSpPr>
        <p:spPr>
          <a:xfrm rot="578580">
            <a:off x="16910595" y="3028020"/>
            <a:ext cx="1666582" cy="2829074"/>
          </a:xfrm>
          <a:custGeom>
            <a:avLst/>
            <a:gdLst/>
            <a:ahLst/>
            <a:cxnLst/>
            <a:rect l="l" t="t" r="r" b="b"/>
            <a:pathLst>
              <a:path w="1666582" h="2829074" extrusionOk="0">
                <a:moveTo>
                  <a:pt x="0" y="0"/>
                </a:moveTo>
                <a:lnTo>
                  <a:pt x="1666582" y="0"/>
                </a:lnTo>
                <a:lnTo>
                  <a:pt x="1666582" y="2829074"/>
                </a:lnTo>
                <a:lnTo>
                  <a:pt x="0" y="2829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grpSp>
        <p:nvGrpSpPr>
          <p:cNvPr id="88" name="Google Shape;88;p13">
            <a:extLst>
              <a:ext uri="{FF2B5EF4-FFF2-40B4-BE49-F238E27FC236}">
                <a16:creationId xmlns:a16="http://schemas.microsoft.com/office/drawing/2014/main" id="{A1E40E73-40BC-3175-293C-568D4BD4B4A7}"/>
              </a:ext>
            </a:extLst>
          </p:cNvPr>
          <p:cNvGrpSpPr/>
          <p:nvPr/>
        </p:nvGrpSpPr>
        <p:grpSpPr>
          <a:xfrm>
            <a:off x="4941181" y="6496515"/>
            <a:ext cx="8405638" cy="1381002"/>
            <a:chOff x="0" y="0"/>
            <a:chExt cx="8352797" cy="1841336"/>
          </a:xfrm>
        </p:grpSpPr>
        <p:sp>
          <p:nvSpPr>
            <p:cNvPr id="89" name="Google Shape;89;p13">
              <a:extLst>
                <a:ext uri="{FF2B5EF4-FFF2-40B4-BE49-F238E27FC236}">
                  <a16:creationId xmlns:a16="http://schemas.microsoft.com/office/drawing/2014/main" id="{23529B55-11E2-5561-52E7-A735E69959AB}"/>
                </a:ext>
              </a:extLst>
            </p:cNvPr>
            <p:cNvSpPr/>
            <p:nvPr/>
          </p:nvSpPr>
          <p:spPr>
            <a:xfrm>
              <a:off x="0" y="0"/>
              <a:ext cx="8352797" cy="1841336"/>
            </a:xfrm>
            <a:custGeom>
              <a:avLst/>
              <a:gdLst/>
              <a:ahLst/>
              <a:cxnLst/>
              <a:rect l="l" t="t" r="r" b="b"/>
              <a:pathLst>
                <a:path w="1649935" h="363721" extrusionOk="0">
                  <a:moveTo>
                    <a:pt x="0" y="0"/>
                  </a:moveTo>
                  <a:lnTo>
                    <a:pt x="1649935" y="0"/>
                  </a:lnTo>
                  <a:lnTo>
                    <a:pt x="1649935" y="363721"/>
                  </a:lnTo>
                  <a:lnTo>
                    <a:pt x="0" y="3637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Google Shape;90;p13">
              <a:extLst>
                <a:ext uri="{FF2B5EF4-FFF2-40B4-BE49-F238E27FC236}">
                  <a16:creationId xmlns:a16="http://schemas.microsoft.com/office/drawing/2014/main" id="{3A0B6D10-F158-4F8C-15B1-865B544CCFD6}"/>
                </a:ext>
              </a:extLst>
            </p:cNvPr>
            <p:cNvSpPr txBox="1"/>
            <p:nvPr/>
          </p:nvSpPr>
          <p:spPr>
            <a:xfrm>
              <a:off x="313581" y="403143"/>
              <a:ext cx="7725634" cy="1231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A </a:t>
              </a:r>
              <a:r>
                <a:rPr lang="en-US" sz="5000" b="0" i="0" u="none" strike="noStrike" cap="none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Hídember</a:t>
              </a:r>
              <a:r>
                <a:rPr lang="en-US" sz="5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5000" b="0" i="0" u="none" strike="noStrike" cap="none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tragédiája</a:t>
              </a:r>
              <a:endParaRPr lang="en-US" sz="50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91" name="Google Shape;91;p13">
            <a:extLst>
              <a:ext uri="{FF2B5EF4-FFF2-40B4-BE49-F238E27FC236}">
                <a16:creationId xmlns:a16="http://schemas.microsoft.com/office/drawing/2014/main" id="{1EE089EA-426C-A9BC-F60B-D476A90F6B5F}"/>
              </a:ext>
            </a:extLst>
          </p:cNvPr>
          <p:cNvSpPr/>
          <p:nvPr/>
        </p:nvSpPr>
        <p:spPr>
          <a:xfrm>
            <a:off x="2556227" y="466569"/>
            <a:ext cx="1171247" cy="1501598"/>
          </a:xfrm>
          <a:custGeom>
            <a:avLst/>
            <a:gdLst/>
            <a:ahLst/>
            <a:cxnLst/>
            <a:rect l="l" t="t" r="r" b="b"/>
            <a:pathLst>
              <a:path w="1171247" h="1501598" extrusionOk="0">
                <a:moveTo>
                  <a:pt x="0" y="0"/>
                </a:moveTo>
                <a:lnTo>
                  <a:pt x="1171247" y="0"/>
                </a:lnTo>
                <a:lnTo>
                  <a:pt x="1171247" y="1501598"/>
                </a:lnTo>
                <a:lnTo>
                  <a:pt x="0" y="1501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71AB857C-F6F8-C186-97CF-9C1977511190}"/>
              </a:ext>
            </a:extLst>
          </p:cNvPr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2026.Március 20.</a:t>
            </a:r>
            <a:endParaRPr dirty="0"/>
          </a:p>
        </p:txBody>
      </p:sp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4372B0B4-16B8-C05F-86A8-7F012F341838}"/>
              </a:ext>
            </a:extLst>
          </p:cNvPr>
          <p:cNvSpPr/>
          <p:nvPr/>
        </p:nvSpPr>
        <p:spPr>
          <a:xfrm>
            <a:off x="-2412618" y="6723410"/>
            <a:ext cx="7771678" cy="1116296"/>
          </a:xfrm>
          <a:custGeom>
            <a:avLst/>
            <a:gdLst/>
            <a:ahLst/>
            <a:cxnLst/>
            <a:rect l="l" t="t" r="r" b="b"/>
            <a:pathLst>
              <a:path w="7771678" h="1116296" extrusionOk="0">
                <a:moveTo>
                  <a:pt x="0" y="0"/>
                </a:moveTo>
                <a:lnTo>
                  <a:pt x="7771678" y="0"/>
                </a:lnTo>
                <a:lnTo>
                  <a:pt x="7771678" y="1116295"/>
                </a:lnTo>
                <a:lnTo>
                  <a:pt x="0" y="1116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76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7"/>
          <p:cNvPicPr preferRelativeResize="0"/>
          <p:nvPr/>
        </p:nvPicPr>
        <p:blipFill>
          <a:blip r:embed="rId3">
            <a:alphaModFix amt="30000"/>
          </a:blip>
          <a:srcRect t="28161" b="2816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hu-HU" sz="2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Paulay</a:t>
            </a:r>
            <a:r>
              <a:rPr lang="hu-HU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Ede | Nemzeti Színház | 1883</a:t>
            </a:r>
            <a:endParaRPr dirty="0"/>
          </a:p>
        </p:txBody>
      </p:sp>
      <p:pic>
        <p:nvPicPr>
          <p:cNvPr id="209" name="Google Shape;209;p17"/>
          <p:cNvPicPr preferRelativeResize="0"/>
          <p:nvPr/>
        </p:nvPicPr>
        <p:blipFill>
          <a:blip r:embed="rId3">
            <a:alphaModFix/>
          </a:blip>
          <a:srcRect l="-232" t="6196" r="232" b="16262"/>
          <a:stretch>
            <a:fillRect/>
          </a:stretch>
        </p:blipFill>
        <p:spPr>
          <a:xfrm>
            <a:off x="1920100" y="1699018"/>
            <a:ext cx="6728178" cy="6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/>
          <p:cNvSpPr txBox="1"/>
          <p:nvPr/>
        </p:nvSpPr>
        <p:spPr>
          <a:xfrm>
            <a:off x="9614633" y="1496468"/>
            <a:ext cx="766306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i="0" u="none" strike="noStrike" cap="none" dirty="0" err="1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Paulay</a:t>
            </a:r>
            <a:r>
              <a:rPr lang="hu-HU" sz="6000" i="0" u="none" strike="noStrike" cap="none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 Ede </a:t>
            </a:r>
            <a:r>
              <a:rPr lang="hu-HU" sz="6000" b="0" i="0" u="none" strike="noStrike" cap="none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vagyok</a:t>
            </a:r>
            <a:endParaRPr dirty="0"/>
          </a:p>
        </p:txBody>
      </p:sp>
      <p:grpSp>
        <p:nvGrpSpPr>
          <p:cNvPr id="211" name="Google Shape;211;p17"/>
          <p:cNvGrpSpPr/>
          <p:nvPr/>
        </p:nvGrpSpPr>
        <p:grpSpPr>
          <a:xfrm>
            <a:off x="9614633" y="2641153"/>
            <a:ext cx="3245266" cy="3266930"/>
            <a:chOff x="0" y="-241102"/>
            <a:chExt cx="4327021" cy="4355909"/>
          </a:xfrm>
        </p:grpSpPr>
        <p:grpSp>
          <p:nvGrpSpPr>
            <p:cNvPr id="212" name="Google Shape;212;p17"/>
            <p:cNvGrpSpPr/>
            <p:nvPr/>
          </p:nvGrpSpPr>
          <p:grpSpPr>
            <a:xfrm>
              <a:off x="0" y="-241102"/>
              <a:ext cx="4327021" cy="4355909"/>
              <a:chOff x="0" y="-47625"/>
              <a:chExt cx="854720" cy="860425"/>
            </a:xfrm>
          </p:grpSpPr>
          <p:sp>
            <p:nvSpPr>
              <p:cNvPr id="213" name="Google Shape;213;p17"/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4" name="Google Shape;214;p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7"/>
            <p:cNvSpPr txBox="1"/>
            <p:nvPr/>
          </p:nvSpPr>
          <p:spPr>
            <a:xfrm>
              <a:off x="42659" y="194361"/>
              <a:ext cx="4241704" cy="800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„színházi mindenes”</a:t>
              </a:r>
              <a:endParaRPr dirty="0"/>
            </a:p>
          </p:txBody>
        </p:sp>
      </p:grpSp>
      <p:sp>
        <p:nvSpPr>
          <p:cNvPr id="216" name="Google Shape;216;p17"/>
          <p:cNvSpPr txBox="1"/>
          <p:nvPr/>
        </p:nvSpPr>
        <p:spPr>
          <a:xfrm>
            <a:off x="9614633" y="3900293"/>
            <a:ext cx="6835791" cy="481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4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Azt mondták, </a:t>
            </a:r>
            <a:r>
              <a:rPr lang="hu-HU" sz="3400" b="0" i="0" u="none" strike="noStrike" cap="non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Madách</a:t>
            </a:r>
            <a:r>
              <a:rPr lang="hu-HU" sz="34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műve színpadra alkalmatlan. Én mégis hittem benne.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4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1883-ban a Nemzeti Színház igazgatójaként </a:t>
            </a:r>
            <a:r>
              <a:rPr lang="hu-HU" sz="3400" b="0" i="0" u="none" strike="noStrike" cap="non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véghezvittem</a:t>
            </a:r>
            <a:r>
              <a:rPr lang="hu-HU" sz="34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azt, amit addig lehetetlennek tartottak: színpadra vittem Az ember tragédiáját.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4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Számomra a színház nemcsak látvány, hanem nemzeti ügy volt.</a:t>
            </a:r>
            <a:endParaRPr sz="3400" dirty="0"/>
          </a:p>
        </p:txBody>
      </p:sp>
      <p:sp>
        <p:nvSpPr>
          <p:cNvPr id="217" name="Google Shape;217;p17"/>
          <p:cNvSpPr/>
          <p:nvPr/>
        </p:nvSpPr>
        <p:spPr>
          <a:xfrm>
            <a:off x="909636" y="1699018"/>
            <a:ext cx="2121287" cy="2719599"/>
          </a:xfrm>
          <a:custGeom>
            <a:avLst/>
            <a:gdLst/>
            <a:ahLst/>
            <a:cxnLst/>
            <a:rect l="l" t="t" r="r" b="b"/>
            <a:pathLst>
              <a:path w="2121287" h="2719599" extrusionOk="0">
                <a:moveTo>
                  <a:pt x="0" y="0"/>
                </a:moveTo>
                <a:lnTo>
                  <a:pt x="2121287" y="0"/>
                </a:lnTo>
                <a:lnTo>
                  <a:pt x="2121287" y="2719599"/>
                </a:lnTo>
                <a:lnTo>
                  <a:pt x="0" y="2719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18" name="Google Shape;218;p17"/>
          <p:cNvSpPr/>
          <p:nvPr/>
        </p:nvSpPr>
        <p:spPr>
          <a:xfrm>
            <a:off x="15628223" y="2694669"/>
            <a:ext cx="1191046" cy="1526982"/>
          </a:xfrm>
          <a:custGeom>
            <a:avLst/>
            <a:gdLst/>
            <a:ahLst/>
            <a:cxnLst/>
            <a:rect l="l" t="t" r="r" b="b"/>
            <a:pathLst>
              <a:path w="1191046" h="1526982" extrusionOk="0">
                <a:moveTo>
                  <a:pt x="0" y="0"/>
                </a:moveTo>
                <a:lnTo>
                  <a:pt x="1191046" y="0"/>
                </a:lnTo>
                <a:lnTo>
                  <a:pt x="1191046" y="1526982"/>
                </a:lnTo>
                <a:lnTo>
                  <a:pt x="0" y="1526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" name="Google Shape;216;p17">
            <a:extLst>
              <a:ext uri="{FF2B5EF4-FFF2-40B4-BE49-F238E27FC236}">
                <a16:creationId xmlns:a16="http://schemas.microsoft.com/office/drawing/2014/main" id="{12A55D00-1BD8-5EEA-69A1-8C0E903BF179}"/>
              </a:ext>
            </a:extLst>
          </p:cNvPr>
          <p:cNvSpPr txBox="1"/>
          <p:nvPr/>
        </p:nvSpPr>
        <p:spPr>
          <a:xfrm>
            <a:off x="1945189" y="8417808"/>
            <a:ext cx="6728179" cy="4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(1814–1878) </a:t>
            </a:r>
          </a:p>
        </p:txBody>
      </p:sp>
      <p:sp>
        <p:nvSpPr>
          <p:cNvPr id="4" name="Google Shape;218;p17">
            <a:extLst>
              <a:ext uri="{FF2B5EF4-FFF2-40B4-BE49-F238E27FC236}">
                <a16:creationId xmlns:a16="http://schemas.microsoft.com/office/drawing/2014/main" id="{5900B850-BCFC-647F-16A5-498270E42441}"/>
              </a:ext>
            </a:extLst>
          </p:cNvPr>
          <p:cNvSpPr/>
          <p:nvPr/>
        </p:nvSpPr>
        <p:spPr>
          <a:xfrm>
            <a:off x="15443801" y="8279213"/>
            <a:ext cx="1191046" cy="1526982"/>
          </a:xfrm>
          <a:custGeom>
            <a:avLst/>
            <a:gdLst/>
            <a:ahLst/>
            <a:cxnLst/>
            <a:rect l="l" t="t" r="r" b="b"/>
            <a:pathLst>
              <a:path w="1191046" h="1526982" extrusionOk="0">
                <a:moveTo>
                  <a:pt x="0" y="0"/>
                </a:moveTo>
                <a:lnTo>
                  <a:pt x="1191046" y="0"/>
                </a:lnTo>
                <a:lnTo>
                  <a:pt x="1191046" y="1526982"/>
                </a:lnTo>
                <a:lnTo>
                  <a:pt x="0" y="1526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24;p26">
            <a:extLst>
              <a:ext uri="{FF2B5EF4-FFF2-40B4-BE49-F238E27FC236}">
                <a16:creationId xmlns:a16="http://schemas.microsoft.com/office/drawing/2014/main" id="{18A2597A-4FA4-2E6D-45F2-C832A205C4D9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 t="5571" b="1005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3"/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hu-HU" sz="2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Paulay</a:t>
            </a:r>
            <a:r>
              <a:rPr lang="hu-HU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Ede | Nemzeti Színház | 1883</a:t>
            </a:r>
            <a:endParaRPr lang="hu-HU" sz="2000" dirty="0"/>
          </a:p>
        </p:txBody>
      </p:sp>
      <p:sp>
        <p:nvSpPr>
          <p:cNvPr id="343" name="Google Shape;343;p23"/>
          <p:cNvSpPr txBox="1"/>
          <p:nvPr/>
        </p:nvSpPr>
        <p:spPr>
          <a:xfrm>
            <a:off x="5852210" y="389580"/>
            <a:ext cx="65835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i="0" u="none" strike="noStrike" cap="none" dirty="0">
                <a:solidFill>
                  <a:srgbClr val="FFFFFF"/>
                </a:solidFill>
                <a:latin typeface="+mj-lt"/>
                <a:ea typeface="Della Respira"/>
                <a:cs typeface="Della Respira"/>
                <a:sym typeface="Della Respira"/>
              </a:rPr>
              <a:t>ŐSBEMUTATÓ</a:t>
            </a:r>
            <a:endParaRPr b="1" dirty="0">
              <a:latin typeface="+mj-lt"/>
            </a:endParaRPr>
          </a:p>
        </p:txBody>
      </p:sp>
      <p:sp>
        <p:nvSpPr>
          <p:cNvPr id="344" name="Google Shape;344;p23"/>
          <p:cNvSpPr txBox="1"/>
          <p:nvPr/>
        </p:nvSpPr>
        <p:spPr>
          <a:xfrm>
            <a:off x="10246856" y="2176303"/>
            <a:ext cx="5759958" cy="8494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b="1" i="0" u="none" strike="noStrike" cap="none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1883. </a:t>
            </a:r>
            <a:r>
              <a:rPr lang="hu-HU" sz="4800" b="1" i="0" u="none" strike="noStrike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SZEPTEMBER</a:t>
            </a:r>
            <a:r>
              <a:rPr lang="hu-HU" sz="4800" b="1" i="0" u="none" strike="noStrike" cap="none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21.</a:t>
            </a:r>
            <a:endParaRPr lang="hu-HU" sz="4800" b="1" dirty="0">
              <a:solidFill>
                <a:schemeClr val="bg1"/>
              </a:solidFill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D616C42D-F9FF-46B4-94A3-1390C86F27D0}"/>
              </a:ext>
            </a:extLst>
          </p:cNvPr>
          <p:cNvGrpSpPr/>
          <p:nvPr/>
        </p:nvGrpSpPr>
        <p:grpSpPr>
          <a:xfrm>
            <a:off x="613084" y="1567180"/>
            <a:ext cx="4254039" cy="3778095"/>
            <a:chOff x="1345022" y="1251487"/>
            <a:chExt cx="4254039" cy="3778095"/>
          </a:xfrm>
        </p:grpSpPr>
        <p:sp>
          <p:nvSpPr>
            <p:cNvPr id="345" name="Google Shape;345;p23"/>
            <p:cNvSpPr/>
            <p:nvPr/>
          </p:nvSpPr>
          <p:spPr>
            <a:xfrm>
              <a:off x="1345022" y="1251487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46" name="Google Shape;346;p23"/>
            <p:cNvGrpSpPr/>
            <p:nvPr/>
          </p:nvGrpSpPr>
          <p:grpSpPr>
            <a:xfrm>
              <a:off x="1849409" y="1762650"/>
              <a:ext cx="3245265" cy="3266932"/>
              <a:chOff x="0" y="-47625"/>
              <a:chExt cx="854720" cy="860425"/>
            </a:xfrm>
          </p:grpSpPr>
          <p:sp>
            <p:nvSpPr>
              <p:cNvPr id="347" name="Google Shape;347;p23"/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8" name="Google Shape;348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" name="Google Shape;349;p23"/>
            <p:cNvSpPr txBox="1"/>
            <p:nvPr/>
          </p:nvSpPr>
          <p:spPr>
            <a:xfrm>
              <a:off x="1881403" y="2089247"/>
              <a:ext cx="3181200" cy="599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hu-HU" sz="2999" dirty="0">
                  <a:latin typeface="Oswald"/>
                  <a:ea typeface="Oswald"/>
                  <a:cs typeface="Oswald"/>
                  <a:sym typeface="Oswald"/>
                </a:rPr>
                <a:t>Technológia</a:t>
              </a:r>
              <a:endParaRPr dirty="0"/>
            </a:p>
          </p:txBody>
        </p:sp>
        <p:sp>
          <p:nvSpPr>
            <p:cNvPr id="350" name="Google Shape;350;p23"/>
            <p:cNvSpPr txBox="1"/>
            <p:nvPr/>
          </p:nvSpPr>
          <p:spPr>
            <a:xfrm>
              <a:off x="1995059" y="2981485"/>
              <a:ext cx="2794800" cy="1557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hu-HU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E</a:t>
              </a:r>
              <a:r>
                <a:rPr lang="en-US" sz="2200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lőször</a:t>
              </a:r>
              <a:r>
                <a:rPr lang="en-US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alkalmaztak</a:t>
              </a:r>
              <a:r>
                <a:rPr lang="en-US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villanyfényt</a:t>
              </a:r>
              <a:r>
                <a:rPr lang="en-US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, </a:t>
              </a:r>
              <a:r>
                <a:rPr lang="en-US" sz="2200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díszleteket</a:t>
              </a:r>
              <a:r>
                <a:rPr lang="en-US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süllyesztőkkel</a:t>
              </a:r>
              <a:r>
                <a:rPr lang="en-US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és</a:t>
              </a:r>
              <a:r>
                <a:rPr lang="en-US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forgókkal</a:t>
              </a:r>
              <a:r>
                <a:rPr lang="en-US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mozgatták</a:t>
              </a:r>
              <a:r>
                <a:rPr lang="en-US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.</a:t>
              </a:r>
              <a:endParaRPr lang="en-US" sz="2200" dirty="0"/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8CF3D477-F42B-E1CE-68A1-8B331E1EC02D}"/>
              </a:ext>
            </a:extLst>
          </p:cNvPr>
          <p:cNvGrpSpPr/>
          <p:nvPr/>
        </p:nvGrpSpPr>
        <p:grpSpPr>
          <a:xfrm>
            <a:off x="5298856" y="1577042"/>
            <a:ext cx="4254039" cy="3778095"/>
            <a:chOff x="6024094" y="1346972"/>
            <a:chExt cx="4254039" cy="3778095"/>
          </a:xfrm>
        </p:grpSpPr>
        <p:sp>
          <p:nvSpPr>
            <p:cNvPr id="351" name="Google Shape;351;p23"/>
            <p:cNvSpPr/>
            <p:nvPr/>
          </p:nvSpPr>
          <p:spPr>
            <a:xfrm>
              <a:off x="6024094" y="1346972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52" name="Google Shape;352;p23"/>
            <p:cNvGrpSpPr/>
            <p:nvPr/>
          </p:nvGrpSpPr>
          <p:grpSpPr>
            <a:xfrm>
              <a:off x="6528481" y="1858135"/>
              <a:ext cx="3245265" cy="3266932"/>
              <a:chOff x="0" y="-47625"/>
              <a:chExt cx="854720" cy="860425"/>
            </a:xfrm>
          </p:grpSpPr>
          <p:sp>
            <p:nvSpPr>
              <p:cNvPr id="353" name="Google Shape;353;p23"/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4" name="Google Shape;354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5" name="Google Shape;355;p23"/>
            <p:cNvSpPr txBox="1"/>
            <p:nvPr/>
          </p:nvSpPr>
          <p:spPr>
            <a:xfrm>
              <a:off x="6560474" y="2184732"/>
              <a:ext cx="3181200" cy="599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30010"/>
                </a:lnSpc>
              </a:pPr>
              <a:r>
                <a:rPr lang="hu-HU" sz="2999" dirty="0">
                  <a:latin typeface="Oswald"/>
                  <a:ea typeface="Oswald"/>
                  <a:cs typeface="Oswald"/>
                  <a:sym typeface="Oswald"/>
                </a:rPr>
                <a:t>Rengeteg szereplő</a:t>
              </a:r>
              <a:endParaRPr lang="hu-HU" sz="3200" dirty="0"/>
            </a:p>
          </p:txBody>
        </p:sp>
        <p:sp>
          <p:nvSpPr>
            <p:cNvPr id="356" name="Google Shape;356;p23"/>
            <p:cNvSpPr txBox="1"/>
            <p:nvPr/>
          </p:nvSpPr>
          <p:spPr>
            <a:xfrm>
              <a:off x="6432862" y="3004170"/>
              <a:ext cx="3245265" cy="1168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A</a:t>
              </a:r>
              <a:r>
                <a:rPr lang="en-US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Nemzeti</a:t>
              </a:r>
              <a:r>
                <a:rPr lang="en-US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egész</a:t>
              </a:r>
              <a:r>
                <a:rPr lang="en-US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társulatára</a:t>
              </a:r>
              <a:r>
                <a:rPr lang="en-US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szükség</a:t>
              </a:r>
              <a:r>
                <a:rPr lang="en-US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volt</a:t>
              </a:r>
              <a:r>
                <a:rPr lang="hu-HU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. </a:t>
              </a:r>
              <a:r>
                <a:rPr lang="hu-HU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T</a:t>
              </a:r>
              <a:r>
                <a:rPr lang="en-US" sz="2200" b="0" i="0" u="none" strike="noStrike" cap="none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öbb</a:t>
              </a:r>
              <a:r>
                <a:rPr lang="en-US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mint </a:t>
              </a:r>
              <a:r>
                <a:rPr lang="en-US" sz="2200" b="0" i="0" u="none" strike="noStrike" cap="none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száz</a:t>
              </a:r>
              <a:r>
                <a:rPr lang="en-US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statisztát</a:t>
              </a:r>
              <a:r>
                <a:rPr lang="en-US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alkalmaztak</a:t>
              </a:r>
              <a:r>
                <a:rPr lang="en-US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. </a:t>
              </a:r>
              <a:endParaRPr sz="2200" dirty="0"/>
            </a:p>
          </p:txBody>
        </p:sp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B608D9AF-B2F7-9436-D2AC-09406D44944E}"/>
              </a:ext>
            </a:extLst>
          </p:cNvPr>
          <p:cNvGrpSpPr/>
          <p:nvPr/>
        </p:nvGrpSpPr>
        <p:grpSpPr>
          <a:xfrm>
            <a:off x="619784" y="5559366"/>
            <a:ext cx="4254039" cy="3778095"/>
            <a:chOff x="1345022" y="5329296"/>
            <a:chExt cx="4254039" cy="3778095"/>
          </a:xfrm>
        </p:grpSpPr>
        <p:sp>
          <p:nvSpPr>
            <p:cNvPr id="357" name="Google Shape;357;p23"/>
            <p:cNvSpPr/>
            <p:nvPr/>
          </p:nvSpPr>
          <p:spPr>
            <a:xfrm>
              <a:off x="1345022" y="5329296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58" name="Google Shape;358;p23"/>
            <p:cNvGrpSpPr/>
            <p:nvPr/>
          </p:nvGrpSpPr>
          <p:grpSpPr>
            <a:xfrm>
              <a:off x="1849409" y="5840459"/>
              <a:ext cx="3245265" cy="3266932"/>
              <a:chOff x="0" y="-47625"/>
              <a:chExt cx="854720" cy="860425"/>
            </a:xfrm>
          </p:grpSpPr>
          <p:sp>
            <p:nvSpPr>
              <p:cNvPr id="359" name="Google Shape;359;p23"/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0" name="Google Shape;360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1" name="Google Shape;361;p23"/>
            <p:cNvSpPr txBox="1"/>
            <p:nvPr/>
          </p:nvSpPr>
          <p:spPr>
            <a:xfrm>
              <a:off x="1881403" y="6167056"/>
              <a:ext cx="31812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Szcenika</a:t>
              </a:r>
              <a:endParaRPr dirty="0"/>
            </a:p>
          </p:txBody>
        </p:sp>
        <p:sp>
          <p:nvSpPr>
            <p:cNvPr id="362" name="Google Shape;362;p23"/>
            <p:cNvSpPr txBox="1"/>
            <p:nvPr/>
          </p:nvSpPr>
          <p:spPr>
            <a:xfrm>
              <a:off x="2074683" y="7137102"/>
              <a:ext cx="2794800" cy="778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200" b="0" i="0" u="none" strike="noStrike" cap="none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Paulay</a:t>
              </a:r>
              <a:r>
                <a:rPr lang="hu-HU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 tervezte a díszlet és a jelmezek nagy részét.</a:t>
              </a:r>
              <a:endParaRPr sz="2200" dirty="0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92DBFED2-E32F-E986-EA5A-CB14BD747519}"/>
              </a:ext>
            </a:extLst>
          </p:cNvPr>
          <p:cNvGrpSpPr/>
          <p:nvPr/>
        </p:nvGrpSpPr>
        <p:grpSpPr>
          <a:xfrm>
            <a:off x="5298856" y="5607109"/>
            <a:ext cx="4254039" cy="3778095"/>
            <a:chOff x="6024094" y="5377039"/>
            <a:chExt cx="4254039" cy="3778095"/>
          </a:xfrm>
        </p:grpSpPr>
        <p:sp>
          <p:nvSpPr>
            <p:cNvPr id="363" name="Google Shape;363;p23"/>
            <p:cNvSpPr/>
            <p:nvPr/>
          </p:nvSpPr>
          <p:spPr>
            <a:xfrm>
              <a:off x="6024094" y="5377039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64" name="Google Shape;364;p23"/>
            <p:cNvGrpSpPr/>
            <p:nvPr/>
          </p:nvGrpSpPr>
          <p:grpSpPr>
            <a:xfrm>
              <a:off x="6528481" y="5888202"/>
              <a:ext cx="3245265" cy="3266932"/>
              <a:chOff x="0" y="-47625"/>
              <a:chExt cx="854720" cy="860425"/>
            </a:xfrm>
          </p:grpSpPr>
          <p:sp>
            <p:nvSpPr>
              <p:cNvPr id="365" name="Google Shape;365;p23"/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6" name="Google Shape;366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" name="Google Shape;367;p23"/>
            <p:cNvSpPr txBox="1"/>
            <p:nvPr/>
          </p:nvSpPr>
          <p:spPr>
            <a:xfrm>
              <a:off x="6560474" y="6214799"/>
              <a:ext cx="31812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Zene</a:t>
              </a:r>
              <a:endParaRPr dirty="0"/>
            </a:p>
          </p:txBody>
        </p:sp>
        <p:sp>
          <p:nvSpPr>
            <p:cNvPr id="368" name="Google Shape;368;p23"/>
            <p:cNvSpPr txBox="1"/>
            <p:nvPr/>
          </p:nvSpPr>
          <p:spPr>
            <a:xfrm>
              <a:off x="6753755" y="7184845"/>
              <a:ext cx="2794800" cy="1168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A kísérőzenéket Erkel Gyula, Erkel Ferenc gyermeke szerezte.</a:t>
              </a:r>
              <a:endParaRPr sz="2200" dirty="0"/>
            </a:p>
          </p:txBody>
        </p:sp>
      </p:grpSp>
      <p:sp>
        <p:nvSpPr>
          <p:cNvPr id="9" name="Google Shape;344;p23">
            <a:extLst>
              <a:ext uri="{FF2B5EF4-FFF2-40B4-BE49-F238E27FC236}">
                <a16:creationId xmlns:a16="http://schemas.microsoft.com/office/drawing/2014/main" id="{186748B6-BD5E-A79E-E623-3BAD16692106}"/>
              </a:ext>
            </a:extLst>
          </p:cNvPr>
          <p:cNvSpPr txBox="1"/>
          <p:nvPr/>
        </p:nvSpPr>
        <p:spPr>
          <a:xfrm>
            <a:off x="9933876" y="3234240"/>
            <a:ext cx="8509831" cy="63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4000" dirty="0" err="1">
                <a:solidFill>
                  <a:schemeClr val="bg1"/>
                </a:solidFill>
                <a:latin typeface="Oswald" panose="00000500000000000000" pitchFamily="2" charset="-18"/>
              </a:rPr>
              <a:t>Madách</a:t>
            </a: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 nem színpadra írta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játszhatatlannak tartották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4000" dirty="0" err="1">
                <a:solidFill>
                  <a:schemeClr val="bg1"/>
                </a:solidFill>
                <a:latin typeface="Oswald" panose="00000500000000000000" pitchFamily="2" charset="-18"/>
              </a:rPr>
              <a:t>Paulay</a:t>
            </a: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 a szöveget lerövidítette, színpadra alkalmazta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a cél nem az </a:t>
            </a:r>
            <a:r>
              <a:rPr lang="hu-HU" sz="4000" dirty="0" err="1">
                <a:solidFill>
                  <a:schemeClr val="bg1"/>
                </a:solidFill>
                <a:latin typeface="Oswald" panose="00000500000000000000" pitchFamily="2" charset="-18"/>
              </a:rPr>
              <a:t>újraértelmezés</a:t>
            </a: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 volt, hanem a mű bemutatása és érthetővé tétele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hatalmas siker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közel 100 előadást megélt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4000" dirty="0">
              <a:solidFill>
                <a:schemeClr val="bg1"/>
              </a:solidFill>
              <a:latin typeface="Oswald" panose="00000500000000000000" pitchFamily="2" charset="-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424;p26">
            <a:extLst>
              <a:ext uri="{FF2B5EF4-FFF2-40B4-BE49-F238E27FC236}">
                <a16:creationId xmlns:a16="http://schemas.microsoft.com/office/drawing/2014/main" id="{901DAE67-450F-3A22-2B83-893CA2EC18B6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 t="5571" b="1005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4"/>
          <p:cNvGrpSpPr/>
          <p:nvPr/>
        </p:nvGrpSpPr>
        <p:grpSpPr>
          <a:xfrm>
            <a:off x="1903729" y="1902623"/>
            <a:ext cx="2938554" cy="1107993"/>
            <a:chOff x="0" y="0"/>
            <a:chExt cx="4327021" cy="1084531"/>
          </a:xfrm>
        </p:grpSpPr>
        <p:sp>
          <p:nvSpPr>
            <p:cNvPr id="103" name="Google Shape;103;p14"/>
            <p:cNvSpPr/>
            <p:nvPr/>
          </p:nvSpPr>
          <p:spPr>
            <a:xfrm>
              <a:off x="0" y="0"/>
              <a:ext cx="4327021" cy="1084531"/>
            </a:xfrm>
            <a:custGeom>
              <a:avLst/>
              <a:gdLst/>
              <a:ahLst/>
              <a:cxnLst/>
              <a:rect l="l" t="t" r="r" b="b"/>
              <a:pathLst>
                <a:path w="854720" h="214228" extrusionOk="0">
                  <a:moveTo>
                    <a:pt x="0" y="0"/>
                  </a:moveTo>
                  <a:lnTo>
                    <a:pt x="854720" y="0"/>
                  </a:lnTo>
                  <a:lnTo>
                    <a:pt x="854720" y="214228"/>
                  </a:lnTo>
                  <a:lnTo>
                    <a:pt x="0" y="214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42658" y="263889"/>
              <a:ext cx="4241704" cy="800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Ádám – Nagy Imre</a:t>
              </a:r>
              <a:endParaRPr dirty="0"/>
            </a:p>
          </p:txBody>
        </p:sp>
      </p:grpSp>
      <p:grpSp>
        <p:nvGrpSpPr>
          <p:cNvPr id="105" name="Google Shape;105;p14"/>
          <p:cNvGrpSpPr/>
          <p:nvPr/>
        </p:nvGrpSpPr>
        <p:grpSpPr>
          <a:xfrm>
            <a:off x="7300193" y="1904383"/>
            <a:ext cx="3652302" cy="1107994"/>
            <a:chOff x="-42243" y="0"/>
            <a:chExt cx="4369264" cy="1084531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0"/>
              <a:ext cx="4327021" cy="1084531"/>
            </a:xfrm>
            <a:custGeom>
              <a:avLst/>
              <a:gdLst/>
              <a:ahLst/>
              <a:cxnLst/>
              <a:rect l="l" t="t" r="r" b="b"/>
              <a:pathLst>
                <a:path w="854720" h="214228" extrusionOk="0">
                  <a:moveTo>
                    <a:pt x="0" y="0"/>
                  </a:moveTo>
                  <a:lnTo>
                    <a:pt x="854720" y="0"/>
                  </a:lnTo>
                  <a:lnTo>
                    <a:pt x="854720" y="214228"/>
                  </a:lnTo>
                  <a:lnTo>
                    <a:pt x="0" y="214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-42243" y="262165"/>
              <a:ext cx="4241704" cy="800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Éva – Jászai Mari</a:t>
              </a:r>
              <a:endParaRPr dirty="0"/>
            </a:p>
          </p:txBody>
        </p:sp>
      </p:grpSp>
      <p:grpSp>
        <p:nvGrpSpPr>
          <p:cNvPr id="108" name="Google Shape;108;p14"/>
          <p:cNvGrpSpPr/>
          <p:nvPr/>
        </p:nvGrpSpPr>
        <p:grpSpPr>
          <a:xfrm>
            <a:off x="13000383" y="1904383"/>
            <a:ext cx="3616991" cy="1107995"/>
            <a:chOff x="0" y="0"/>
            <a:chExt cx="4327021" cy="1084531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4327021" cy="1084531"/>
            </a:xfrm>
            <a:custGeom>
              <a:avLst/>
              <a:gdLst/>
              <a:ahLst/>
              <a:cxnLst/>
              <a:rect l="l" t="t" r="r" b="b"/>
              <a:pathLst>
                <a:path w="854720" h="214228" extrusionOk="0">
                  <a:moveTo>
                    <a:pt x="0" y="0"/>
                  </a:moveTo>
                  <a:lnTo>
                    <a:pt x="854720" y="0"/>
                  </a:lnTo>
                  <a:lnTo>
                    <a:pt x="854720" y="214228"/>
                  </a:lnTo>
                  <a:lnTo>
                    <a:pt x="0" y="214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0" y="246354"/>
              <a:ext cx="4327021" cy="800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Lucifer – Gyenes László</a:t>
              </a:r>
              <a:endParaRPr dirty="0"/>
            </a:p>
          </p:txBody>
        </p:sp>
      </p:grpSp>
      <p:sp>
        <p:nvSpPr>
          <p:cNvPr id="112" name="Google Shape;112;p14"/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hu-HU" sz="2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Paulay</a:t>
            </a:r>
            <a:r>
              <a:rPr lang="hu-HU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Ede | Nemzeti Színház | 1883</a:t>
            </a:r>
            <a:endParaRPr lang="hu-HU" sz="2000" dirty="0"/>
          </a:p>
        </p:txBody>
      </p:sp>
      <p:sp>
        <p:nvSpPr>
          <p:cNvPr id="113" name="Google Shape;113;p14"/>
          <p:cNvSpPr txBox="1"/>
          <p:nvPr/>
        </p:nvSpPr>
        <p:spPr>
          <a:xfrm>
            <a:off x="2969849" y="258401"/>
            <a:ext cx="1234830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i="0" u="none" strike="noStrike" cap="none" dirty="0">
                <a:solidFill>
                  <a:srgbClr val="FFFFFF"/>
                </a:solidFill>
                <a:latin typeface="+mj-lt"/>
                <a:ea typeface="Della Respira"/>
                <a:cs typeface="Della Respira"/>
                <a:sym typeface="Della Respira"/>
              </a:rPr>
              <a:t>FŐSZEREPLŐK</a:t>
            </a:r>
            <a:endParaRPr lang="hu-HU" b="1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00F6F1-CBF7-66F2-230F-1F7BE385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383" y="3475263"/>
            <a:ext cx="3616991" cy="53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Google Shape;111;p14"/>
          <p:cNvSpPr/>
          <p:nvPr/>
        </p:nvSpPr>
        <p:spPr>
          <a:xfrm rot="-504432">
            <a:off x="12590847" y="6575819"/>
            <a:ext cx="7315200" cy="1050729"/>
          </a:xfrm>
          <a:custGeom>
            <a:avLst/>
            <a:gdLst/>
            <a:ahLst/>
            <a:cxnLst/>
            <a:rect l="l" t="t" r="r" b="b"/>
            <a:pathLst>
              <a:path w="7315200" h="1050729" extrusionOk="0">
                <a:moveTo>
                  <a:pt x="0" y="0"/>
                </a:moveTo>
                <a:lnTo>
                  <a:pt x="7315200" y="0"/>
                </a:lnTo>
                <a:lnTo>
                  <a:pt x="7315200" y="1050729"/>
                </a:lnTo>
                <a:lnTo>
                  <a:pt x="0" y="1050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pic>
        <p:nvPicPr>
          <p:cNvPr id="1028" name="Picture 4" descr="Nem érhető el leírás a fényképhez.">
            <a:extLst>
              <a:ext uri="{FF2B5EF4-FFF2-40B4-BE49-F238E27FC236}">
                <a16:creationId xmlns:a16="http://schemas.microsoft.com/office/drawing/2014/main" id="{9781F30D-8A79-4489-D4F7-E0C54D31D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652" r="4725" b="13042"/>
          <a:stretch>
            <a:fillRect/>
          </a:stretch>
        </p:blipFill>
        <p:spPr bwMode="auto">
          <a:xfrm>
            <a:off x="7335504" y="3475263"/>
            <a:ext cx="3616991" cy="53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A731D24-030D-BE16-C4B8-F9599060A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729" y="3363134"/>
            <a:ext cx="2938554" cy="5470078"/>
          </a:xfrm>
          <a:prstGeom prst="rect">
            <a:avLst/>
          </a:prstGeom>
        </p:spPr>
      </p:pic>
      <p:sp>
        <p:nvSpPr>
          <p:cNvPr id="10" name="Google Shape;529;p31">
            <a:extLst>
              <a:ext uri="{FF2B5EF4-FFF2-40B4-BE49-F238E27FC236}">
                <a16:creationId xmlns:a16="http://schemas.microsoft.com/office/drawing/2014/main" id="{C387E63B-079A-4126-B6EF-201A073532F5}"/>
              </a:ext>
            </a:extLst>
          </p:cNvPr>
          <p:cNvSpPr/>
          <p:nvPr/>
        </p:nvSpPr>
        <p:spPr>
          <a:xfrm rot="656491">
            <a:off x="6476441" y="3168320"/>
            <a:ext cx="1271083" cy="2157703"/>
          </a:xfrm>
          <a:custGeom>
            <a:avLst/>
            <a:gdLst/>
            <a:ahLst/>
            <a:cxnLst/>
            <a:rect l="l" t="t" r="r" b="b"/>
            <a:pathLst>
              <a:path w="1271083" h="2157703" extrusionOk="0">
                <a:moveTo>
                  <a:pt x="0" y="0"/>
                </a:moveTo>
                <a:lnTo>
                  <a:pt x="1271083" y="0"/>
                </a:lnTo>
                <a:lnTo>
                  <a:pt x="1271083" y="2157703"/>
                </a:lnTo>
                <a:lnTo>
                  <a:pt x="0" y="215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1" name="Google Shape;530;p31">
            <a:extLst>
              <a:ext uri="{FF2B5EF4-FFF2-40B4-BE49-F238E27FC236}">
                <a16:creationId xmlns:a16="http://schemas.microsoft.com/office/drawing/2014/main" id="{F0BD0772-B0FD-4285-BEA9-4FFA1C6765B0}"/>
              </a:ext>
            </a:extLst>
          </p:cNvPr>
          <p:cNvSpPr/>
          <p:nvPr/>
        </p:nvSpPr>
        <p:spPr>
          <a:xfrm>
            <a:off x="3919724" y="7310352"/>
            <a:ext cx="1669275" cy="2083824"/>
          </a:xfrm>
          <a:custGeom>
            <a:avLst/>
            <a:gdLst/>
            <a:ahLst/>
            <a:cxnLst/>
            <a:rect l="l" t="t" r="r" b="b"/>
            <a:pathLst>
              <a:path w="2447883" h="3138312" extrusionOk="0">
                <a:moveTo>
                  <a:pt x="0" y="0"/>
                </a:moveTo>
                <a:lnTo>
                  <a:pt x="2447884" y="0"/>
                </a:lnTo>
                <a:lnTo>
                  <a:pt x="2447884" y="3138312"/>
                </a:lnTo>
                <a:lnTo>
                  <a:pt x="0" y="3138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6">
          <a:extLst>
            <a:ext uri="{FF2B5EF4-FFF2-40B4-BE49-F238E27FC236}">
              <a16:creationId xmlns:a16="http://schemas.microsoft.com/office/drawing/2014/main" id="{2CD068AD-CA85-534E-1539-D60EC7A6C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7">
            <a:extLst>
              <a:ext uri="{FF2B5EF4-FFF2-40B4-BE49-F238E27FC236}">
                <a16:creationId xmlns:a16="http://schemas.microsoft.com/office/drawing/2014/main" id="{1F0F9C7F-C352-4288-2C45-6CCA0BD389E4}"/>
              </a:ext>
            </a:extLst>
          </p:cNvPr>
          <p:cNvPicPr preferRelativeResize="0"/>
          <p:nvPr/>
        </p:nvPicPr>
        <p:blipFill>
          <a:blip r:embed="rId3">
            <a:alphaModFix amt="30000"/>
          </a:blip>
          <a:srcRect t="29590" b="2959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>
            <a:extLst>
              <a:ext uri="{FF2B5EF4-FFF2-40B4-BE49-F238E27FC236}">
                <a16:creationId xmlns:a16="http://schemas.microsoft.com/office/drawing/2014/main" id="{054981EF-63CC-1F24-3B6B-0E24E67305C6}"/>
              </a:ext>
            </a:extLst>
          </p:cNvPr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hu-HU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Németh Antal | Nemzeti Színház | 1937-1939</a:t>
            </a:r>
            <a:endParaRPr dirty="0"/>
          </a:p>
        </p:txBody>
      </p:sp>
      <p:pic>
        <p:nvPicPr>
          <p:cNvPr id="209" name="Google Shape;209;p17">
            <a:extLst>
              <a:ext uri="{FF2B5EF4-FFF2-40B4-BE49-F238E27FC236}">
                <a16:creationId xmlns:a16="http://schemas.microsoft.com/office/drawing/2014/main" id="{17F26E5C-1FC0-4782-8C0B-017AD82054A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-373" t="298" r="373" b="27234"/>
          <a:stretch>
            <a:fillRect/>
          </a:stretch>
        </p:blipFill>
        <p:spPr>
          <a:xfrm>
            <a:off x="1920100" y="1699018"/>
            <a:ext cx="6728178" cy="6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>
            <a:extLst>
              <a:ext uri="{FF2B5EF4-FFF2-40B4-BE49-F238E27FC236}">
                <a16:creationId xmlns:a16="http://schemas.microsoft.com/office/drawing/2014/main" id="{177F61D6-0755-418C-1D60-2F44D9EB80B6}"/>
              </a:ext>
            </a:extLst>
          </p:cNvPr>
          <p:cNvSpPr txBox="1"/>
          <p:nvPr/>
        </p:nvSpPr>
        <p:spPr>
          <a:xfrm>
            <a:off x="9614633" y="1496468"/>
            <a:ext cx="766306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0" i="0" u="none" strike="noStrike" cap="none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Németh Antal vagyok</a:t>
            </a:r>
            <a:endParaRPr dirty="0"/>
          </a:p>
        </p:txBody>
      </p:sp>
      <p:grpSp>
        <p:nvGrpSpPr>
          <p:cNvPr id="211" name="Google Shape;211;p17">
            <a:extLst>
              <a:ext uri="{FF2B5EF4-FFF2-40B4-BE49-F238E27FC236}">
                <a16:creationId xmlns:a16="http://schemas.microsoft.com/office/drawing/2014/main" id="{E691A10E-E450-0DDB-E891-F64C5B2EBE67}"/>
              </a:ext>
            </a:extLst>
          </p:cNvPr>
          <p:cNvGrpSpPr/>
          <p:nvPr/>
        </p:nvGrpSpPr>
        <p:grpSpPr>
          <a:xfrm>
            <a:off x="9614633" y="2641153"/>
            <a:ext cx="3453667" cy="3266930"/>
            <a:chOff x="0" y="-241102"/>
            <a:chExt cx="4327021" cy="4355909"/>
          </a:xfrm>
        </p:grpSpPr>
        <p:grpSp>
          <p:nvGrpSpPr>
            <p:cNvPr id="212" name="Google Shape;212;p17">
              <a:extLst>
                <a:ext uri="{FF2B5EF4-FFF2-40B4-BE49-F238E27FC236}">
                  <a16:creationId xmlns:a16="http://schemas.microsoft.com/office/drawing/2014/main" id="{7E0DC3A6-C59F-75C2-DF0C-E7B0E274A3A7}"/>
                </a:ext>
              </a:extLst>
            </p:cNvPr>
            <p:cNvGrpSpPr/>
            <p:nvPr/>
          </p:nvGrpSpPr>
          <p:grpSpPr>
            <a:xfrm>
              <a:off x="0" y="-241102"/>
              <a:ext cx="4327021" cy="4355909"/>
              <a:chOff x="0" y="-47625"/>
              <a:chExt cx="854720" cy="860425"/>
            </a:xfrm>
          </p:grpSpPr>
          <p:sp>
            <p:nvSpPr>
              <p:cNvPr id="213" name="Google Shape;213;p17">
                <a:extLst>
                  <a:ext uri="{FF2B5EF4-FFF2-40B4-BE49-F238E27FC236}">
                    <a16:creationId xmlns:a16="http://schemas.microsoft.com/office/drawing/2014/main" id="{1CB7C9AE-E034-EE8B-7C01-3ABF2A4C5441}"/>
                  </a:ext>
                </a:extLst>
              </p:cNvPr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4" name="Google Shape;214;p17">
                <a:extLst>
                  <a:ext uri="{FF2B5EF4-FFF2-40B4-BE49-F238E27FC236}">
                    <a16:creationId xmlns:a16="http://schemas.microsoft.com/office/drawing/2014/main" id="{53F5E447-5B76-1BE8-4B16-47F29AC6C8F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7">
              <a:extLst>
                <a:ext uri="{FF2B5EF4-FFF2-40B4-BE49-F238E27FC236}">
                  <a16:creationId xmlns:a16="http://schemas.microsoft.com/office/drawing/2014/main" id="{F2C77002-DB7F-997D-993C-5061FA9F4B36}"/>
                </a:ext>
              </a:extLst>
            </p:cNvPr>
            <p:cNvSpPr txBox="1"/>
            <p:nvPr/>
          </p:nvSpPr>
          <p:spPr>
            <a:xfrm>
              <a:off x="42659" y="194361"/>
              <a:ext cx="4241704" cy="800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dirty="0">
                  <a:latin typeface="Oswald"/>
                  <a:ea typeface="Oswald"/>
                  <a:cs typeface="Oswald"/>
                  <a:sym typeface="Oswald"/>
                </a:rPr>
                <a:t>„</a:t>
              </a:r>
              <a:r>
                <a:rPr lang="hu-HU" sz="3000" dirty="0" err="1">
                  <a:latin typeface="Oswald"/>
                  <a:ea typeface="Oswald"/>
                  <a:cs typeface="Oswald"/>
                  <a:sym typeface="Oswald"/>
                </a:rPr>
                <a:t>director</a:t>
              </a:r>
              <a:r>
                <a:rPr lang="hu-HU" sz="3000" dirty="0"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hu-HU" sz="3000" dirty="0" err="1">
                  <a:latin typeface="Oswald"/>
                  <a:ea typeface="Oswald"/>
                  <a:cs typeface="Oswald"/>
                  <a:sym typeface="Oswald"/>
                </a:rPr>
                <a:t>doctus</a:t>
              </a:r>
              <a:r>
                <a:rPr lang="hu-HU" sz="3000" dirty="0">
                  <a:latin typeface="Oswald"/>
                  <a:ea typeface="Oswald"/>
                  <a:cs typeface="Oswald"/>
                  <a:sym typeface="Oswald"/>
                </a:rPr>
                <a:t>”</a:t>
              </a:r>
              <a:endParaRPr dirty="0"/>
            </a:p>
          </p:txBody>
        </p:sp>
      </p:grpSp>
      <p:sp>
        <p:nvSpPr>
          <p:cNvPr id="216" name="Google Shape;216;p17">
            <a:extLst>
              <a:ext uri="{FF2B5EF4-FFF2-40B4-BE49-F238E27FC236}">
                <a16:creationId xmlns:a16="http://schemas.microsoft.com/office/drawing/2014/main" id="{994C7376-11C9-9E7E-D19F-E3364A907CFE}"/>
              </a:ext>
            </a:extLst>
          </p:cNvPr>
          <p:cNvSpPr txBox="1"/>
          <p:nvPr/>
        </p:nvSpPr>
        <p:spPr>
          <a:xfrm>
            <a:off x="9614633" y="3900293"/>
            <a:ext cx="7083105" cy="481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4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Nem a látvány érdekelt, hanem </a:t>
            </a:r>
            <a:r>
              <a:rPr lang="hu-HU" sz="3400" b="0" i="0" u="none" strike="noStrike" cap="non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Madách</a:t>
            </a:r>
            <a:r>
              <a:rPr lang="hu-HU" sz="34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gondolatai. A Tragédiát el akartam mozdítani a látványos, történelmi képek világából. 1937-es nagyszabású előadásom után,</a:t>
            </a:r>
            <a:r>
              <a:rPr lang="hu-HU" sz="3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hu-HU" sz="34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1939-es rendezésemben a díszletek helyett a gondolat és a szimbolika került előtérbe. Számomra ez a mű az ember belső küzdelmének drámája.</a:t>
            </a:r>
            <a:endParaRPr sz="3400" dirty="0"/>
          </a:p>
        </p:txBody>
      </p:sp>
      <p:sp>
        <p:nvSpPr>
          <p:cNvPr id="217" name="Google Shape;217;p17">
            <a:extLst>
              <a:ext uri="{FF2B5EF4-FFF2-40B4-BE49-F238E27FC236}">
                <a16:creationId xmlns:a16="http://schemas.microsoft.com/office/drawing/2014/main" id="{D3D38F06-00B9-A869-9E50-3CDDEADCFB5A}"/>
              </a:ext>
            </a:extLst>
          </p:cNvPr>
          <p:cNvSpPr/>
          <p:nvPr/>
        </p:nvSpPr>
        <p:spPr>
          <a:xfrm>
            <a:off x="909636" y="1699018"/>
            <a:ext cx="2121287" cy="2719599"/>
          </a:xfrm>
          <a:custGeom>
            <a:avLst/>
            <a:gdLst/>
            <a:ahLst/>
            <a:cxnLst/>
            <a:rect l="l" t="t" r="r" b="b"/>
            <a:pathLst>
              <a:path w="2121287" h="2719599" extrusionOk="0">
                <a:moveTo>
                  <a:pt x="0" y="0"/>
                </a:moveTo>
                <a:lnTo>
                  <a:pt x="2121287" y="0"/>
                </a:lnTo>
                <a:lnTo>
                  <a:pt x="2121287" y="2719599"/>
                </a:lnTo>
                <a:lnTo>
                  <a:pt x="0" y="2719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18" name="Google Shape;218;p17">
            <a:extLst>
              <a:ext uri="{FF2B5EF4-FFF2-40B4-BE49-F238E27FC236}">
                <a16:creationId xmlns:a16="http://schemas.microsoft.com/office/drawing/2014/main" id="{2A55BEE8-6688-8456-5839-93750E2E1ED0}"/>
              </a:ext>
            </a:extLst>
          </p:cNvPr>
          <p:cNvSpPr/>
          <p:nvPr/>
        </p:nvSpPr>
        <p:spPr>
          <a:xfrm>
            <a:off x="13558365" y="-384339"/>
            <a:ext cx="1191046" cy="1526982"/>
          </a:xfrm>
          <a:custGeom>
            <a:avLst/>
            <a:gdLst/>
            <a:ahLst/>
            <a:cxnLst/>
            <a:rect l="l" t="t" r="r" b="b"/>
            <a:pathLst>
              <a:path w="1191046" h="1526982" extrusionOk="0">
                <a:moveTo>
                  <a:pt x="0" y="0"/>
                </a:moveTo>
                <a:lnTo>
                  <a:pt x="1191046" y="0"/>
                </a:lnTo>
                <a:lnTo>
                  <a:pt x="1191046" y="1526982"/>
                </a:lnTo>
                <a:lnTo>
                  <a:pt x="0" y="1526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" name="Google Shape;216;p17">
            <a:extLst>
              <a:ext uri="{FF2B5EF4-FFF2-40B4-BE49-F238E27FC236}">
                <a16:creationId xmlns:a16="http://schemas.microsoft.com/office/drawing/2014/main" id="{A6C82DB2-5975-FC08-7DD6-CE67A2659AC8}"/>
              </a:ext>
            </a:extLst>
          </p:cNvPr>
          <p:cNvSpPr txBox="1"/>
          <p:nvPr/>
        </p:nvSpPr>
        <p:spPr>
          <a:xfrm>
            <a:off x="1945189" y="8417808"/>
            <a:ext cx="6728179" cy="4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(1903-1968) </a:t>
            </a:r>
          </a:p>
        </p:txBody>
      </p:sp>
    </p:spTree>
    <p:extLst>
      <p:ext uri="{BB962C8B-B14F-4D97-AF65-F5344CB8AC3E}">
        <p14:creationId xmlns:p14="http://schemas.microsoft.com/office/powerpoint/2010/main" val="63640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0">
          <a:extLst>
            <a:ext uri="{FF2B5EF4-FFF2-40B4-BE49-F238E27FC236}">
              <a16:creationId xmlns:a16="http://schemas.microsoft.com/office/drawing/2014/main" id="{14E32707-A5CD-D452-A3FF-8632A9F46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24;p26">
            <a:extLst>
              <a:ext uri="{FF2B5EF4-FFF2-40B4-BE49-F238E27FC236}">
                <a16:creationId xmlns:a16="http://schemas.microsoft.com/office/drawing/2014/main" id="{689C852A-4589-F0AE-168A-BFAA8389C072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 t="5571" b="1005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3">
            <a:extLst>
              <a:ext uri="{FF2B5EF4-FFF2-40B4-BE49-F238E27FC236}">
                <a16:creationId xmlns:a16="http://schemas.microsoft.com/office/drawing/2014/main" id="{76CDCA01-4971-CCAF-BBA4-8DDF7D59EAB9}"/>
              </a:ext>
            </a:extLst>
          </p:cNvPr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hu-HU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Németh Antal | Nemzeti Színház | 1937-1939</a:t>
            </a:r>
            <a:endParaRPr lang="hu-HU" sz="2000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A1F90AEE-BB9A-7853-D7CE-4051FC16B941}"/>
              </a:ext>
            </a:extLst>
          </p:cNvPr>
          <p:cNvGrpSpPr/>
          <p:nvPr/>
        </p:nvGrpSpPr>
        <p:grpSpPr>
          <a:xfrm>
            <a:off x="76636" y="5844786"/>
            <a:ext cx="4254039" cy="3778095"/>
            <a:chOff x="1345022" y="1251487"/>
            <a:chExt cx="4254039" cy="3778095"/>
          </a:xfrm>
        </p:grpSpPr>
        <p:sp>
          <p:nvSpPr>
            <p:cNvPr id="345" name="Google Shape;345;p23">
              <a:extLst>
                <a:ext uri="{FF2B5EF4-FFF2-40B4-BE49-F238E27FC236}">
                  <a16:creationId xmlns:a16="http://schemas.microsoft.com/office/drawing/2014/main" id="{C25AA9B3-40D0-EEB3-F564-854CF7ED7427}"/>
                </a:ext>
              </a:extLst>
            </p:cNvPr>
            <p:cNvSpPr/>
            <p:nvPr/>
          </p:nvSpPr>
          <p:spPr>
            <a:xfrm>
              <a:off x="1345022" y="1251487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46" name="Google Shape;346;p23">
              <a:extLst>
                <a:ext uri="{FF2B5EF4-FFF2-40B4-BE49-F238E27FC236}">
                  <a16:creationId xmlns:a16="http://schemas.microsoft.com/office/drawing/2014/main" id="{0D09C18A-6026-2580-F509-A150475E9AA6}"/>
                </a:ext>
              </a:extLst>
            </p:cNvPr>
            <p:cNvGrpSpPr/>
            <p:nvPr/>
          </p:nvGrpSpPr>
          <p:grpSpPr>
            <a:xfrm>
              <a:off x="1849409" y="1762650"/>
              <a:ext cx="3245265" cy="3266932"/>
              <a:chOff x="0" y="-47625"/>
              <a:chExt cx="854720" cy="860425"/>
            </a:xfrm>
          </p:grpSpPr>
          <p:sp>
            <p:nvSpPr>
              <p:cNvPr id="347" name="Google Shape;347;p23">
                <a:extLst>
                  <a:ext uri="{FF2B5EF4-FFF2-40B4-BE49-F238E27FC236}">
                    <a16:creationId xmlns:a16="http://schemas.microsoft.com/office/drawing/2014/main" id="{5EA9DF74-5732-8957-C520-D8D6154061C2}"/>
                  </a:ext>
                </a:extLst>
              </p:cNvPr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8" name="Google Shape;348;p23">
                <a:extLst>
                  <a:ext uri="{FF2B5EF4-FFF2-40B4-BE49-F238E27FC236}">
                    <a16:creationId xmlns:a16="http://schemas.microsoft.com/office/drawing/2014/main" id="{6A474DBA-E7AB-D7E6-CB6D-411BA3029BB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" name="Google Shape;349;p23">
              <a:extLst>
                <a:ext uri="{FF2B5EF4-FFF2-40B4-BE49-F238E27FC236}">
                  <a16:creationId xmlns:a16="http://schemas.microsoft.com/office/drawing/2014/main" id="{8195555D-E575-8D64-23D4-06E23E19FD3B}"/>
                </a:ext>
              </a:extLst>
            </p:cNvPr>
            <p:cNvSpPr txBox="1"/>
            <p:nvPr/>
          </p:nvSpPr>
          <p:spPr>
            <a:xfrm>
              <a:off x="1881403" y="2089247"/>
              <a:ext cx="3181200" cy="599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hu-HU" sz="2999" dirty="0">
                  <a:latin typeface="Oswald"/>
                  <a:ea typeface="Oswald"/>
                  <a:cs typeface="Oswald"/>
                  <a:sym typeface="Oswald"/>
                </a:rPr>
                <a:t>Centenárium</a:t>
              </a:r>
              <a:endParaRPr dirty="0"/>
            </a:p>
          </p:txBody>
        </p:sp>
        <p:sp>
          <p:nvSpPr>
            <p:cNvPr id="350" name="Google Shape;350;p23">
              <a:extLst>
                <a:ext uri="{FF2B5EF4-FFF2-40B4-BE49-F238E27FC236}">
                  <a16:creationId xmlns:a16="http://schemas.microsoft.com/office/drawing/2014/main" id="{DD87F19C-9E89-C912-97AF-22115130F657}"/>
                </a:ext>
              </a:extLst>
            </p:cNvPr>
            <p:cNvSpPr txBox="1"/>
            <p:nvPr/>
          </p:nvSpPr>
          <p:spPr>
            <a:xfrm>
              <a:off x="1995059" y="2981485"/>
              <a:ext cx="2794800" cy="1557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hu-HU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Az 1937-es rendezés a Nemzeti Színház centenáriumához kapcsolódott.</a:t>
              </a:r>
              <a:endParaRPr lang="en-US" sz="2200" dirty="0"/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D1B254C3-0598-5021-13D2-668FB9455B13}"/>
              </a:ext>
            </a:extLst>
          </p:cNvPr>
          <p:cNvGrpSpPr/>
          <p:nvPr/>
        </p:nvGrpSpPr>
        <p:grpSpPr>
          <a:xfrm>
            <a:off x="4362668" y="5912062"/>
            <a:ext cx="4254039" cy="3778095"/>
            <a:chOff x="6024094" y="1346972"/>
            <a:chExt cx="4254039" cy="3778095"/>
          </a:xfrm>
        </p:grpSpPr>
        <p:sp>
          <p:nvSpPr>
            <p:cNvPr id="351" name="Google Shape;351;p23">
              <a:extLst>
                <a:ext uri="{FF2B5EF4-FFF2-40B4-BE49-F238E27FC236}">
                  <a16:creationId xmlns:a16="http://schemas.microsoft.com/office/drawing/2014/main" id="{578AC305-F8EA-2D87-B70C-61FA6CE2F03E}"/>
                </a:ext>
              </a:extLst>
            </p:cNvPr>
            <p:cNvSpPr/>
            <p:nvPr/>
          </p:nvSpPr>
          <p:spPr>
            <a:xfrm>
              <a:off x="6024094" y="1346972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52" name="Google Shape;352;p23">
              <a:extLst>
                <a:ext uri="{FF2B5EF4-FFF2-40B4-BE49-F238E27FC236}">
                  <a16:creationId xmlns:a16="http://schemas.microsoft.com/office/drawing/2014/main" id="{EF010D2C-C6B4-385B-9337-95F4197B0F78}"/>
                </a:ext>
              </a:extLst>
            </p:cNvPr>
            <p:cNvGrpSpPr/>
            <p:nvPr/>
          </p:nvGrpSpPr>
          <p:grpSpPr>
            <a:xfrm>
              <a:off x="6528481" y="1858135"/>
              <a:ext cx="3245265" cy="3266932"/>
              <a:chOff x="0" y="-47625"/>
              <a:chExt cx="854720" cy="860425"/>
            </a:xfrm>
          </p:grpSpPr>
          <p:sp>
            <p:nvSpPr>
              <p:cNvPr id="353" name="Google Shape;353;p23">
                <a:extLst>
                  <a:ext uri="{FF2B5EF4-FFF2-40B4-BE49-F238E27FC236}">
                    <a16:creationId xmlns:a16="http://schemas.microsoft.com/office/drawing/2014/main" id="{DBF1F781-BA86-5EB5-BDB1-782C8EA24CAA}"/>
                  </a:ext>
                </a:extLst>
              </p:cNvPr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4" name="Google Shape;354;p23">
                <a:extLst>
                  <a:ext uri="{FF2B5EF4-FFF2-40B4-BE49-F238E27FC236}">
                    <a16:creationId xmlns:a16="http://schemas.microsoft.com/office/drawing/2014/main" id="{01928D12-FCC5-E0E3-B470-59668386EE7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5" name="Google Shape;355;p23">
              <a:extLst>
                <a:ext uri="{FF2B5EF4-FFF2-40B4-BE49-F238E27FC236}">
                  <a16:creationId xmlns:a16="http://schemas.microsoft.com/office/drawing/2014/main" id="{185C5EC5-4172-9940-ACFB-C2B4F6CC2B96}"/>
                </a:ext>
              </a:extLst>
            </p:cNvPr>
            <p:cNvSpPr txBox="1"/>
            <p:nvPr/>
          </p:nvSpPr>
          <p:spPr>
            <a:xfrm>
              <a:off x="6560474" y="2184732"/>
              <a:ext cx="3181200" cy="599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30010"/>
                </a:lnSpc>
              </a:pPr>
              <a:r>
                <a:rPr lang="hu-HU" sz="2999" dirty="0">
                  <a:latin typeface="Oswald"/>
                  <a:ea typeface="Oswald"/>
                  <a:cs typeface="Oswald"/>
                  <a:sym typeface="Oswald"/>
                </a:rPr>
                <a:t>Átmenet</a:t>
              </a:r>
              <a:endParaRPr lang="hu-HU" sz="3200" dirty="0"/>
            </a:p>
          </p:txBody>
        </p:sp>
        <p:sp>
          <p:nvSpPr>
            <p:cNvPr id="356" name="Google Shape;356;p23">
              <a:extLst>
                <a:ext uri="{FF2B5EF4-FFF2-40B4-BE49-F238E27FC236}">
                  <a16:creationId xmlns:a16="http://schemas.microsoft.com/office/drawing/2014/main" id="{C4CA0823-5E0C-001A-C036-D35366833E2E}"/>
                </a:ext>
              </a:extLst>
            </p:cNvPr>
            <p:cNvSpPr txBox="1"/>
            <p:nvPr/>
          </p:nvSpPr>
          <p:spPr>
            <a:xfrm>
              <a:off x="6432862" y="3004170"/>
              <a:ext cx="3245265" cy="1168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A látvány korábban elnyomta a </a:t>
              </a:r>
              <a:r>
                <a:rPr lang="hu-HU" sz="2200" dirty="0" err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gondolatiságot</a:t>
              </a:r>
              <a:r>
                <a:rPr lang="hu-HU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. Ez látványos, de már gondolkodó előadás volt.</a:t>
              </a:r>
              <a:endParaRPr sz="2200" dirty="0"/>
            </a:p>
          </p:txBody>
        </p:sp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0F5F301-EA8D-A86A-B0FF-A92B86D9B81B}"/>
              </a:ext>
            </a:extLst>
          </p:cNvPr>
          <p:cNvGrpSpPr/>
          <p:nvPr/>
        </p:nvGrpSpPr>
        <p:grpSpPr>
          <a:xfrm>
            <a:off x="9683025" y="5912062"/>
            <a:ext cx="4254039" cy="3778095"/>
            <a:chOff x="1345022" y="5329296"/>
            <a:chExt cx="4254039" cy="3778095"/>
          </a:xfrm>
        </p:grpSpPr>
        <p:sp>
          <p:nvSpPr>
            <p:cNvPr id="357" name="Google Shape;357;p23">
              <a:extLst>
                <a:ext uri="{FF2B5EF4-FFF2-40B4-BE49-F238E27FC236}">
                  <a16:creationId xmlns:a16="http://schemas.microsoft.com/office/drawing/2014/main" id="{DFB14DAB-1BB5-4F6F-F381-7F0299897B8D}"/>
                </a:ext>
              </a:extLst>
            </p:cNvPr>
            <p:cNvSpPr/>
            <p:nvPr/>
          </p:nvSpPr>
          <p:spPr>
            <a:xfrm>
              <a:off x="1345022" y="5329296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58" name="Google Shape;358;p23">
              <a:extLst>
                <a:ext uri="{FF2B5EF4-FFF2-40B4-BE49-F238E27FC236}">
                  <a16:creationId xmlns:a16="http://schemas.microsoft.com/office/drawing/2014/main" id="{B4CA7D3B-0C67-7B2A-7E89-944016EF8EC9}"/>
                </a:ext>
              </a:extLst>
            </p:cNvPr>
            <p:cNvGrpSpPr/>
            <p:nvPr/>
          </p:nvGrpSpPr>
          <p:grpSpPr>
            <a:xfrm>
              <a:off x="1849409" y="5840459"/>
              <a:ext cx="3245265" cy="3266932"/>
              <a:chOff x="0" y="-47625"/>
              <a:chExt cx="854720" cy="860425"/>
            </a:xfrm>
          </p:grpSpPr>
          <p:sp>
            <p:nvSpPr>
              <p:cNvPr id="359" name="Google Shape;359;p23">
                <a:extLst>
                  <a:ext uri="{FF2B5EF4-FFF2-40B4-BE49-F238E27FC236}">
                    <a16:creationId xmlns:a16="http://schemas.microsoft.com/office/drawing/2014/main" id="{C31321B1-84DA-64BD-765C-E72D358DA2D3}"/>
                  </a:ext>
                </a:extLst>
              </p:cNvPr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0" name="Google Shape;360;p23">
                <a:extLst>
                  <a:ext uri="{FF2B5EF4-FFF2-40B4-BE49-F238E27FC236}">
                    <a16:creationId xmlns:a16="http://schemas.microsoft.com/office/drawing/2014/main" id="{4291008E-34EE-2748-33FB-4BE8FC5F0E9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1" name="Google Shape;361;p23">
              <a:extLst>
                <a:ext uri="{FF2B5EF4-FFF2-40B4-BE49-F238E27FC236}">
                  <a16:creationId xmlns:a16="http://schemas.microsoft.com/office/drawing/2014/main" id="{1235CAE2-5395-54CC-9A46-4F5F8BDA5EA2}"/>
                </a:ext>
              </a:extLst>
            </p:cNvPr>
            <p:cNvSpPr txBox="1"/>
            <p:nvPr/>
          </p:nvSpPr>
          <p:spPr>
            <a:xfrm>
              <a:off x="1881403" y="6167056"/>
              <a:ext cx="31812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Utaztatható</a:t>
              </a:r>
              <a:endParaRPr dirty="0"/>
            </a:p>
          </p:txBody>
        </p:sp>
        <p:sp>
          <p:nvSpPr>
            <p:cNvPr id="362" name="Google Shape;362;p23">
              <a:extLst>
                <a:ext uri="{FF2B5EF4-FFF2-40B4-BE49-F238E27FC236}">
                  <a16:creationId xmlns:a16="http://schemas.microsoft.com/office/drawing/2014/main" id="{64268B5C-CE98-D161-0707-0AA55EECA658}"/>
                </a:ext>
              </a:extLst>
            </p:cNvPr>
            <p:cNvSpPr txBox="1"/>
            <p:nvPr/>
          </p:nvSpPr>
          <p:spPr>
            <a:xfrm>
              <a:off x="2074683" y="7137102"/>
              <a:ext cx="2794800" cy="1168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a Tragédia addig hatalmas, nehezen mozgatható előadásként élt.</a:t>
              </a:r>
              <a:endParaRPr sz="2200" dirty="0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62DC4BB-C843-8F7B-58E3-86E089F03D87}"/>
              </a:ext>
            </a:extLst>
          </p:cNvPr>
          <p:cNvGrpSpPr/>
          <p:nvPr/>
        </p:nvGrpSpPr>
        <p:grpSpPr>
          <a:xfrm>
            <a:off x="14037819" y="5904597"/>
            <a:ext cx="4254039" cy="3778095"/>
            <a:chOff x="6024094" y="5377039"/>
            <a:chExt cx="4254039" cy="3778095"/>
          </a:xfrm>
        </p:grpSpPr>
        <p:sp>
          <p:nvSpPr>
            <p:cNvPr id="363" name="Google Shape;363;p23">
              <a:extLst>
                <a:ext uri="{FF2B5EF4-FFF2-40B4-BE49-F238E27FC236}">
                  <a16:creationId xmlns:a16="http://schemas.microsoft.com/office/drawing/2014/main" id="{F1D2C1C0-2CD0-5DC4-9442-A34DF52F8468}"/>
                </a:ext>
              </a:extLst>
            </p:cNvPr>
            <p:cNvSpPr/>
            <p:nvPr/>
          </p:nvSpPr>
          <p:spPr>
            <a:xfrm>
              <a:off x="6024094" y="5377039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64" name="Google Shape;364;p23">
              <a:extLst>
                <a:ext uri="{FF2B5EF4-FFF2-40B4-BE49-F238E27FC236}">
                  <a16:creationId xmlns:a16="http://schemas.microsoft.com/office/drawing/2014/main" id="{0B5E91F4-82EE-B143-A5D3-FED6EEAB81BF}"/>
                </a:ext>
              </a:extLst>
            </p:cNvPr>
            <p:cNvGrpSpPr/>
            <p:nvPr/>
          </p:nvGrpSpPr>
          <p:grpSpPr>
            <a:xfrm>
              <a:off x="6528481" y="5888202"/>
              <a:ext cx="3245265" cy="3266932"/>
              <a:chOff x="0" y="-47625"/>
              <a:chExt cx="854720" cy="860425"/>
            </a:xfrm>
          </p:grpSpPr>
          <p:sp>
            <p:nvSpPr>
              <p:cNvPr id="365" name="Google Shape;365;p23">
                <a:extLst>
                  <a:ext uri="{FF2B5EF4-FFF2-40B4-BE49-F238E27FC236}">
                    <a16:creationId xmlns:a16="http://schemas.microsoft.com/office/drawing/2014/main" id="{53BDD9EA-C34D-5159-FDD1-50E3D5652141}"/>
                  </a:ext>
                </a:extLst>
              </p:cNvPr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6" name="Google Shape;366;p23">
                <a:extLst>
                  <a:ext uri="{FF2B5EF4-FFF2-40B4-BE49-F238E27FC236}">
                    <a16:creationId xmlns:a16="http://schemas.microsoft.com/office/drawing/2014/main" id="{29A7FF12-63C6-00F6-0DDE-60104070B49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" name="Google Shape;367;p23">
              <a:extLst>
                <a:ext uri="{FF2B5EF4-FFF2-40B4-BE49-F238E27FC236}">
                  <a16:creationId xmlns:a16="http://schemas.microsoft.com/office/drawing/2014/main" id="{05E01141-43BD-F656-3B50-FC1D1FF853F8}"/>
                </a:ext>
              </a:extLst>
            </p:cNvPr>
            <p:cNvSpPr txBox="1"/>
            <p:nvPr/>
          </p:nvSpPr>
          <p:spPr>
            <a:xfrm>
              <a:off x="6560474" y="6214799"/>
              <a:ext cx="31812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Díszlet</a:t>
              </a:r>
              <a:endParaRPr dirty="0"/>
            </a:p>
          </p:txBody>
        </p:sp>
        <p:sp>
          <p:nvSpPr>
            <p:cNvPr id="368" name="Google Shape;368;p23">
              <a:extLst>
                <a:ext uri="{FF2B5EF4-FFF2-40B4-BE49-F238E27FC236}">
                  <a16:creationId xmlns:a16="http://schemas.microsoft.com/office/drawing/2014/main" id="{DA54CF82-4658-6F11-ECED-15D2E2E29EBE}"/>
                </a:ext>
              </a:extLst>
            </p:cNvPr>
            <p:cNvSpPr txBox="1"/>
            <p:nvPr/>
          </p:nvSpPr>
          <p:spPr>
            <a:xfrm>
              <a:off x="6753755" y="7184845"/>
              <a:ext cx="2794800" cy="1168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szimbolikus, oltárszerű tér – nem valós helyszínek, hanem gondolati tér</a:t>
              </a:r>
              <a:endParaRPr sz="2200" dirty="0"/>
            </a:p>
          </p:txBody>
        </p: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6D448FA7-6F80-0C6B-155E-A568D2DB82D6}"/>
              </a:ext>
            </a:extLst>
          </p:cNvPr>
          <p:cNvGrpSpPr/>
          <p:nvPr/>
        </p:nvGrpSpPr>
        <p:grpSpPr>
          <a:xfrm>
            <a:off x="1042947" y="1692764"/>
            <a:ext cx="17846613" cy="4655447"/>
            <a:chOff x="1042947" y="1692764"/>
            <a:chExt cx="17846613" cy="4655447"/>
          </a:xfrm>
        </p:grpSpPr>
        <p:sp>
          <p:nvSpPr>
            <p:cNvPr id="344" name="Google Shape;344;p23">
              <a:extLst>
                <a:ext uri="{FF2B5EF4-FFF2-40B4-BE49-F238E27FC236}">
                  <a16:creationId xmlns:a16="http://schemas.microsoft.com/office/drawing/2014/main" id="{13AFDBD8-32CE-27A1-6719-817985C6F6C4}"/>
                </a:ext>
              </a:extLst>
            </p:cNvPr>
            <p:cNvSpPr txBox="1"/>
            <p:nvPr/>
          </p:nvSpPr>
          <p:spPr>
            <a:xfrm>
              <a:off x="1355927" y="1693173"/>
              <a:ext cx="5725858" cy="8494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4800" b="1" i="0" u="none" strike="noStrike" cap="none" dirty="0">
                  <a:solidFill>
                    <a:schemeClr val="bg1"/>
                  </a:solidFill>
                  <a:latin typeface="Oswald"/>
                  <a:ea typeface="Oswald"/>
                  <a:cs typeface="Oswald"/>
                  <a:sym typeface="Oswald"/>
                </a:rPr>
                <a:t>1937. Nagyszínpad</a:t>
              </a:r>
              <a:endParaRPr lang="hu-HU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344;p23">
              <a:extLst>
                <a:ext uri="{FF2B5EF4-FFF2-40B4-BE49-F238E27FC236}">
                  <a16:creationId xmlns:a16="http://schemas.microsoft.com/office/drawing/2014/main" id="{87A8D0FB-F2A8-63B9-7644-31350107CF74}"/>
                </a:ext>
              </a:extLst>
            </p:cNvPr>
            <p:cNvSpPr txBox="1"/>
            <p:nvPr/>
          </p:nvSpPr>
          <p:spPr>
            <a:xfrm>
              <a:off x="1042947" y="2751110"/>
              <a:ext cx="8509831" cy="353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hu-HU" sz="4000" dirty="0">
                  <a:solidFill>
                    <a:schemeClr val="bg1"/>
                  </a:solidFill>
                  <a:latin typeface="Oswald" panose="00000500000000000000" pitchFamily="2" charset="-18"/>
                </a:rPr>
                <a:t>nagyszabású</a:t>
              </a:r>
            </a:p>
            <a:p>
              <a:pPr marL="571500" marR="0" lvl="0" indent="-571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hu-HU" sz="4000" dirty="0">
                  <a:solidFill>
                    <a:schemeClr val="bg1"/>
                  </a:solidFill>
                  <a:latin typeface="Oswald" panose="00000500000000000000" pitchFamily="2" charset="-18"/>
                </a:rPr>
                <a:t>tömegjelenetek, zenék</a:t>
              </a:r>
            </a:p>
            <a:p>
              <a:pPr marL="571500" marR="0" lvl="0" indent="-571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hu-HU" sz="4000" dirty="0">
                  <a:solidFill>
                    <a:schemeClr val="bg1"/>
                  </a:solidFill>
                  <a:latin typeface="Oswald" panose="00000500000000000000" pitchFamily="2" charset="-18"/>
                </a:rPr>
                <a:t>technikai újítások</a:t>
              </a:r>
            </a:p>
            <a:p>
              <a:pPr marL="571500" marR="0" lvl="0" indent="-571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hu-HU" sz="4000" dirty="0">
                  <a:solidFill>
                    <a:schemeClr val="bg1"/>
                  </a:solidFill>
                  <a:latin typeface="Oswald" panose="00000500000000000000" pitchFamily="2" charset="-18"/>
                </a:rPr>
                <a:t>hagyományos értelmezés</a:t>
              </a:r>
            </a:p>
            <a:p>
              <a:pPr marL="571500" marR="0" lvl="0" indent="-571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hu-HU" sz="4000" dirty="0">
                <a:solidFill>
                  <a:schemeClr val="bg1"/>
                </a:solidFill>
                <a:latin typeface="Oswald" panose="00000500000000000000" pitchFamily="2" charset="-18"/>
              </a:endParaRPr>
            </a:p>
          </p:txBody>
        </p:sp>
        <p:sp>
          <p:nvSpPr>
            <p:cNvPr id="15" name="Google Shape;344;p23">
              <a:extLst>
                <a:ext uri="{FF2B5EF4-FFF2-40B4-BE49-F238E27FC236}">
                  <a16:creationId xmlns:a16="http://schemas.microsoft.com/office/drawing/2014/main" id="{11757CC8-2BFB-6536-DBD5-EF0A57FC3AF6}"/>
                </a:ext>
              </a:extLst>
            </p:cNvPr>
            <p:cNvSpPr txBox="1"/>
            <p:nvPr/>
          </p:nvSpPr>
          <p:spPr>
            <a:xfrm>
              <a:off x="10219406" y="1692764"/>
              <a:ext cx="6050397" cy="8494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4800" b="1" i="0" u="none" strike="noStrike" cap="none" dirty="0">
                  <a:solidFill>
                    <a:schemeClr val="bg1"/>
                  </a:solidFill>
                  <a:latin typeface="Oswald"/>
                  <a:ea typeface="Oswald"/>
                  <a:cs typeface="Oswald"/>
                  <a:sym typeface="Oswald"/>
                </a:rPr>
                <a:t>1939. Kamaraszínpad</a:t>
              </a:r>
              <a:endParaRPr lang="hu-HU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Google Shape;344;p23">
              <a:extLst>
                <a:ext uri="{FF2B5EF4-FFF2-40B4-BE49-F238E27FC236}">
                  <a16:creationId xmlns:a16="http://schemas.microsoft.com/office/drawing/2014/main" id="{26DF5481-2917-93A0-8086-A0220ABAE412}"/>
                </a:ext>
              </a:extLst>
            </p:cNvPr>
            <p:cNvSpPr txBox="1"/>
            <p:nvPr/>
          </p:nvSpPr>
          <p:spPr>
            <a:xfrm>
              <a:off x="10379729" y="2760427"/>
              <a:ext cx="850983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R="0" lv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hu-HU" sz="4000" dirty="0">
                <a:solidFill>
                  <a:schemeClr val="bg1"/>
                </a:solidFill>
                <a:latin typeface="Oswald" panose="00000500000000000000" pitchFamily="2" charset="-18"/>
              </a:endParaRPr>
            </a:p>
          </p:txBody>
        </p:sp>
        <p:sp>
          <p:nvSpPr>
            <p:cNvPr id="17" name="Google Shape;344;p23">
              <a:extLst>
                <a:ext uri="{FF2B5EF4-FFF2-40B4-BE49-F238E27FC236}">
                  <a16:creationId xmlns:a16="http://schemas.microsoft.com/office/drawing/2014/main" id="{2B0DABA6-CBCD-BFA1-630C-D6E9839AE4FD}"/>
                </a:ext>
              </a:extLst>
            </p:cNvPr>
            <p:cNvSpPr txBox="1"/>
            <p:nvPr/>
          </p:nvSpPr>
          <p:spPr>
            <a:xfrm>
              <a:off x="10031377" y="2808781"/>
              <a:ext cx="8509831" cy="353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hu-HU" sz="4000" dirty="0">
                  <a:solidFill>
                    <a:schemeClr val="bg1"/>
                  </a:solidFill>
                  <a:latin typeface="Oswald" panose="00000500000000000000" pitchFamily="2" charset="-18"/>
                </a:rPr>
                <a:t>kis tér</a:t>
              </a:r>
            </a:p>
            <a:p>
              <a:pPr marL="571500" marR="0" lvl="0" indent="-571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hu-HU" sz="4000" dirty="0">
                  <a:solidFill>
                    <a:schemeClr val="bg1"/>
                  </a:solidFill>
                  <a:latin typeface="Oswald" panose="00000500000000000000" pitchFamily="2" charset="-18"/>
                </a:rPr>
                <a:t>minimális díszlet</a:t>
              </a:r>
            </a:p>
            <a:p>
              <a:pPr marL="571500" marR="0" lvl="0" indent="-571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hu-HU" sz="4000" dirty="0">
                  <a:solidFill>
                    <a:schemeClr val="bg1"/>
                  </a:solidFill>
                  <a:latin typeface="Oswald" panose="00000500000000000000" pitchFamily="2" charset="-18"/>
                </a:rPr>
                <a:t>rituálés elemek</a:t>
              </a:r>
            </a:p>
            <a:p>
              <a:pPr marL="571500" marR="0" lvl="0" indent="-571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hu-HU" sz="4000" dirty="0">
                  <a:solidFill>
                    <a:schemeClr val="bg1"/>
                  </a:solidFill>
                  <a:latin typeface="Oswald" panose="00000500000000000000" pitchFamily="2" charset="-18"/>
                </a:rPr>
                <a:t>új értelmezés</a:t>
              </a:r>
            </a:p>
            <a:p>
              <a:pPr marL="571500" marR="0" lvl="0" indent="-5715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hu-HU" sz="4000" dirty="0">
                <a:solidFill>
                  <a:schemeClr val="bg1"/>
                </a:solidFill>
                <a:latin typeface="Oswald" panose="00000500000000000000" pitchFamily="2" charset="-18"/>
              </a:endParaRPr>
            </a:p>
          </p:txBody>
        </p:sp>
      </p:grpSp>
      <p:sp>
        <p:nvSpPr>
          <p:cNvPr id="18" name="Google Shape;113;p14">
            <a:extLst>
              <a:ext uri="{FF2B5EF4-FFF2-40B4-BE49-F238E27FC236}">
                <a16:creationId xmlns:a16="http://schemas.microsoft.com/office/drawing/2014/main" id="{477FA328-A887-1AD3-CDB6-22553D0A8DD4}"/>
              </a:ext>
            </a:extLst>
          </p:cNvPr>
          <p:cNvSpPr txBox="1"/>
          <p:nvPr/>
        </p:nvSpPr>
        <p:spPr>
          <a:xfrm>
            <a:off x="2969849" y="258401"/>
            <a:ext cx="1234830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i="0" u="none" strike="noStrike" cap="none" dirty="0">
                <a:solidFill>
                  <a:srgbClr val="FFFFFF"/>
                </a:solidFill>
                <a:latin typeface="+mj-lt"/>
                <a:ea typeface="Della Respira"/>
                <a:cs typeface="Della Respira"/>
                <a:sym typeface="Della Respira"/>
              </a:rPr>
              <a:t>ELLENTÉTEK</a:t>
            </a:r>
            <a:endParaRPr lang="hu-H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032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E57E2399-FC83-5D23-4621-AD3F143B4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424;p26">
            <a:extLst>
              <a:ext uri="{FF2B5EF4-FFF2-40B4-BE49-F238E27FC236}">
                <a16:creationId xmlns:a16="http://schemas.microsoft.com/office/drawing/2014/main" id="{EC8BA071-9866-7D10-FFD2-DFB12BDD10B2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 t="5571" b="1005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4">
            <a:extLst>
              <a:ext uri="{FF2B5EF4-FFF2-40B4-BE49-F238E27FC236}">
                <a16:creationId xmlns:a16="http://schemas.microsoft.com/office/drawing/2014/main" id="{D262B3F7-C37D-6233-A654-A194230B3CED}"/>
              </a:ext>
            </a:extLst>
          </p:cNvPr>
          <p:cNvGrpSpPr/>
          <p:nvPr/>
        </p:nvGrpSpPr>
        <p:grpSpPr>
          <a:xfrm>
            <a:off x="1903729" y="1902623"/>
            <a:ext cx="3545674" cy="1469927"/>
            <a:chOff x="0" y="0"/>
            <a:chExt cx="4327021" cy="1438801"/>
          </a:xfrm>
        </p:grpSpPr>
        <p:sp>
          <p:nvSpPr>
            <p:cNvPr id="103" name="Google Shape;103;p14">
              <a:extLst>
                <a:ext uri="{FF2B5EF4-FFF2-40B4-BE49-F238E27FC236}">
                  <a16:creationId xmlns:a16="http://schemas.microsoft.com/office/drawing/2014/main" id="{C7136BD7-03A5-7B80-47CA-8A53F9A0BCA9}"/>
                </a:ext>
              </a:extLst>
            </p:cNvPr>
            <p:cNvSpPr/>
            <p:nvPr/>
          </p:nvSpPr>
          <p:spPr>
            <a:xfrm>
              <a:off x="0" y="0"/>
              <a:ext cx="4327021" cy="1084531"/>
            </a:xfrm>
            <a:custGeom>
              <a:avLst/>
              <a:gdLst/>
              <a:ahLst/>
              <a:cxnLst/>
              <a:rect l="l" t="t" r="r" b="b"/>
              <a:pathLst>
                <a:path w="854720" h="214228" extrusionOk="0">
                  <a:moveTo>
                    <a:pt x="0" y="0"/>
                  </a:moveTo>
                  <a:lnTo>
                    <a:pt x="854720" y="0"/>
                  </a:lnTo>
                  <a:lnTo>
                    <a:pt x="854720" y="214228"/>
                  </a:lnTo>
                  <a:lnTo>
                    <a:pt x="0" y="214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Google Shape;104;p14">
              <a:extLst>
                <a:ext uri="{FF2B5EF4-FFF2-40B4-BE49-F238E27FC236}">
                  <a16:creationId xmlns:a16="http://schemas.microsoft.com/office/drawing/2014/main" id="{776860EB-1B6B-C3D0-A349-91671B6C41BA}"/>
                </a:ext>
              </a:extLst>
            </p:cNvPr>
            <p:cNvSpPr txBox="1"/>
            <p:nvPr/>
          </p:nvSpPr>
          <p:spPr>
            <a:xfrm>
              <a:off x="42658" y="263889"/>
              <a:ext cx="4241704" cy="1174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Ádám – </a:t>
              </a:r>
              <a:r>
                <a:rPr lang="hu-HU" sz="3000" b="0" i="0" u="none" strike="noStrike" cap="none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Lehotay</a:t>
              </a: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 Árpád</a:t>
              </a:r>
              <a:endParaRPr dirty="0"/>
            </a:p>
          </p:txBody>
        </p:sp>
      </p:grpSp>
      <p:grpSp>
        <p:nvGrpSpPr>
          <p:cNvPr id="105" name="Google Shape;105;p14">
            <a:extLst>
              <a:ext uri="{FF2B5EF4-FFF2-40B4-BE49-F238E27FC236}">
                <a16:creationId xmlns:a16="http://schemas.microsoft.com/office/drawing/2014/main" id="{FE0D4F31-D66F-2168-0F4F-17C92F593676}"/>
              </a:ext>
            </a:extLst>
          </p:cNvPr>
          <p:cNvGrpSpPr/>
          <p:nvPr/>
        </p:nvGrpSpPr>
        <p:grpSpPr>
          <a:xfrm>
            <a:off x="7300193" y="1904383"/>
            <a:ext cx="3652302" cy="1107994"/>
            <a:chOff x="-42243" y="0"/>
            <a:chExt cx="4369264" cy="1084531"/>
          </a:xfrm>
        </p:grpSpPr>
        <p:sp>
          <p:nvSpPr>
            <p:cNvPr id="106" name="Google Shape;106;p14">
              <a:extLst>
                <a:ext uri="{FF2B5EF4-FFF2-40B4-BE49-F238E27FC236}">
                  <a16:creationId xmlns:a16="http://schemas.microsoft.com/office/drawing/2014/main" id="{93478FAB-D543-EF05-8CF3-843A42B0B284}"/>
                </a:ext>
              </a:extLst>
            </p:cNvPr>
            <p:cNvSpPr/>
            <p:nvPr/>
          </p:nvSpPr>
          <p:spPr>
            <a:xfrm>
              <a:off x="0" y="0"/>
              <a:ext cx="4327021" cy="1084531"/>
            </a:xfrm>
            <a:custGeom>
              <a:avLst/>
              <a:gdLst/>
              <a:ahLst/>
              <a:cxnLst/>
              <a:rect l="l" t="t" r="r" b="b"/>
              <a:pathLst>
                <a:path w="854720" h="214228" extrusionOk="0">
                  <a:moveTo>
                    <a:pt x="0" y="0"/>
                  </a:moveTo>
                  <a:lnTo>
                    <a:pt x="854720" y="0"/>
                  </a:lnTo>
                  <a:lnTo>
                    <a:pt x="854720" y="214228"/>
                  </a:lnTo>
                  <a:lnTo>
                    <a:pt x="0" y="214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Google Shape;107;p14">
              <a:extLst>
                <a:ext uri="{FF2B5EF4-FFF2-40B4-BE49-F238E27FC236}">
                  <a16:creationId xmlns:a16="http://schemas.microsoft.com/office/drawing/2014/main" id="{997F60E3-3D4C-8672-A21D-5537FC36C53D}"/>
                </a:ext>
              </a:extLst>
            </p:cNvPr>
            <p:cNvSpPr txBox="1"/>
            <p:nvPr/>
          </p:nvSpPr>
          <p:spPr>
            <a:xfrm>
              <a:off x="-42243" y="262165"/>
              <a:ext cx="4241704" cy="587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Éva – Tőkés Anna</a:t>
              </a:r>
              <a:endParaRPr dirty="0"/>
            </a:p>
          </p:txBody>
        </p:sp>
      </p:grpSp>
      <p:grpSp>
        <p:nvGrpSpPr>
          <p:cNvPr id="108" name="Google Shape;108;p14">
            <a:extLst>
              <a:ext uri="{FF2B5EF4-FFF2-40B4-BE49-F238E27FC236}">
                <a16:creationId xmlns:a16="http://schemas.microsoft.com/office/drawing/2014/main" id="{AB86C8A1-6DC3-E997-C084-81A9F2CDCCE1}"/>
              </a:ext>
            </a:extLst>
          </p:cNvPr>
          <p:cNvGrpSpPr/>
          <p:nvPr/>
        </p:nvGrpSpPr>
        <p:grpSpPr>
          <a:xfrm>
            <a:off x="13000383" y="1904383"/>
            <a:ext cx="3616991" cy="1107995"/>
            <a:chOff x="0" y="0"/>
            <a:chExt cx="4327021" cy="1084531"/>
          </a:xfrm>
        </p:grpSpPr>
        <p:sp>
          <p:nvSpPr>
            <p:cNvPr id="109" name="Google Shape;109;p14">
              <a:extLst>
                <a:ext uri="{FF2B5EF4-FFF2-40B4-BE49-F238E27FC236}">
                  <a16:creationId xmlns:a16="http://schemas.microsoft.com/office/drawing/2014/main" id="{7F1834C1-B0A8-1939-68C2-629202380B8A}"/>
                </a:ext>
              </a:extLst>
            </p:cNvPr>
            <p:cNvSpPr/>
            <p:nvPr/>
          </p:nvSpPr>
          <p:spPr>
            <a:xfrm>
              <a:off x="0" y="0"/>
              <a:ext cx="4327021" cy="1084531"/>
            </a:xfrm>
            <a:custGeom>
              <a:avLst/>
              <a:gdLst/>
              <a:ahLst/>
              <a:cxnLst/>
              <a:rect l="l" t="t" r="r" b="b"/>
              <a:pathLst>
                <a:path w="854720" h="214228" extrusionOk="0">
                  <a:moveTo>
                    <a:pt x="0" y="0"/>
                  </a:moveTo>
                  <a:lnTo>
                    <a:pt x="854720" y="0"/>
                  </a:lnTo>
                  <a:lnTo>
                    <a:pt x="854720" y="214228"/>
                  </a:lnTo>
                  <a:lnTo>
                    <a:pt x="0" y="214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Google Shape;110;p14">
              <a:extLst>
                <a:ext uri="{FF2B5EF4-FFF2-40B4-BE49-F238E27FC236}">
                  <a16:creationId xmlns:a16="http://schemas.microsoft.com/office/drawing/2014/main" id="{AD3C4802-8A08-E644-B106-8CAD15135E36}"/>
                </a:ext>
              </a:extLst>
            </p:cNvPr>
            <p:cNvSpPr txBox="1"/>
            <p:nvPr/>
          </p:nvSpPr>
          <p:spPr>
            <a:xfrm>
              <a:off x="0" y="246354"/>
              <a:ext cx="4327021" cy="587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Lucifer – </a:t>
              </a:r>
              <a:r>
                <a:rPr lang="hu-HU" sz="3000" b="0" i="0" u="none" strike="noStrike" cap="none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Csortos</a:t>
              </a: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 Gyula</a:t>
              </a:r>
              <a:endParaRPr dirty="0"/>
            </a:p>
          </p:txBody>
        </p:sp>
      </p:grpSp>
      <p:sp>
        <p:nvSpPr>
          <p:cNvPr id="112" name="Google Shape;112;p14">
            <a:extLst>
              <a:ext uri="{FF2B5EF4-FFF2-40B4-BE49-F238E27FC236}">
                <a16:creationId xmlns:a16="http://schemas.microsoft.com/office/drawing/2014/main" id="{A3688CF8-248C-A5DE-35FF-73D12A1C7933}"/>
              </a:ext>
            </a:extLst>
          </p:cNvPr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hu-HU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Németh Antal | Nemzeti Színház | 1937-1939</a:t>
            </a:r>
            <a:endParaRPr lang="hu-HU" sz="2000" dirty="0"/>
          </a:p>
        </p:txBody>
      </p:sp>
      <p:sp>
        <p:nvSpPr>
          <p:cNvPr id="113" name="Google Shape;113;p14">
            <a:extLst>
              <a:ext uri="{FF2B5EF4-FFF2-40B4-BE49-F238E27FC236}">
                <a16:creationId xmlns:a16="http://schemas.microsoft.com/office/drawing/2014/main" id="{5DAD6227-8C81-4634-9C64-9D5156D3B704}"/>
              </a:ext>
            </a:extLst>
          </p:cNvPr>
          <p:cNvSpPr txBox="1"/>
          <p:nvPr/>
        </p:nvSpPr>
        <p:spPr>
          <a:xfrm>
            <a:off x="2969849" y="258401"/>
            <a:ext cx="12348302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i="0" u="none" strike="noStrike" cap="none" dirty="0">
                <a:solidFill>
                  <a:srgbClr val="FFFFFF"/>
                </a:solidFill>
                <a:latin typeface="+mj-lt"/>
                <a:ea typeface="Della Respira"/>
                <a:cs typeface="Della Respira"/>
                <a:sym typeface="Della Respira"/>
              </a:rPr>
              <a:t>FŐSZEREPLŐK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 dirty="0">
                <a:solidFill>
                  <a:srgbClr val="FFFFFF"/>
                </a:solidFill>
                <a:latin typeface="+mj-lt"/>
                <a:sym typeface="Della Respira"/>
              </a:rPr>
              <a:t>(legismertebb 1937-es szereposztás)</a:t>
            </a:r>
            <a:endParaRPr lang="hu-HU" sz="2600" dirty="0">
              <a:latin typeface="+mj-l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D453FA-E3FD-9044-26C3-B5ECCA9D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963" y="3371997"/>
            <a:ext cx="3616991" cy="5446764"/>
          </a:xfrm>
          <a:prstGeom prst="rect">
            <a:avLst/>
          </a:prstGeom>
        </p:spPr>
      </p:pic>
      <p:sp>
        <p:nvSpPr>
          <p:cNvPr id="10" name="Google Shape;529;p31">
            <a:extLst>
              <a:ext uri="{FF2B5EF4-FFF2-40B4-BE49-F238E27FC236}">
                <a16:creationId xmlns:a16="http://schemas.microsoft.com/office/drawing/2014/main" id="{92FB01FF-E4B9-04B8-D574-8FF4150466EE}"/>
              </a:ext>
            </a:extLst>
          </p:cNvPr>
          <p:cNvSpPr/>
          <p:nvPr/>
        </p:nvSpPr>
        <p:spPr>
          <a:xfrm rot="656491">
            <a:off x="6476441" y="3168320"/>
            <a:ext cx="1271083" cy="2157703"/>
          </a:xfrm>
          <a:custGeom>
            <a:avLst/>
            <a:gdLst/>
            <a:ahLst/>
            <a:cxnLst/>
            <a:rect l="l" t="t" r="r" b="b"/>
            <a:pathLst>
              <a:path w="1271083" h="2157703" extrusionOk="0">
                <a:moveTo>
                  <a:pt x="0" y="0"/>
                </a:moveTo>
                <a:lnTo>
                  <a:pt x="1271083" y="0"/>
                </a:lnTo>
                <a:lnTo>
                  <a:pt x="1271083" y="2157703"/>
                </a:lnTo>
                <a:lnTo>
                  <a:pt x="0" y="215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DC527CC-DB69-B7DD-7B9A-98543EADE9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336"/>
          <a:stretch>
            <a:fillRect/>
          </a:stretch>
        </p:blipFill>
        <p:spPr>
          <a:xfrm>
            <a:off x="1919975" y="3371998"/>
            <a:ext cx="3475763" cy="5446764"/>
          </a:xfrm>
          <a:prstGeom prst="rect">
            <a:avLst/>
          </a:prstGeom>
        </p:spPr>
      </p:pic>
      <p:sp>
        <p:nvSpPr>
          <p:cNvPr id="11" name="Google Shape;530;p31">
            <a:extLst>
              <a:ext uri="{FF2B5EF4-FFF2-40B4-BE49-F238E27FC236}">
                <a16:creationId xmlns:a16="http://schemas.microsoft.com/office/drawing/2014/main" id="{A479AB7A-1CE9-7C70-9323-5553B2AD0EBC}"/>
              </a:ext>
            </a:extLst>
          </p:cNvPr>
          <p:cNvSpPr/>
          <p:nvPr/>
        </p:nvSpPr>
        <p:spPr>
          <a:xfrm>
            <a:off x="3919724" y="7310352"/>
            <a:ext cx="1669275" cy="2083824"/>
          </a:xfrm>
          <a:custGeom>
            <a:avLst/>
            <a:gdLst/>
            <a:ahLst/>
            <a:cxnLst/>
            <a:rect l="l" t="t" r="r" b="b"/>
            <a:pathLst>
              <a:path w="2447883" h="3138312" extrusionOk="0">
                <a:moveTo>
                  <a:pt x="0" y="0"/>
                </a:moveTo>
                <a:lnTo>
                  <a:pt x="2447884" y="0"/>
                </a:lnTo>
                <a:lnTo>
                  <a:pt x="2447884" y="3138312"/>
                </a:lnTo>
                <a:lnTo>
                  <a:pt x="0" y="3138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pic>
        <p:nvPicPr>
          <p:cNvPr id="2050" name="Picture 2" descr="Csortos Gyula, a színészkirály és nőfaló - Budapest romantikája">
            <a:extLst>
              <a:ext uri="{FF2B5EF4-FFF2-40B4-BE49-F238E27FC236}">
                <a16:creationId xmlns:a16="http://schemas.microsoft.com/office/drawing/2014/main" id="{091AF63F-3290-F10F-44C5-57E11DF47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"/>
          <a:stretch>
            <a:fillRect/>
          </a:stretch>
        </p:blipFill>
        <p:spPr bwMode="auto">
          <a:xfrm>
            <a:off x="13000383" y="3371997"/>
            <a:ext cx="3647774" cy="54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Google Shape;111;p14">
            <a:extLst>
              <a:ext uri="{FF2B5EF4-FFF2-40B4-BE49-F238E27FC236}">
                <a16:creationId xmlns:a16="http://schemas.microsoft.com/office/drawing/2014/main" id="{C806EF67-F345-D053-998B-A38B39040385}"/>
              </a:ext>
            </a:extLst>
          </p:cNvPr>
          <p:cNvSpPr/>
          <p:nvPr/>
        </p:nvSpPr>
        <p:spPr>
          <a:xfrm rot="-504432">
            <a:off x="13434157" y="7369167"/>
            <a:ext cx="7315200" cy="1050729"/>
          </a:xfrm>
          <a:custGeom>
            <a:avLst/>
            <a:gdLst/>
            <a:ahLst/>
            <a:cxnLst/>
            <a:rect l="l" t="t" r="r" b="b"/>
            <a:pathLst>
              <a:path w="7315200" h="1050729" extrusionOk="0">
                <a:moveTo>
                  <a:pt x="0" y="0"/>
                </a:moveTo>
                <a:lnTo>
                  <a:pt x="7315200" y="0"/>
                </a:lnTo>
                <a:lnTo>
                  <a:pt x="7315200" y="1050729"/>
                </a:lnTo>
                <a:lnTo>
                  <a:pt x="0" y="1050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87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6">
          <a:extLst>
            <a:ext uri="{FF2B5EF4-FFF2-40B4-BE49-F238E27FC236}">
              <a16:creationId xmlns:a16="http://schemas.microsoft.com/office/drawing/2014/main" id="{D217387D-2A60-F888-70BE-393D067FB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7">
            <a:extLst>
              <a:ext uri="{FF2B5EF4-FFF2-40B4-BE49-F238E27FC236}">
                <a16:creationId xmlns:a16="http://schemas.microsoft.com/office/drawing/2014/main" id="{2D97D7F2-B0BB-2F3A-53CF-FF8F538E3106}"/>
              </a:ext>
            </a:extLst>
          </p:cNvPr>
          <p:cNvPicPr preferRelativeResize="0"/>
          <p:nvPr/>
        </p:nvPicPr>
        <p:blipFill>
          <a:blip r:embed="rId3">
            <a:alphaModFix amt="30000"/>
          </a:blip>
          <a:srcRect t="25062" b="25062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>
            <a:extLst>
              <a:ext uri="{FF2B5EF4-FFF2-40B4-BE49-F238E27FC236}">
                <a16:creationId xmlns:a16="http://schemas.microsoft.com/office/drawing/2014/main" id="{78136D80-4509-F760-CC27-434BB190FD30}"/>
              </a:ext>
            </a:extLst>
          </p:cNvPr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hu-HU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Gellért Endre | Nemzeti Színház | 1955</a:t>
            </a:r>
            <a:endParaRPr dirty="0"/>
          </a:p>
        </p:txBody>
      </p:sp>
      <p:pic>
        <p:nvPicPr>
          <p:cNvPr id="209" name="Google Shape;209;p17">
            <a:extLst>
              <a:ext uri="{FF2B5EF4-FFF2-40B4-BE49-F238E27FC236}">
                <a16:creationId xmlns:a16="http://schemas.microsoft.com/office/drawing/2014/main" id="{62AEA0AD-A74C-24C2-B7F7-D7E68F35C04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t="5727" b="5727"/>
          <a:stretch/>
        </p:blipFill>
        <p:spPr>
          <a:xfrm>
            <a:off x="1920100" y="1699018"/>
            <a:ext cx="6728178" cy="6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>
            <a:extLst>
              <a:ext uri="{FF2B5EF4-FFF2-40B4-BE49-F238E27FC236}">
                <a16:creationId xmlns:a16="http://schemas.microsoft.com/office/drawing/2014/main" id="{96E581B2-4B76-BA00-6BBF-AEFD2AC7F3FD}"/>
              </a:ext>
            </a:extLst>
          </p:cNvPr>
          <p:cNvSpPr txBox="1"/>
          <p:nvPr/>
        </p:nvSpPr>
        <p:spPr>
          <a:xfrm>
            <a:off x="9614633" y="1496468"/>
            <a:ext cx="766306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0" i="0" u="none" strike="noStrike" cap="none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Gellér</a:t>
            </a:r>
            <a:r>
              <a:rPr lang="hu-HU" sz="6000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t Endre </a:t>
            </a:r>
            <a:r>
              <a:rPr lang="hu-HU" sz="6000" b="0" i="0" u="none" strike="noStrike" cap="none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vagyok</a:t>
            </a:r>
            <a:endParaRPr dirty="0"/>
          </a:p>
        </p:txBody>
      </p:sp>
      <p:grpSp>
        <p:nvGrpSpPr>
          <p:cNvPr id="211" name="Google Shape;211;p17">
            <a:extLst>
              <a:ext uri="{FF2B5EF4-FFF2-40B4-BE49-F238E27FC236}">
                <a16:creationId xmlns:a16="http://schemas.microsoft.com/office/drawing/2014/main" id="{4EE17FF0-09AC-4FD2-5303-779A876CCDAC}"/>
              </a:ext>
            </a:extLst>
          </p:cNvPr>
          <p:cNvGrpSpPr/>
          <p:nvPr/>
        </p:nvGrpSpPr>
        <p:grpSpPr>
          <a:xfrm>
            <a:off x="9614632" y="2641153"/>
            <a:ext cx="5174793" cy="3266930"/>
            <a:chOff x="0" y="-241102"/>
            <a:chExt cx="4327021" cy="4355909"/>
          </a:xfrm>
        </p:grpSpPr>
        <p:grpSp>
          <p:nvGrpSpPr>
            <p:cNvPr id="212" name="Google Shape;212;p17">
              <a:extLst>
                <a:ext uri="{FF2B5EF4-FFF2-40B4-BE49-F238E27FC236}">
                  <a16:creationId xmlns:a16="http://schemas.microsoft.com/office/drawing/2014/main" id="{35D624F6-D022-BFED-04B2-FF7073160713}"/>
                </a:ext>
              </a:extLst>
            </p:cNvPr>
            <p:cNvGrpSpPr/>
            <p:nvPr/>
          </p:nvGrpSpPr>
          <p:grpSpPr>
            <a:xfrm>
              <a:off x="0" y="-241102"/>
              <a:ext cx="4327021" cy="4355909"/>
              <a:chOff x="0" y="-47625"/>
              <a:chExt cx="854720" cy="860425"/>
            </a:xfrm>
          </p:grpSpPr>
          <p:sp>
            <p:nvSpPr>
              <p:cNvPr id="213" name="Google Shape;213;p17">
                <a:extLst>
                  <a:ext uri="{FF2B5EF4-FFF2-40B4-BE49-F238E27FC236}">
                    <a16:creationId xmlns:a16="http://schemas.microsoft.com/office/drawing/2014/main" id="{0F9958B4-4C27-E77E-A04F-93F554B81B1D}"/>
                  </a:ext>
                </a:extLst>
              </p:cNvPr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4" name="Google Shape;214;p17">
                <a:extLst>
                  <a:ext uri="{FF2B5EF4-FFF2-40B4-BE49-F238E27FC236}">
                    <a16:creationId xmlns:a16="http://schemas.microsoft.com/office/drawing/2014/main" id="{E62CE47F-6C1B-F804-AB97-79A891AD119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7">
              <a:extLst>
                <a:ext uri="{FF2B5EF4-FFF2-40B4-BE49-F238E27FC236}">
                  <a16:creationId xmlns:a16="http://schemas.microsoft.com/office/drawing/2014/main" id="{7D8A3307-F010-2C97-3725-5B0A3EB50B7D}"/>
                </a:ext>
              </a:extLst>
            </p:cNvPr>
            <p:cNvSpPr txBox="1"/>
            <p:nvPr/>
          </p:nvSpPr>
          <p:spPr>
            <a:xfrm>
              <a:off x="42659" y="194361"/>
              <a:ext cx="4241704" cy="1600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a 20. század közepének rendezője</a:t>
              </a:r>
              <a:endParaRPr dirty="0"/>
            </a:p>
          </p:txBody>
        </p:sp>
      </p:grpSp>
      <p:sp>
        <p:nvSpPr>
          <p:cNvPr id="216" name="Google Shape;216;p17">
            <a:extLst>
              <a:ext uri="{FF2B5EF4-FFF2-40B4-BE49-F238E27FC236}">
                <a16:creationId xmlns:a16="http://schemas.microsoft.com/office/drawing/2014/main" id="{8A4822EA-1D95-593A-71E3-D7D85260B7FC}"/>
              </a:ext>
            </a:extLst>
          </p:cNvPr>
          <p:cNvSpPr txBox="1"/>
          <p:nvPr/>
        </p:nvSpPr>
        <p:spPr>
          <a:xfrm>
            <a:off x="9614633" y="3900293"/>
            <a:ext cx="7500550" cy="481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4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Egy olyan korban dolgoztam, amikor a Tragédiát hosszú ideig nem engedték színpadra. Amikor 1955-ben újra bemutattuk a Nemzeti Színházban, az nemcsak egy előadás volt, hanem visszatérés. Rendezésemben a hangsúlyt az emberre és a színészre helyeztem. Számomra ez a mű nemcsak filozófia, hanem élő, aktuális emberi dráma volt.</a:t>
            </a:r>
            <a:endParaRPr lang="hu-HU" sz="3400" dirty="0"/>
          </a:p>
        </p:txBody>
      </p:sp>
      <p:sp>
        <p:nvSpPr>
          <p:cNvPr id="217" name="Google Shape;217;p17">
            <a:extLst>
              <a:ext uri="{FF2B5EF4-FFF2-40B4-BE49-F238E27FC236}">
                <a16:creationId xmlns:a16="http://schemas.microsoft.com/office/drawing/2014/main" id="{4C19E411-7AEC-FE40-C77B-1C41B58A5849}"/>
              </a:ext>
            </a:extLst>
          </p:cNvPr>
          <p:cNvSpPr/>
          <p:nvPr/>
        </p:nvSpPr>
        <p:spPr>
          <a:xfrm>
            <a:off x="909636" y="1699018"/>
            <a:ext cx="2121287" cy="2719599"/>
          </a:xfrm>
          <a:custGeom>
            <a:avLst/>
            <a:gdLst/>
            <a:ahLst/>
            <a:cxnLst/>
            <a:rect l="l" t="t" r="r" b="b"/>
            <a:pathLst>
              <a:path w="2121287" h="2719599" extrusionOk="0">
                <a:moveTo>
                  <a:pt x="0" y="0"/>
                </a:moveTo>
                <a:lnTo>
                  <a:pt x="2121287" y="0"/>
                </a:lnTo>
                <a:lnTo>
                  <a:pt x="2121287" y="2719599"/>
                </a:lnTo>
                <a:lnTo>
                  <a:pt x="0" y="2719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18" name="Google Shape;218;p17">
            <a:extLst>
              <a:ext uri="{FF2B5EF4-FFF2-40B4-BE49-F238E27FC236}">
                <a16:creationId xmlns:a16="http://schemas.microsoft.com/office/drawing/2014/main" id="{58FF8A65-EDC6-F5A6-729F-49C0E302534C}"/>
              </a:ext>
            </a:extLst>
          </p:cNvPr>
          <p:cNvSpPr/>
          <p:nvPr/>
        </p:nvSpPr>
        <p:spPr>
          <a:xfrm>
            <a:off x="12827905" y="-456548"/>
            <a:ext cx="1191046" cy="1526982"/>
          </a:xfrm>
          <a:custGeom>
            <a:avLst/>
            <a:gdLst/>
            <a:ahLst/>
            <a:cxnLst/>
            <a:rect l="l" t="t" r="r" b="b"/>
            <a:pathLst>
              <a:path w="1191046" h="1526982" extrusionOk="0">
                <a:moveTo>
                  <a:pt x="0" y="0"/>
                </a:moveTo>
                <a:lnTo>
                  <a:pt x="1191046" y="0"/>
                </a:lnTo>
                <a:lnTo>
                  <a:pt x="1191046" y="1526982"/>
                </a:lnTo>
                <a:lnTo>
                  <a:pt x="0" y="1526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" name="Google Shape;216;p17">
            <a:extLst>
              <a:ext uri="{FF2B5EF4-FFF2-40B4-BE49-F238E27FC236}">
                <a16:creationId xmlns:a16="http://schemas.microsoft.com/office/drawing/2014/main" id="{DBB59D7F-411F-D06C-299E-8FB15AC060B0}"/>
              </a:ext>
            </a:extLst>
          </p:cNvPr>
          <p:cNvSpPr txBox="1"/>
          <p:nvPr/>
        </p:nvSpPr>
        <p:spPr>
          <a:xfrm>
            <a:off x="1945189" y="8417808"/>
            <a:ext cx="6728179" cy="4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(1914-1960) </a:t>
            </a:r>
          </a:p>
        </p:txBody>
      </p:sp>
    </p:spTree>
    <p:extLst>
      <p:ext uri="{BB962C8B-B14F-4D97-AF65-F5344CB8AC3E}">
        <p14:creationId xmlns:p14="http://schemas.microsoft.com/office/powerpoint/2010/main" val="366503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0">
          <a:extLst>
            <a:ext uri="{FF2B5EF4-FFF2-40B4-BE49-F238E27FC236}">
              <a16:creationId xmlns:a16="http://schemas.microsoft.com/office/drawing/2014/main" id="{8E152E04-8924-B6B8-7D1E-E9E25A270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24;p26">
            <a:extLst>
              <a:ext uri="{FF2B5EF4-FFF2-40B4-BE49-F238E27FC236}">
                <a16:creationId xmlns:a16="http://schemas.microsoft.com/office/drawing/2014/main" id="{27DE6C49-3879-A2E0-7B47-3C2A3F817DA1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 t="5571" b="1005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3">
            <a:extLst>
              <a:ext uri="{FF2B5EF4-FFF2-40B4-BE49-F238E27FC236}">
                <a16:creationId xmlns:a16="http://schemas.microsoft.com/office/drawing/2014/main" id="{3EB6AD3B-8791-ECF6-991A-329B8A1A95FE}"/>
              </a:ext>
            </a:extLst>
          </p:cNvPr>
          <p:cNvSpPr txBox="1"/>
          <p:nvPr/>
        </p:nvSpPr>
        <p:spPr>
          <a:xfrm>
            <a:off x="1028700" y="9610725"/>
            <a:ext cx="1623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hu-HU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Gellért Endre | Nemzeti Színház | 1955</a:t>
            </a:r>
            <a:endParaRPr lang="hu-HU" sz="2000" dirty="0"/>
          </a:p>
        </p:txBody>
      </p:sp>
      <p:sp>
        <p:nvSpPr>
          <p:cNvPr id="344" name="Google Shape;344;p23">
            <a:extLst>
              <a:ext uri="{FF2B5EF4-FFF2-40B4-BE49-F238E27FC236}">
                <a16:creationId xmlns:a16="http://schemas.microsoft.com/office/drawing/2014/main" id="{9239696B-E1CB-A35C-593D-543091BF03AC}"/>
              </a:ext>
            </a:extLst>
          </p:cNvPr>
          <p:cNvSpPr txBox="1"/>
          <p:nvPr/>
        </p:nvSpPr>
        <p:spPr>
          <a:xfrm>
            <a:off x="10246856" y="1816405"/>
            <a:ext cx="5725858" cy="8494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b="1" i="0" u="none" strike="noStrike" cap="none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1955. Nagyszínpad</a:t>
            </a:r>
            <a:endParaRPr lang="hu-HU" sz="4800" b="1" dirty="0">
              <a:solidFill>
                <a:schemeClr val="bg1"/>
              </a:solidFill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9B189FB7-CEFA-F00C-1198-1AAEF1BE5B58}"/>
              </a:ext>
            </a:extLst>
          </p:cNvPr>
          <p:cNvGrpSpPr/>
          <p:nvPr/>
        </p:nvGrpSpPr>
        <p:grpSpPr>
          <a:xfrm>
            <a:off x="613084" y="1567180"/>
            <a:ext cx="4254039" cy="3778095"/>
            <a:chOff x="1345022" y="1251487"/>
            <a:chExt cx="4254039" cy="3778095"/>
          </a:xfrm>
        </p:grpSpPr>
        <p:sp>
          <p:nvSpPr>
            <p:cNvPr id="345" name="Google Shape;345;p23">
              <a:extLst>
                <a:ext uri="{FF2B5EF4-FFF2-40B4-BE49-F238E27FC236}">
                  <a16:creationId xmlns:a16="http://schemas.microsoft.com/office/drawing/2014/main" id="{C137D5AB-84B6-4927-ED53-EFEF8EF59F17}"/>
                </a:ext>
              </a:extLst>
            </p:cNvPr>
            <p:cNvSpPr/>
            <p:nvPr/>
          </p:nvSpPr>
          <p:spPr>
            <a:xfrm>
              <a:off x="1345022" y="1251487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46" name="Google Shape;346;p23">
              <a:extLst>
                <a:ext uri="{FF2B5EF4-FFF2-40B4-BE49-F238E27FC236}">
                  <a16:creationId xmlns:a16="http://schemas.microsoft.com/office/drawing/2014/main" id="{F605206E-D8D4-EF9A-B733-C57031BA57C9}"/>
                </a:ext>
              </a:extLst>
            </p:cNvPr>
            <p:cNvGrpSpPr/>
            <p:nvPr/>
          </p:nvGrpSpPr>
          <p:grpSpPr>
            <a:xfrm>
              <a:off x="1849409" y="1762650"/>
              <a:ext cx="3245265" cy="3266932"/>
              <a:chOff x="0" y="-47625"/>
              <a:chExt cx="854720" cy="860425"/>
            </a:xfrm>
          </p:grpSpPr>
          <p:sp>
            <p:nvSpPr>
              <p:cNvPr id="347" name="Google Shape;347;p23">
                <a:extLst>
                  <a:ext uri="{FF2B5EF4-FFF2-40B4-BE49-F238E27FC236}">
                    <a16:creationId xmlns:a16="http://schemas.microsoft.com/office/drawing/2014/main" id="{9BFEEED1-643B-F7E8-52D2-AD5F06227070}"/>
                  </a:ext>
                </a:extLst>
              </p:cNvPr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8" name="Google Shape;348;p23">
                <a:extLst>
                  <a:ext uri="{FF2B5EF4-FFF2-40B4-BE49-F238E27FC236}">
                    <a16:creationId xmlns:a16="http://schemas.microsoft.com/office/drawing/2014/main" id="{64492EB2-1C1E-1A2A-5ABF-959F5C7E886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" name="Google Shape;349;p23">
              <a:extLst>
                <a:ext uri="{FF2B5EF4-FFF2-40B4-BE49-F238E27FC236}">
                  <a16:creationId xmlns:a16="http://schemas.microsoft.com/office/drawing/2014/main" id="{A23743D5-E2C6-1F44-FB41-6E5A48E1DC57}"/>
                </a:ext>
              </a:extLst>
            </p:cNvPr>
            <p:cNvSpPr txBox="1"/>
            <p:nvPr/>
          </p:nvSpPr>
          <p:spPr>
            <a:xfrm>
              <a:off x="1881403" y="2089247"/>
              <a:ext cx="3181200" cy="599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hu-HU" sz="2999" dirty="0">
                  <a:latin typeface="Oswald"/>
                  <a:ea typeface="Oswald"/>
                  <a:cs typeface="Oswald"/>
                  <a:sym typeface="Oswald"/>
                </a:rPr>
                <a:t>Betiltották</a:t>
              </a:r>
              <a:endParaRPr dirty="0"/>
            </a:p>
          </p:txBody>
        </p:sp>
        <p:sp>
          <p:nvSpPr>
            <p:cNvPr id="350" name="Google Shape;350;p23">
              <a:extLst>
                <a:ext uri="{FF2B5EF4-FFF2-40B4-BE49-F238E27FC236}">
                  <a16:creationId xmlns:a16="http://schemas.microsoft.com/office/drawing/2014/main" id="{C7915485-DA4F-65F2-4EA6-7EDB33652C00}"/>
                </a:ext>
              </a:extLst>
            </p:cNvPr>
            <p:cNvSpPr txBox="1"/>
            <p:nvPr/>
          </p:nvSpPr>
          <p:spPr>
            <a:xfrm>
              <a:off x="1995059" y="2981485"/>
              <a:ext cx="2794800" cy="1168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hu-HU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7 évig nem engedték játszani politikai okok miatt. (1948-1955)</a:t>
              </a:r>
              <a:endParaRPr lang="en-US" sz="2200" dirty="0"/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2C1666EC-169A-8814-EEFB-686CB01FFA7F}"/>
              </a:ext>
            </a:extLst>
          </p:cNvPr>
          <p:cNvGrpSpPr/>
          <p:nvPr/>
        </p:nvGrpSpPr>
        <p:grpSpPr>
          <a:xfrm>
            <a:off x="5298856" y="1577042"/>
            <a:ext cx="4254039" cy="3778095"/>
            <a:chOff x="6024094" y="1346972"/>
            <a:chExt cx="4254039" cy="3778095"/>
          </a:xfrm>
        </p:grpSpPr>
        <p:sp>
          <p:nvSpPr>
            <p:cNvPr id="351" name="Google Shape;351;p23">
              <a:extLst>
                <a:ext uri="{FF2B5EF4-FFF2-40B4-BE49-F238E27FC236}">
                  <a16:creationId xmlns:a16="http://schemas.microsoft.com/office/drawing/2014/main" id="{C5F53812-F4E0-45F1-963B-8A69C0950C99}"/>
                </a:ext>
              </a:extLst>
            </p:cNvPr>
            <p:cNvSpPr/>
            <p:nvPr/>
          </p:nvSpPr>
          <p:spPr>
            <a:xfrm>
              <a:off x="6024094" y="1346972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52" name="Google Shape;352;p23">
              <a:extLst>
                <a:ext uri="{FF2B5EF4-FFF2-40B4-BE49-F238E27FC236}">
                  <a16:creationId xmlns:a16="http://schemas.microsoft.com/office/drawing/2014/main" id="{CA54F051-8DA3-28EF-2A64-B87EC88687AF}"/>
                </a:ext>
              </a:extLst>
            </p:cNvPr>
            <p:cNvGrpSpPr/>
            <p:nvPr/>
          </p:nvGrpSpPr>
          <p:grpSpPr>
            <a:xfrm>
              <a:off x="6528481" y="1858135"/>
              <a:ext cx="3245265" cy="3266932"/>
              <a:chOff x="0" y="-47625"/>
              <a:chExt cx="854720" cy="860425"/>
            </a:xfrm>
          </p:grpSpPr>
          <p:sp>
            <p:nvSpPr>
              <p:cNvPr id="353" name="Google Shape;353;p23">
                <a:extLst>
                  <a:ext uri="{FF2B5EF4-FFF2-40B4-BE49-F238E27FC236}">
                    <a16:creationId xmlns:a16="http://schemas.microsoft.com/office/drawing/2014/main" id="{D4E90986-8D40-5E1B-199C-6A019C943558}"/>
                  </a:ext>
                </a:extLst>
              </p:cNvPr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4" name="Google Shape;354;p23">
                <a:extLst>
                  <a:ext uri="{FF2B5EF4-FFF2-40B4-BE49-F238E27FC236}">
                    <a16:creationId xmlns:a16="http://schemas.microsoft.com/office/drawing/2014/main" id="{09721FFA-0699-D887-2CC6-0E504A4E935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5" name="Google Shape;355;p23">
              <a:extLst>
                <a:ext uri="{FF2B5EF4-FFF2-40B4-BE49-F238E27FC236}">
                  <a16:creationId xmlns:a16="http://schemas.microsoft.com/office/drawing/2014/main" id="{F6E2AB5D-CD68-B867-C0FC-A7C5522FADD6}"/>
                </a:ext>
              </a:extLst>
            </p:cNvPr>
            <p:cNvSpPr txBox="1"/>
            <p:nvPr/>
          </p:nvSpPr>
          <p:spPr>
            <a:xfrm>
              <a:off x="6560474" y="2184732"/>
              <a:ext cx="3181200" cy="599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30010"/>
                </a:lnSpc>
              </a:pPr>
              <a:r>
                <a:rPr lang="hu-HU" sz="2999" dirty="0">
                  <a:latin typeface="Oswald"/>
                  <a:ea typeface="Oswald"/>
                  <a:cs typeface="Oswald"/>
                  <a:sym typeface="Oswald"/>
                </a:rPr>
                <a:t>Három rendező</a:t>
              </a:r>
              <a:endParaRPr lang="hu-HU" sz="3200" dirty="0"/>
            </a:p>
          </p:txBody>
        </p:sp>
        <p:sp>
          <p:nvSpPr>
            <p:cNvPr id="356" name="Google Shape;356;p23">
              <a:extLst>
                <a:ext uri="{FF2B5EF4-FFF2-40B4-BE49-F238E27FC236}">
                  <a16:creationId xmlns:a16="http://schemas.microsoft.com/office/drawing/2014/main" id="{CCB2B0B9-4CF3-E1EE-FCB9-2AA00984A444}"/>
                </a:ext>
              </a:extLst>
            </p:cNvPr>
            <p:cNvSpPr txBox="1"/>
            <p:nvPr/>
          </p:nvSpPr>
          <p:spPr>
            <a:xfrm>
              <a:off x="6432862" y="3004170"/>
              <a:ext cx="3245265" cy="1168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Gellért Endre, Major Tamás és Marton Endre együtt vitték színpadra.</a:t>
              </a:r>
              <a:endParaRPr sz="2200" dirty="0"/>
            </a:p>
          </p:txBody>
        </p:sp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39C0156-11E9-0543-AF26-AFE6C2D5AD5F}"/>
              </a:ext>
            </a:extLst>
          </p:cNvPr>
          <p:cNvGrpSpPr/>
          <p:nvPr/>
        </p:nvGrpSpPr>
        <p:grpSpPr>
          <a:xfrm>
            <a:off x="619784" y="5559366"/>
            <a:ext cx="4254039" cy="3778095"/>
            <a:chOff x="1345022" y="5329296"/>
            <a:chExt cx="4254039" cy="3778095"/>
          </a:xfrm>
        </p:grpSpPr>
        <p:sp>
          <p:nvSpPr>
            <p:cNvPr id="357" name="Google Shape;357;p23">
              <a:extLst>
                <a:ext uri="{FF2B5EF4-FFF2-40B4-BE49-F238E27FC236}">
                  <a16:creationId xmlns:a16="http://schemas.microsoft.com/office/drawing/2014/main" id="{BC79D07E-DA87-BAB3-AFCC-47202C42A907}"/>
                </a:ext>
              </a:extLst>
            </p:cNvPr>
            <p:cNvSpPr/>
            <p:nvPr/>
          </p:nvSpPr>
          <p:spPr>
            <a:xfrm>
              <a:off x="1345022" y="5329296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58" name="Google Shape;358;p23">
              <a:extLst>
                <a:ext uri="{FF2B5EF4-FFF2-40B4-BE49-F238E27FC236}">
                  <a16:creationId xmlns:a16="http://schemas.microsoft.com/office/drawing/2014/main" id="{8992C535-F476-A4D2-64B6-9C6EEEB76B23}"/>
                </a:ext>
              </a:extLst>
            </p:cNvPr>
            <p:cNvGrpSpPr/>
            <p:nvPr/>
          </p:nvGrpSpPr>
          <p:grpSpPr>
            <a:xfrm>
              <a:off x="1849409" y="5840459"/>
              <a:ext cx="3245265" cy="3266932"/>
              <a:chOff x="0" y="-47625"/>
              <a:chExt cx="854720" cy="860425"/>
            </a:xfrm>
          </p:grpSpPr>
          <p:sp>
            <p:nvSpPr>
              <p:cNvPr id="359" name="Google Shape;359;p23">
                <a:extLst>
                  <a:ext uri="{FF2B5EF4-FFF2-40B4-BE49-F238E27FC236}">
                    <a16:creationId xmlns:a16="http://schemas.microsoft.com/office/drawing/2014/main" id="{9E1BD549-E3E2-8CF8-17FE-D654B79B3E40}"/>
                  </a:ext>
                </a:extLst>
              </p:cNvPr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0" name="Google Shape;360;p23">
                <a:extLst>
                  <a:ext uri="{FF2B5EF4-FFF2-40B4-BE49-F238E27FC236}">
                    <a16:creationId xmlns:a16="http://schemas.microsoft.com/office/drawing/2014/main" id="{3A71046C-32BD-F85C-0A35-672E1B71A62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1" name="Google Shape;361;p23">
              <a:extLst>
                <a:ext uri="{FF2B5EF4-FFF2-40B4-BE49-F238E27FC236}">
                  <a16:creationId xmlns:a16="http://schemas.microsoft.com/office/drawing/2014/main" id="{0E348B75-37D0-D302-F73D-A5E46C660696}"/>
                </a:ext>
              </a:extLst>
            </p:cNvPr>
            <p:cNvSpPr txBox="1"/>
            <p:nvPr/>
          </p:nvSpPr>
          <p:spPr>
            <a:xfrm>
              <a:off x="1881403" y="6167056"/>
              <a:ext cx="31812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Szereposztás</a:t>
              </a:r>
              <a:endParaRPr dirty="0"/>
            </a:p>
          </p:txBody>
        </p:sp>
        <p:sp>
          <p:nvSpPr>
            <p:cNvPr id="362" name="Google Shape;362;p23">
              <a:extLst>
                <a:ext uri="{FF2B5EF4-FFF2-40B4-BE49-F238E27FC236}">
                  <a16:creationId xmlns:a16="http://schemas.microsoft.com/office/drawing/2014/main" id="{9EE4E6A2-EBDC-B732-53D4-D90FFCC38A19}"/>
                </a:ext>
              </a:extLst>
            </p:cNvPr>
            <p:cNvSpPr txBox="1"/>
            <p:nvPr/>
          </p:nvSpPr>
          <p:spPr>
            <a:xfrm>
              <a:off x="2074683" y="7137102"/>
              <a:ext cx="2794800" cy="778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Kettős szereposztás a főszerepekben.</a:t>
              </a:r>
              <a:endParaRPr sz="2200" dirty="0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1CBE4FB5-84AF-B9F9-76CB-EC4100B6101D}"/>
              </a:ext>
            </a:extLst>
          </p:cNvPr>
          <p:cNvGrpSpPr/>
          <p:nvPr/>
        </p:nvGrpSpPr>
        <p:grpSpPr>
          <a:xfrm>
            <a:off x="5298856" y="5607109"/>
            <a:ext cx="4254039" cy="3778095"/>
            <a:chOff x="6024094" y="5377039"/>
            <a:chExt cx="4254039" cy="3778095"/>
          </a:xfrm>
        </p:grpSpPr>
        <p:sp>
          <p:nvSpPr>
            <p:cNvPr id="363" name="Google Shape;363;p23">
              <a:extLst>
                <a:ext uri="{FF2B5EF4-FFF2-40B4-BE49-F238E27FC236}">
                  <a16:creationId xmlns:a16="http://schemas.microsoft.com/office/drawing/2014/main" id="{496A5293-18BA-8472-6698-DDF0B5304344}"/>
                </a:ext>
              </a:extLst>
            </p:cNvPr>
            <p:cNvSpPr/>
            <p:nvPr/>
          </p:nvSpPr>
          <p:spPr>
            <a:xfrm>
              <a:off x="6024094" y="5377039"/>
              <a:ext cx="4254039" cy="3658474"/>
            </a:xfrm>
            <a:custGeom>
              <a:avLst/>
              <a:gdLst/>
              <a:ahLst/>
              <a:cxnLst/>
              <a:rect l="l" t="t" r="r" b="b"/>
              <a:pathLst>
                <a:path w="5672053" h="4877965" extrusionOk="0">
                  <a:moveTo>
                    <a:pt x="0" y="0"/>
                  </a:moveTo>
                  <a:lnTo>
                    <a:pt x="5672053" y="0"/>
                  </a:lnTo>
                  <a:lnTo>
                    <a:pt x="5672053" y="4877965"/>
                  </a:lnTo>
                  <a:lnTo>
                    <a:pt x="0" y="4877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64" name="Google Shape;364;p23">
              <a:extLst>
                <a:ext uri="{FF2B5EF4-FFF2-40B4-BE49-F238E27FC236}">
                  <a16:creationId xmlns:a16="http://schemas.microsoft.com/office/drawing/2014/main" id="{AFD8112F-BB48-E631-FED4-11E1A32F90FC}"/>
                </a:ext>
              </a:extLst>
            </p:cNvPr>
            <p:cNvGrpSpPr/>
            <p:nvPr/>
          </p:nvGrpSpPr>
          <p:grpSpPr>
            <a:xfrm>
              <a:off x="6528481" y="5888202"/>
              <a:ext cx="3245265" cy="3266932"/>
              <a:chOff x="0" y="-47625"/>
              <a:chExt cx="854720" cy="860425"/>
            </a:xfrm>
          </p:grpSpPr>
          <p:sp>
            <p:nvSpPr>
              <p:cNvPr id="365" name="Google Shape;365;p23">
                <a:extLst>
                  <a:ext uri="{FF2B5EF4-FFF2-40B4-BE49-F238E27FC236}">
                    <a16:creationId xmlns:a16="http://schemas.microsoft.com/office/drawing/2014/main" id="{81DB9278-306F-DC58-2656-E8A7BC824B1D}"/>
                  </a:ext>
                </a:extLst>
              </p:cNvPr>
              <p:cNvSpPr/>
              <p:nvPr/>
            </p:nvSpPr>
            <p:spPr>
              <a:xfrm>
                <a:off x="0" y="0"/>
                <a:ext cx="854720" cy="214228"/>
              </a:xfrm>
              <a:custGeom>
                <a:avLst/>
                <a:gdLst/>
                <a:ahLst/>
                <a:cxnLst/>
                <a:rect l="l" t="t" r="r" b="b"/>
                <a:pathLst>
                  <a:path w="854720" h="214228" extrusionOk="0">
                    <a:moveTo>
                      <a:pt x="0" y="0"/>
                    </a:moveTo>
                    <a:lnTo>
                      <a:pt x="854720" y="0"/>
                    </a:lnTo>
                    <a:lnTo>
                      <a:pt x="854720" y="214228"/>
                    </a:lnTo>
                    <a:lnTo>
                      <a:pt x="0" y="214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6" name="Google Shape;366;p23">
                <a:extLst>
                  <a:ext uri="{FF2B5EF4-FFF2-40B4-BE49-F238E27FC236}">
                    <a16:creationId xmlns:a16="http://schemas.microsoft.com/office/drawing/2014/main" id="{96A3BA5B-6585-A559-DA93-505C25F3BF6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" name="Google Shape;367;p23">
              <a:extLst>
                <a:ext uri="{FF2B5EF4-FFF2-40B4-BE49-F238E27FC236}">
                  <a16:creationId xmlns:a16="http://schemas.microsoft.com/office/drawing/2014/main" id="{A6A6188B-63AE-A945-D0A0-19EE12240A84}"/>
                </a:ext>
              </a:extLst>
            </p:cNvPr>
            <p:cNvSpPr txBox="1"/>
            <p:nvPr/>
          </p:nvSpPr>
          <p:spPr>
            <a:xfrm>
              <a:off x="6560474" y="6214799"/>
              <a:ext cx="31812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000" b="0" i="0" u="none" strike="noStrike" cap="none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Újra betiltották</a:t>
              </a:r>
              <a:endParaRPr dirty="0"/>
            </a:p>
          </p:txBody>
        </p:sp>
        <p:sp>
          <p:nvSpPr>
            <p:cNvPr id="368" name="Google Shape;368;p23">
              <a:extLst>
                <a:ext uri="{FF2B5EF4-FFF2-40B4-BE49-F238E27FC236}">
                  <a16:creationId xmlns:a16="http://schemas.microsoft.com/office/drawing/2014/main" id="{EBCEBAF6-3712-DE6E-E685-CD825E4BBFD6}"/>
                </a:ext>
              </a:extLst>
            </p:cNvPr>
            <p:cNvSpPr txBox="1"/>
            <p:nvPr/>
          </p:nvSpPr>
          <p:spPr>
            <a:xfrm>
              <a:off x="6753755" y="7184845"/>
              <a:ext cx="2794800" cy="1168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200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Rákosi visszatérése után először korlátozták, majd betiltották.</a:t>
              </a:r>
              <a:endParaRPr sz="2200" dirty="0"/>
            </a:p>
          </p:txBody>
        </p:sp>
      </p:grpSp>
      <p:sp>
        <p:nvSpPr>
          <p:cNvPr id="9" name="Google Shape;344;p23">
            <a:extLst>
              <a:ext uri="{FF2B5EF4-FFF2-40B4-BE49-F238E27FC236}">
                <a16:creationId xmlns:a16="http://schemas.microsoft.com/office/drawing/2014/main" id="{1EE495FE-5894-8DFD-AB58-CAE31EC5F4F1}"/>
              </a:ext>
            </a:extLst>
          </p:cNvPr>
          <p:cNvSpPr txBox="1"/>
          <p:nvPr/>
        </p:nvSpPr>
        <p:spPr>
          <a:xfrm>
            <a:off x="9778169" y="2852059"/>
            <a:ext cx="8509831" cy="63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monumentális, realista, látványos színpadkép</a:t>
            </a:r>
          </a:p>
          <a:p>
            <a:pPr marL="457200" lvl="0" indent="-4572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gazdag díszlet és jelmez (Oláh Gusztáv, </a:t>
            </a:r>
            <a:r>
              <a:rPr lang="hu-HU" sz="4000" dirty="0" err="1">
                <a:solidFill>
                  <a:schemeClr val="bg1"/>
                </a:solidFill>
                <a:latin typeface="Oswald" panose="00000500000000000000" pitchFamily="2" charset="-18"/>
              </a:rPr>
              <a:t>Nagyajtay</a:t>
            </a: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 Teréz)</a:t>
            </a:r>
          </a:p>
          <a:p>
            <a:pPr marL="457200" lvl="0" indent="-4572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nagy közönségsiker, de politikai viták </a:t>
            </a:r>
          </a:p>
          <a:p>
            <a:pPr marL="457200" lvl="0" indent="-4572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történelmi fejlődés hangsúlya: optimistább, az emberiség halad előre </a:t>
            </a:r>
          </a:p>
          <a:p>
            <a:pPr marL="457200" lvl="0" indent="-4572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1"/>
                </a:solidFill>
                <a:latin typeface="Oswald" panose="00000500000000000000" pitchFamily="2" charset="-18"/>
              </a:rPr>
              <a:t>Ádám központi hős, Lucifer visszafogottabb: a hit és cselekvés erősebb, mint a kétely</a:t>
            </a:r>
          </a:p>
        </p:txBody>
      </p:sp>
      <p:sp>
        <p:nvSpPr>
          <p:cNvPr id="3" name="Google Shape;113;p14">
            <a:extLst>
              <a:ext uri="{FF2B5EF4-FFF2-40B4-BE49-F238E27FC236}">
                <a16:creationId xmlns:a16="http://schemas.microsoft.com/office/drawing/2014/main" id="{00E018CE-2CB6-C21A-5104-6AFF794F7BEE}"/>
              </a:ext>
            </a:extLst>
          </p:cNvPr>
          <p:cNvSpPr txBox="1"/>
          <p:nvPr/>
        </p:nvSpPr>
        <p:spPr>
          <a:xfrm>
            <a:off x="2969849" y="258401"/>
            <a:ext cx="1234830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i="0" u="none" strike="noStrike" cap="none" dirty="0">
                <a:solidFill>
                  <a:srgbClr val="FFFFFF"/>
                </a:solidFill>
                <a:latin typeface="+mj-lt"/>
                <a:ea typeface="Della Respira"/>
                <a:cs typeface="Della Respira"/>
                <a:sym typeface="Della Respira"/>
              </a:rPr>
              <a:t>EGY NEHÉZ IDŐSZAK</a:t>
            </a:r>
            <a:endParaRPr lang="hu-H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531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653</Words>
  <Application>Microsoft Office PowerPoint</Application>
  <PresentationFormat>Egyéni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Calibri</vt:lpstr>
      <vt:lpstr>Della Respira</vt:lpstr>
      <vt:lpstr>Arial</vt:lpstr>
      <vt:lpstr>Oswald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cp:lastModifiedBy>Boss</cp:lastModifiedBy>
  <cp:revision>17</cp:revision>
  <dcterms:modified xsi:type="dcterms:W3CDTF">2026-03-28T09:43:55Z</dcterms:modified>
</cp:coreProperties>
</file>