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8288000" cy="10287000"/>
  <p:notesSz cx="6858000" cy="9144000"/>
  <p:embeddedFontLst>
    <p:embeddedFont>
      <p:font typeface="Della Respira" panose="020B0604020202020204" charset="0"/>
      <p:regular r:id="rId11"/>
    </p:embeddedFont>
    <p:embeddedFont>
      <p:font typeface="Oswald" panose="00000500000000000000" pitchFamily="2" charset="-18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536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L%C3%A1szl%C3%B3_Zsolt_(sz%C3%ADnm%C5%B1v%C3%A9sz)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arcanum.com/hu/online-kiadvanyok/Lexikonok-magyar-eletrajzi-lexikon-7428D/n-ny-76F7D/nagy-imre-76FE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Nagy_Imre_(sz%C3%ADnm%C5%B1v%C3%A9sz,_1849%E2%80%931893)" TargetMode="External"/><Relationship Id="rId5" Type="http://schemas.openxmlformats.org/officeDocument/2006/relationships/hyperlink" Target="https://hu.wikipedia.org/wiki/V%C3%A1radi_H%C3%A9di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 t="-6106" b="-12436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356025" y="9494674"/>
            <a:ext cx="1329660" cy="41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4"/>
              </a:lnSpc>
            </a:pPr>
            <a:r>
              <a:rPr lang="en-US" sz="2454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2026.04.10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13420" y="3112091"/>
            <a:ext cx="14661159" cy="3015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53"/>
              </a:lnSpc>
            </a:pPr>
            <a:r>
              <a:rPr lang="en-US" sz="11600" b="1" dirty="0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Az ember </a:t>
            </a:r>
            <a:r>
              <a:rPr lang="en-US" sz="11600" b="1" dirty="0" err="1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tragédiáj</a:t>
            </a:r>
            <a:r>
              <a:rPr lang="hu-HU" sz="11600" b="1" dirty="0" err="1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ának</a:t>
            </a:r>
            <a:r>
              <a:rPr lang="en-US" sz="11600" b="1" dirty="0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 </a:t>
            </a:r>
            <a:r>
              <a:rPr lang="hu-HU" sz="11600" b="1" dirty="0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meghatározó </a:t>
            </a:r>
            <a:r>
              <a:rPr lang="en-US" sz="11600" b="1" dirty="0" err="1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színészei</a:t>
            </a:r>
            <a:endParaRPr lang="en-US" sz="11600" b="1" dirty="0">
              <a:solidFill>
                <a:srgbClr val="FFFFFF"/>
              </a:solidFill>
              <a:latin typeface="Aptos Display" panose="020B0004020202020204" pitchFamily="34" charset="0"/>
              <a:ea typeface="Della Respira"/>
              <a:cs typeface="Della Respira"/>
              <a:sym typeface="Della Respir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43336" y="50317"/>
            <a:ext cx="1940167" cy="2719597"/>
            <a:chOff x="0" y="0"/>
            <a:chExt cx="2828379" cy="39646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8417" cy="3964606"/>
            </a:xfrm>
            <a:custGeom>
              <a:avLst/>
              <a:gdLst/>
              <a:ahLst/>
              <a:cxnLst/>
              <a:rect l="l" t="t" r="r" b="b"/>
              <a:pathLst>
                <a:path w="2828417" h="3964606">
                  <a:moveTo>
                    <a:pt x="0" y="0"/>
                  </a:moveTo>
                  <a:lnTo>
                    <a:pt x="2828417" y="0"/>
                  </a:lnTo>
                  <a:lnTo>
                    <a:pt x="2828417" y="3964606"/>
                  </a:lnTo>
                  <a:lnTo>
                    <a:pt x="0" y="396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682" r="-468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" name="Freeform 8"/>
          <p:cNvSpPr/>
          <p:nvPr/>
        </p:nvSpPr>
        <p:spPr>
          <a:xfrm>
            <a:off x="6373697" y="6393065"/>
            <a:ext cx="5540606" cy="5379835"/>
          </a:xfrm>
          <a:custGeom>
            <a:avLst/>
            <a:gdLst/>
            <a:ahLst/>
            <a:cxnLst/>
            <a:rect l="l" t="t" r="r" b="b"/>
            <a:pathLst>
              <a:path w="5540606" h="5577602">
                <a:moveTo>
                  <a:pt x="0" y="0"/>
                </a:moveTo>
                <a:lnTo>
                  <a:pt x="5540606" y="0"/>
                </a:lnTo>
                <a:lnTo>
                  <a:pt x="5540606" y="5577602"/>
                </a:lnTo>
                <a:lnTo>
                  <a:pt x="0" y="55776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TextBox 11"/>
          <p:cNvSpPr txBox="1"/>
          <p:nvPr/>
        </p:nvSpPr>
        <p:spPr>
          <a:xfrm>
            <a:off x="6526097" y="6889564"/>
            <a:ext cx="5181600" cy="846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75"/>
              </a:lnSpc>
              <a:spcBef>
                <a:spcPct val="0"/>
              </a:spcBef>
            </a:pPr>
            <a:r>
              <a:rPr lang="en-US" sz="4599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 </a:t>
            </a:r>
            <a:r>
              <a:rPr lang="hu-HU" sz="4599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</a:t>
            </a:r>
            <a:r>
              <a:rPr lang="en-US" sz="4599" dirty="0" err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ídember</a:t>
            </a:r>
            <a:r>
              <a:rPr lang="en-US" sz="4599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tragédiája</a:t>
            </a:r>
            <a:endParaRPr lang="en-US" sz="4599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0" y="6909716"/>
            <a:ext cx="7315200" cy="1050731"/>
            <a:chOff x="0" y="0"/>
            <a:chExt cx="9753600" cy="1400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753600" cy="1400937"/>
            </a:xfrm>
            <a:custGeom>
              <a:avLst/>
              <a:gdLst/>
              <a:ahLst/>
              <a:cxnLst/>
              <a:rect l="l" t="t" r="r" b="b"/>
              <a:pathLst>
                <a:path w="9753600" h="1400937">
                  <a:moveTo>
                    <a:pt x="0" y="0"/>
                  </a:moveTo>
                  <a:lnTo>
                    <a:pt x="9753600" y="0"/>
                  </a:lnTo>
                  <a:lnTo>
                    <a:pt x="9753600" y="1400937"/>
                  </a:lnTo>
                  <a:lnTo>
                    <a:pt x="0" y="1400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71" r="-171" b="-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" name="Group 14"/>
          <p:cNvGrpSpPr/>
          <p:nvPr/>
        </p:nvGrpSpPr>
        <p:grpSpPr>
          <a:xfrm rot="926812">
            <a:off x="16572033" y="1018154"/>
            <a:ext cx="1409529" cy="2392718"/>
            <a:chOff x="0" y="0"/>
            <a:chExt cx="1879371" cy="31902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9346" cy="3190240"/>
            </a:xfrm>
            <a:custGeom>
              <a:avLst/>
              <a:gdLst/>
              <a:ahLst/>
              <a:cxnLst/>
              <a:rect l="l" t="t" r="r" b="b"/>
              <a:pathLst>
                <a:path w="1879346" h="3190240">
                  <a:moveTo>
                    <a:pt x="0" y="0"/>
                  </a:moveTo>
                  <a:lnTo>
                    <a:pt x="1879346" y="0"/>
                  </a:lnTo>
                  <a:lnTo>
                    <a:pt x="1879346" y="3190240"/>
                  </a:lnTo>
                  <a:lnTo>
                    <a:pt x="0" y="3190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" r="-28" b="-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48B19B09-7D1A-2DB0-A479-1CDAD9D91E91}"/>
              </a:ext>
            </a:extLst>
          </p:cNvPr>
          <p:cNvGrpSpPr/>
          <p:nvPr/>
        </p:nvGrpSpPr>
        <p:grpSpPr>
          <a:xfrm>
            <a:off x="11446865" y="6946517"/>
            <a:ext cx="7315200" cy="1050731"/>
            <a:chOff x="0" y="0"/>
            <a:chExt cx="9753600" cy="1400975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08C36A4-35BA-71AC-4280-6C009835C30D}"/>
                </a:ext>
              </a:extLst>
            </p:cNvPr>
            <p:cNvSpPr/>
            <p:nvPr/>
          </p:nvSpPr>
          <p:spPr>
            <a:xfrm>
              <a:off x="0" y="0"/>
              <a:ext cx="9753600" cy="1400937"/>
            </a:xfrm>
            <a:custGeom>
              <a:avLst/>
              <a:gdLst/>
              <a:ahLst/>
              <a:cxnLst/>
              <a:rect l="l" t="t" r="r" b="b"/>
              <a:pathLst>
                <a:path w="9753600" h="1400937">
                  <a:moveTo>
                    <a:pt x="0" y="0"/>
                  </a:moveTo>
                  <a:lnTo>
                    <a:pt x="9753600" y="0"/>
                  </a:lnTo>
                  <a:lnTo>
                    <a:pt x="9753600" y="1400937"/>
                  </a:lnTo>
                  <a:lnTo>
                    <a:pt x="0" y="1400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71" r="-171" b="-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 t="-7784" b="-222946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330741" y="2281879"/>
            <a:ext cx="6189278" cy="6180647"/>
            <a:chOff x="0" y="0"/>
            <a:chExt cx="8970899" cy="895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970899" cy="8958326"/>
            </a:xfrm>
            <a:custGeom>
              <a:avLst/>
              <a:gdLst/>
              <a:ahLst/>
              <a:cxnLst/>
              <a:rect l="l" t="t" r="r" b="b"/>
              <a:pathLst>
                <a:path w="8970899" h="8958326">
                  <a:moveTo>
                    <a:pt x="0" y="0"/>
                  </a:moveTo>
                  <a:lnTo>
                    <a:pt x="8970899" y="0"/>
                  </a:lnTo>
                  <a:lnTo>
                    <a:pt x="8970899" y="8958326"/>
                  </a:lnTo>
                  <a:lnTo>
                    <a:pt x="0" y="8958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354" b="-44200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" name="Freeform 6"/>
          <p:cNvSpPr/>
          <p:nvPr/>
        </p:nvSpPr>
        <p:spPr>
          <a:xfrm>
            <a:off x="9928805" y="3385318"/>
            <a:ext cx="4251228" cy="3848767"/>
          </a:xfrm>
          <a:custGeom>
            <a:avLst/>
            <a:gdLst/>
            <a:ahLst/>
            <a:cxnLst/>
            <a:rect l="l" t="t" r="r" b="b"/>
            <a:pathLst>
              <a:path w="3245263" h="3266932">
                <a:moveTo>
                  <a:pt x="0" y="0"/>
                </a:moveTo>
                <a:lnTo>
                  <a:pt x="3245263" y="0"/>
                </a:lnTo>
                <a:lnTo>
                  <a:pt x="3245263" y="3266932"/>
                </a:lnTo>
                <a:lnTo>
                  <a:pt x="0" y="32669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7" name="Group 7"/>
          <p:cNvGrpSpPr/>
          <p:nvPr/>
        </p:nvGrpSpPr>
        <p:grpSpPr>
          <a:xfrm>
            <a:off x="1003565" y="2361422"/>
            <a:ext cx="2121284" cy="2719597"/>
            <a:chOff x="0" y="0"/>
            <a:chExt cx="2828379" cy="36261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8417" cy="3626104"/>
            </a:xfrm>
            <a:custGeom>
              <a:avLst/>
              <a:gdLst/>
              <a:ahLst/>
              <a:cxnLst/>
              <a:rect l="l" t="t" r="r" b="b"/>
              <a:pathLst>
                <a:path w="2828417" h="3626104">
                  <a:moveTo>
                    <a:pt x="0" y="0"/>
                  </a:moveTo>
                  <a:lnTo>
                    <a:pt x="2828417" y="0"/>
                  </a:lnTo>
                  <a:lnTo>
                    <a:pt x="2828417" y="3626104"/>
                  </a:lnTo>
                  <a:lnTo>
                    <a:pt x="0" y="3626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3" r="-13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655078" y="3326501"/>
            <a:ext cx="1191044" cy="1526981"/>
            <a:chOff x="0" y="0"/>
            <a:chExt cx="1588059" cy="2035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88008" cy="2035937"/>
            </a:xfrm>
            <a:custGeom>
              <a:avLst/>
              <a:gdLst/>
              <a:ahLst/>
              <a:cxnLst/>
              <a:rect l="l" t="t" r="r" b="b"/>
              <a:pathLst>
                <a:path w="1588008" h="2035937">
                  <a:moveTo>
                    <a:pt x="0" y="0"/>
                  </a:moveTo>
                  <a:lnTo>
                    <a:pt x="1588008" y="0"/>
                  </a:lnTo>
                  <a:lnTo>
                    <a:pt x="1588008" y="2035937"/>
                  </a:lnTo>
                  <a:lnTo>
                    <a:pt x="0" y="2035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" r="-16" b="-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65249" y="2361422"/>
            <a:ext cx="4247913" cy="1047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6600" b="1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Nagy Imre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61935" y="3837959"/>
            <a:ext cx="4218097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44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Ádám</a:t>
            </a:r>
            <a:r>
              <a:rPr lang="hu-HU" sz="44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szerepében</a:t>
            </a:r>
            <a:endParaRPr lang="en-US" sz="44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77130" y="4837748"/>
            <a:ext cx="7513983" cy="4187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Pest 1849.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november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1.</a:t>
            </a:r>
          </a:p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Fontos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szerepei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: Romeo,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Mercutcio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Coriolanus Antonius, Lear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király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Otleello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Hamlet</a:t>
            </a:r>
          </a:p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1883-ban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Ősbemutató</a:t>
            </a:r>
            <a:endParaRPr lang="en-US" sz="44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l">
              <a:lnSpc>
                <a:spcPts val="5459"/>
              </a:lnSpc>
            </a:pPr>
            <a:endParaRPr lang="en-US" sz="44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 t="-9276" r="-8" b="-9275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564005" y="1803396"/>
            <a:ext cx="12329356" cy="848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89"/>
              </a:lnSpc>
            </a:pP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Ez a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szerep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azért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volt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különösen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fontos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szám</a:t>
            </a:r>
            <a:r>
              <a:rPr lang="hu-HU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om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ra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mert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hu-HU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én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volt</a:t>
            </a:r>
            <a:r>
              <a:rPr lang="hu-HU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am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az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első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színész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aki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Ádámot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színpadon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megformálta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 Az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előadás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nagy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siker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lett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és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darab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később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magyar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irodalom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egyik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legismertebb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művévé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vált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hu-HU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Alakításom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így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pályá</a:t>
            </a:r>
            <a:r>
              <a:rPr lang="hu-HU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egyik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legjelentősebb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állomása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lett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és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magyar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színháztörténet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fontos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részévé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vált</a:t>
            </a:r>
            <a:r>
              <a:rPr lang="en-US" sz="6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algn="l">
              <a:lnSpc>
                <a:spcPts val="7389"/>
              </a:lnSpc>
            </a:pPr>
            <a:endParaRPr lang="en-US" sz="6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Freeform 5"/>
          <p:cNvSpPr/>
          <p:nvPr/>
        </p:nvSpPr>
        <p:spPr>
          <a:xfrm rot="198142">
            <a:off x="-2455129" y="1407857"/>
            <a:ext cx="10209019" cy="14689237"/>
          </a:xfrm>
          <a:custGeom>
            <a:avLst/>
            <a:gdLst/>
            <a:ahLst/>
            <a:cxnLst/>
            <a:rect l="l" t="t" r="r" b="b"/>
            <a:pathLst>
              <a:path w="10209019" h="14689237">
                <a:moveTo>
                  <a:pt x="0" y="0"/>
                </a:moveTo>
                <a:lnTo>
                  <a:pt x="10209019" y="0"/>
                </a:lnTo>
                <a:lnTo>
                  <a:pt x="10209019" y="14689237"/>
                </a:lnTo>
                <a:lnTo>
                  <a:pt x="0" y="146892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6" name="Group 6"/>
          <p:cNvGrpSpPr/>
          <p:nvPr/>
        </p:nvGrpSpPr>
        <p:grpSpPr>
          <a:xfrm>
            <a:off x="3560180" y="2388481"/>
            <a:ext cx="1571426" cy="2014650"/>
            <a:chOff x="0" y="0"/>
            <a:chExt cx="2828379" cy="36261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8417" cy="3626104"/>
            </a:xfrm>
            <a:custGeom>
              <a:avLst/>
              <a:gdLst/>
              <a:ahLst/>
              <a:cxnLst/>
              <a:rect l="l" t="t" r="r" b="b"/>
              <a:pathLst>
                <a:path w="2828417" h="3626104">
                  <a:moveTo>
                    <a:pt x="0" y="0"/>
                  </a:moveTo>
                  <a:lnTo>
                    <a:pt x="2828417" y="0"/>
                  </a:lnTo>
                  <a:lnTo>
                    <a:pt x="2828417" y="3626104"/>
                  </a:lnTo>
                  <a:lnTo>
                    <a:pt x="0" y="3626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" r="-13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 t="-331" b="-33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73917" y="1922004"/>
            <a:ext cx="6728174" cy="6718792"/>
            <a:chOff x="0" y="0"/>
            <a:chExt cx="8970899" cy="895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970899" cy="8958326"/>
            </a:xfrm>
            <a:custGeom>
              <a:avLst/>
              <a:gdLst/>
              <a:ahLst/>
              <a:cxnLst/>
              <a:rect l="l" t="t" r="r" b="b"/>
              <a:pathLst>
                <a:path w="8970899" h="8958326">
                  <a:moveTo>
                    <a:pt x="0" y="0"/>
                  </a:moveTo>
                  <a:lnTo>
                    <a:pt x="8970899" y="0"/>
                  </a:lnTo>
                  <a:lnTo>
                    <a:pt x="8970899" y="8958326"/>
                  </a:lnTo>
                  <a:lnTo>
                    <a:pt x="0" y="8958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5033" b="-15033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" name="Freeform 6"/>
          <p:cNvSpPr/>
          <p:nvPr/>
        </p:nvSpPr>
        <p:spPr>
          <a:xfrm>
            <a:off x="9869902" y="2782808"/>
            <a:ext cx="3886200" cy="3826784"/>
          </a:xfrm>
          <a:custGeom>
            <a:avLst/>
            <a:gdLst/>
            <a:ahLst/>
            <a:cxnLst/>
            <a:rect l="l" t="t" r="r" b="b"/>
            <a:pathLst>
              <a:path w="3245263" h="3266932">
                <a:moveTo>
                  <a:pt x="0" y="0"/>
                </a:moveTo>
                <a:lnTo>
                  <a:pt x="3245263" y="0"/>
                </a:lnTo>
                <a:lnTo>
                  <a:pt x="3245263" y="3266932"/>
                </a:lnTo>
                <a:lnTo>
                  <a:pt x="0" y="32669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7" name="Group 7"/>
          <p:cNvGrpSpPr/>
          <p:nvPr/>
        </p:nvGrpSpPr>
        <p:grpSpPr>
          <a:xfrm>
            <a:off x="938359" y="2271781"/>
            <a:ext cx="2121284" cy="2719597"/>
            <a:chOff x="0" y="0"/>
            <a:chExt cx="2828379" cy="36261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8417" cy="3626104"/>
            </a:xfrm>
            <a:custGeom>
              <a:avLst/>
              <a:gdLst/>
              <a:ahLst/>
              <a:cxnLst/>
              <a:rect l="l" t="t" r="r" b="b"/>
              <a:pathLst>
                <a:path w="2828417" h="3626104">
                  <a:moveTo>
                    <a:pt x="0" y="0"/>
                  </a:moveTo>
                  <a:lnTo>
                    <a:pt x="2828417" y="0"/>
                  </a:lnTo>
                  <a:lnTo>
                    <a:pt x="2828417" y="3626104"/>
                  </a:lnTo>
                  <a:lnTo>
                    <a:pt x="0" y="3626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3" r="-13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068256" y="3616519"/>
            <a:ext cx="1191044" cy="1526981"/>
            <a:chOff x="0" y="0"/>
            <a:chExt cx="1588059" cy="2035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88008" cy="2035937"/>
            </a:xfrm>
            <a:custGeom>
              <a:avLst/>
              <a:gdLst/>
              <a:ahLst/>
              <a:cxnLst/>
              <a:rect l="l" t="t" r="r" b="b"/>
              <a:pathLst>
                <a:path w="1588008" h="2035937">
                  <a:moveTo>
                    <a:pt x="0" y="0"/>
                  </a:moveTo>
                  <a:lnTo>
                    <a:pt x="1588008" y="0"/>
                  </a:lnTo>
                  <a:lnTo>
                    <a:pt x="1588008" y="2035937"/>
                  </a:lnTo>
                  <a:lnTo>
                    <a:pt x="0" y="2035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" r="-16" b="-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827990" y="1812270"/>
            <a:ext cx="4869828" cy="1047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6600" b="1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Váradi Hédi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22939" y="3256706"/>
            <a:ext cx="3245263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44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Éva </a:t>
            </a:r>
            <a:r>
              <a:rPr lang="en-US" sz="4400" dirty="0" err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szerepében</a:t>
            </a:r>
            <a:endParaRPr lang="en-US" sz="44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4453175"/>
            <a:ext cx="7422490" cy="4187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Budapest 1929.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október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1.</a:t>
            </a:r>
          </a:p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Gyakran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kapott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nagy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drámai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szerepeket</a:t>
            </a:r>
            <a:endParaRPr lang="en-US" sz="44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Filmes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munkák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---&gt;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országos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ismertség</a:t>
            </a:r>
            <a:endParaRPr lang="en-US" sz="44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Az ember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tragédiája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---&gt; 1964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19200" y="0"/>
            <a:ext cx="20269200" cy="120015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 t="-9276" r="-8" b="-9275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55652" y="1104900"/>
            <a:ext cx="12312209" cy="8789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56"/>
              </a:lnSpc>
              <a:spcBef>
                <a:spcPct val="0"/>
              </a:spcBef>
            </a:pP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Ez a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szerep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azért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volt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fontos</a:t>
            </a:r>
            <a:r>
              <a:rPr lang="hu-HU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számomra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mert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Éva a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darab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egyik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legösszetettebb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női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karaktere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aki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több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korszakon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és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különböző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személyiségeken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keresztül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jelenik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meg. A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Nemzeti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Színház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előadásában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való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szereplés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pedig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korszak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egyik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legnagyobb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szakmai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elismerésének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számított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hu-HU" sz="5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lakítás</a:t>
            </a:r>
            <a:r>
              <a:rPr lang="hu-HU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om</a:t>
            </a:r>
            <a:r>
              <a:rPr lang="hu-HU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hozzájárult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ahhoz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hogy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ez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feldolgozás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magyar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színháztörténet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egyik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meghatározó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előadása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lett</a:t>
            </a:r>
            <a:r>
              <a:rPr lang="en-US" sz="54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marL="0" lvl="0" indent="0" algn="l">
              <a:lnSpc>
                <a:spcPts val="6856"/>
              </a:lnSpc>
              <a:spcBef>
                <a:spcPct val="0"/>
              </a:spcBef>
            </a:pPr>
            <a:endParaRPr lang="en-US" sz="5400" u="none" strike="noStrik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223537" y="2027640"/>
            <a:ext cx="9258985" cy="13323906"/>
          </a:xfrm>
          <a:custGeom>
            <a:avLst/>
            <a:gdLst/>
            <a:ahLst/>
            <a:cxnLst/>
            <a:rect l="l" t="t" r="r" b="b"/>
            <a:pathLst>
              <a:path w="9258985" h="13323906">
                <a:moveTo>
                  <a:pt x="0" y="0"/>
                </a:moveTo>
                <a:lnTo>
                  <a:pt x="9258985" y="0"/>
                </a:lnTo>
                <a:lnTo>
                  <a:pt x="9258985" y="13323906"/>
                </a:lnTo>
                <a:lnTo>
                  <a:pt x="0" y="13323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6" name="Group 6"/>
          <p:cNvGrpSpPr/>
          <p:nvPr/>
        </p:nvGrpSpPr>
        <p:grpSpPr>
          <a:xfrm>
            <a:off x="16150962" y="2688261"/>
            <a:ext cx="1571426" cy="2014650"/>
            <a:chOff x="0" y="0"/>
            <a:chExt cx="2828379" cy="36261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8417" cy="3626104"/>
            </a:xfrm>
            <a:custGeom>
              <a:avLst/>
              <a:gdLst/>
              <a:ahLst/>
              <a:cxnLst/>
              <a:rect l="l" t="t" r="r" b="b"/>
              <a:pathLst>
                <a:path w="2828417" h="3626104">
                  <a:moveTo>
                    <a:pt x="0" y="0"/>
                  </a:moveTo>
                  <a:lnTo>
                    <a:pt x="2828417" y="0"/>
                  </a:lnTo>
                  <a:lnTo>
                    <a:pt x="2828417" y="3626104"/>
                  </a:lnTo>
                  <a:lnTo>
                    <a:pt x="0" y="3626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" r="-13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 t="-68222" b="-6822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7378" y="1961636"/>
            <a:ext cx="6728174" cy="6718792"/>
            <a:chOff x="0" y="0"/>
            <a:chExt cx="8970899" cy="895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970899" cy="8958326"/>
            </a:xfrm>
            <a:custGeom>
              <a:avLst/>
              <a:gdLst/>
              <a:ahLst/>
              <a:cxnLst/>
              <a:rect l="l" t="t" r="r" b="b"/>
              <a:pathLst>
                <a:path w="8970899" h="8958326">
                  <a:moveTo>
                    <a:pt x="0" y="0"/>
                  </a:moveTo>
                  <a:lnTo>
                    <a:pt x="8970899" y="0"/>
                  </a:lnTo>
                  <a:lnTo>
                    <a:pt x="8970899" y="8958326"/>
                  </a:lnTo>
                  <a:lnTo>
                    <a:pt x="0" y="8958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5200" b="-25200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" name="Freeform 6"/>
          <p:cNvSpPr/>
          <p:nvPr/>
        </p:nvSpPr>
        <p:spPr>
          <a:xfrm>
            <a:off x="9316351" y="2598133"/>
            <a:ext cx="4685377" cy="3894696"/>
          </a:xfrm>
          <a:custGeom>
            <a:avLst/>
            <a:gdLst/>
            <a:ahLst/>
            <a:cxnLst/>
            <a:rect l="l" t="t" r="r" b="b"/>
            <a:pathLst>
              <a:path w="3245263" h="3266932">
                <a:moveTo>
                  <a:pt x="0" y="0"/>
                </a:moveTo>
                <a:lnTo>
                  <a:pt x="3245263" y="0"/>
                </a:lnTo>
                <a:lnTo>
                  <a:pt x="3245263" y="3266932"/>
                </a:lnTo>
                <a:lnTo>
                  <a:pt x="0" y="32669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7" name="Group 7"/>
          <p:cNvGrpSpPr/>
          <p:nvPr/>
        </p:nvGrpSpPr>
        <p:grpSpPr>
          <a:xfrm>
            <a:off x="491820" y="2311413"/>
            <a:ext cx="2121284" cy="2719597"/>
            <a:chOff x="0" y="0"/>
            <a:chExt cx="2828379" cy="36261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8417" cy="3626104"/>
            </a:xfrm>
            <a:custGeom>
              <a:avLst/>
              <a:gdLst/>
              <a:ahLst/>
              <a:cxnLst/>
              <a:rect l="l" t="t" r="r" b="b"/>
              <a:pathLst>
                <a:path w="2828417" h="3626104">
                  <a:moveTo>
                    <a:pt x="0" y="0"/>
                  </a:moveTo>
                  <a:lnTo>
                    <a:pt x="2828417" y="0"/>
                  </a:lnTo>
                  <a:lnTo>
                    <a:pt x="2828417" y="3626104"/>
                  </a:lnTo>
                  <a:lnTo>
                    <a:pt x="0" y="3626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3" r="-13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41617" y="1346416"/>
            <a:ext cx="1191044" cy="1526981"/>
            <a:chOff x="0" y="0"/>
            <a:chExt cx="1588059" cy="2035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88008" cy="2035937"/>
            </a:xfrm>
            <a:custGeom>
              <a:avLst/>
              <a:gdLst/>
              <a:ahLst/>
              <a:cxnLst/>
              <a:rect l="l" t="t" r="r" b="b"/>
              <a:pathLst>
                <a:path w="1588008" h="2035937">
                  <a:moveTo>
                    <a:pt x="0" y="0"/>
                  </a:moveTo>
                  <a:lnTo>
                    <a:pt x="1588008" y="0"/>
                  </a:lnTo>
                  <a:lnTo>
                    <a:pt x="1588008" y="2035937"/>
                  </a:lnTo>
                  <a:lnTo>
                    <a:pt x="0" y="2035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" r="-16" b="-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16351" y="1557130"/>
            <a:ext cx="5142633" cy="1055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6600" b="1" dirty="0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László Zsolt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36621" y="3063743"/>
            <a:ext cx="4236507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44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Lucifer </a:t>
            </a:r>
            <a:r>
              <a:rPr lang="en-US" sz="4400" dirty="0" err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szerepében</a:t>
            </a:r>
            <a:endParaRPr lang="en-US" sz="44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88272" y="4042671"/>
            <a:ext cx="8852411" cy="4892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Marosvásárhely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1964.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július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15.</a:t>
            </a:r>
          </a:p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Marosvásárhelyi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Színművészeti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Főiskola</a:t>
            </a:r>
            <a:endParaRPr lang="en-US" sz="44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Fontos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szerepei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: Claudius, Jago,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III.Richárd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Mephisto</a:t>
            </a:r>
          </a:p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Gyakran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hatalommal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bíró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manipulátor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karakterek</a:t>
            </a:r>
            <a:endParaRPr lang="en-US" sz="44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755647" lvl="1" indent="-377824" algn="l">
              <a:lnSpc>
                <a:spcPts val="5459"/>
              </a:lnSpc>
              <a:buFont typeface="Arial"/>
              <a:buChar char="•"/>
            </a:pP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Jelentős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filmes</a:t>
            </a:r>
            <a:r>
              <a:rPr lang="en-US" sz="4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szerepek</a:t>
            </a:r>
            <a:endParaRPr lang="en-US" sz="44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 t="-9276" r="-8" b="-9275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116723" y="1050235"/>
            <a:ext cx="12204407" cy="9307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73"/>
              </a:lnSpc>
              <a:spcBef>
                <a:spcPct val="0"/>
              </a:spcBef>
            </a:pP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Nemzeti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Színházban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Vidnyánszky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Attila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rendezésében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Lucifert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alakít</a:t>
            </a:r>
            <a:r>
              <a:rPr lang="hu-HU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ottam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míg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Ádám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szerepét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Szatory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Dávid,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Évát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pedig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Tenki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Réka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játs</a:t>
            </a:r>
            <a:r>
              <a:rPr lang="hu-HU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zotta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 Lucifer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megformálásában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nem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egy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hagyományos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„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ördögi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”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figurát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jelenít</a:t>
            </a:r>
            <a:r>
              <a:rPr lang="hu-HU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ettem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meg,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hanem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inkább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egy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intelligens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ironikus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és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gondolkodó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karaktert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aki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folyamatosan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kérdőjelezi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meg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az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emberi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lét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6000" u="none" strike="noStrike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értelmét</a:t>
            </a:r>
            <a:r>
              <a:rPr lang="en-US" sz="6000" u="none" strike="noStrik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marL="0" lvl="0" indent="0" algn="l">
              <a:lnSpc>
                <a:spcPts val="7273"/>
              </a:lnSpc>
              <a:spcBef>
                <a:spcPct val="0"/>
              </a:spcBef>
            </a:pPr>
            <a:endParaRPr lang="en-US" sz="6000" u="none" strike="noStrik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Freeform 5"/>
          <p:cNvSpPr/>
          <p:nvPr/>
        </p:nvSpPr>
        <p:spPr>
          <a:xfrm rot="205526">
            <a:off x="-2099510" y="1322674"/>
            <a:ext cx="10282614" cy="14795129"/>
          </a:xfrm>
          <a:custGeom>
            <a:avLst/>
            <a:gdLst/>
            <a:ahLst/>
            <a:cxnLst/>
            <a:rect l="l" t="t" r="r" b="b"/>
            <a:pathLst>
              <a:path w="10282614" h="14795129">
                <a:moveTo>
                  <a:pt x="0" y="0"/>
                </a:moveTo>
                <a:lnTo>
                  <a:pt x="10282614" y="0"/>
                </a:lnTo>
                <a:lnTo>
                  <a:pt x="10282614" y="14795129"/>
                </a:lnTo>
                <a:lnTo>
                  <a:pt x="0" y="14795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6" name="Group 6"/>
          <p:cNvGrpSpPr/>
          <p:nvPr/>
        </p:nvGrpSpPr>
        <p:grpSpPr>
          <a:xfrm>
            <a:off x="3993196" y="2055391"/>
            <a:ext cx="1571426" cy="2014650"/>
            <a:chOff x="0" y="0"/>
            <a:chExt cx="2828379" cy="36261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8417" cy="3626104"/>
            </a:xfrm>
            <a:custGeom>
              <a:avLst/>
              <a:gdLst/>
              <a:ahLst/>
              <a:cxnLst/>
              <a:rect l="l" t="t" r="r" b="b"/>
              <a:pathLst>
                <a:path w="2828417" h="3626104">
                  <a:moveTo>
                    <a:pt x="0" y="0"/>
                  </a:moveTo>
                  <a:lnTo>
                    <a:pt x="2828417" y="0"/>
                  </a:lnTo>
                  <a:lnTo>
                    <a:pt x="2828417" y="3626104"/>
                  </a:lnTo>
                  <a:lnTo>
                    <a:pt x="0" y="3626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" r="-13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 t="-6106" b="-12436"/>
              </a:stretch>
            </a:blipFill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571022" y="477832"/>
            <a:ext cx="12646244" cy="1452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3"/>
              </a:lnSpc>
            </a:pPr>
            <a:r>
              <a:rPr lang="en-US" sz="9628" b="1" dirty="0" err="1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Források</a:t>
            </a:r>
            <a:r>
              <a:rPr lang="hu-HU" sz="9628" b="1" dirty="0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:</a:t>
            </a:r>
            <a:endParaRPr lang="hu-HU" sz="9628" b="1" dirty="0">
              <a:solidFill>
                <a:srgbClr val="FFFFFF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76922" y="-431964"/>
            <a:ext cx="1940167" cy="2719597"/>
            <a:chOff x="0" y="0"/>
            <a:chExt cx="2828379" cy="39646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28417" cy="3964606"/>
            </a:xfrm>
            <a:custGeom>
              <a:avLst/>
              <a:gdLst/>
              <a:ahLst/>
              <a:cxnLst/>
              <a:rect l="l" t="t" r="r" b="b"/>
              <a:pathLst>
                <a:path w="2828417" h="3964606">
                  <a:moveTo>
                    <a:pt x="0" y="0"/>
                  </a:moveTo>
                  <a:lnTo>
                    <a:pt x="2828417" y="0"/>
                  </a:lnTo>
                  <a:lnTo>
                    <a:pt x="2828417" y="3964606"/>
                  </a:lnTo>
                  <a:lnTo>
                    <a:pt x="0" y="396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682" r="-468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" name="Group 7"/>
          <p:cNvGrpSpPr/>
          <p:nvPr/>
        </p:nvGrpSpPr>
        <p:grpSpPr>
          <a:xfrm rot="926812">
            <a:off x="16394785" y="8181792"/>
            <a:ext cx="1409529" cy="2392718"/>
            <a:chOff x="0" y="0"/>
            <a:chExt cx="1879371" cy="31902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79346" cy="3190240"/>
            </a:xfrm>
            <a:custGeom>
              <a:avLst/>
              <a:gdLst/>
              <a:ahLst/>
              <a:cxnLst/>
              <a:rect l="l" t="t" r="r" b="b"/>
              <a:pathLst>
                <a:path w="1879346" h="3190240">
                  <a:moveTo>
                    <a:pt x="0" y="0"/>
                  </a:moveTo>
                  <a:lnTo>
                    <a:pt x="1879346" y="0"/>
                  </a:lnTo>
                  <a:lnTo>
                    <a:pt x="1879346" y="3190240"/>
                  </a:lnTo>
                  <a:lnTo>
                    <a:pt x="0" y="3190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6" r="-28" b="-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1000" y="2408498"/>
            <a:ext cx="17026289" cy="10447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66653" lvl="1" indent="-583327" algn="l">
              <a:lnSpc>
                <a:spcPts val="7457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r:id="rId5"/>
              </a:rPr>
              <a:t>https://hu.wikipedia.org/wiki/V%C3%A1radi_H%C3%A9di</a:t>
            </a:r>
            <a:endParaRPr lang="hu-HU"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166653" lvl="1" indent="-583327">
              <a:lnSpc>
                <a:spcPts val="7457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r:id="rId6"/>
              </a:rPr>
              <a:t>https://hu.wikipedia.org/wiki/Nagy_Imre_(sz%C3%ADnm%C5%B1v%C3%A9sz,_1849%E2%80%931893)</a:t>
            </a:r>
            <a:endParaRPr lang="hu-HU"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166653" lvl="1" indent="-583327">
              <a:lnSpc>
                <a:spcPts val="7457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r:id="rId7"/>
              </a:rPr>
              <a:t>https://www.arcanum.com/hu/online-kiadvanyok/Lexikonok-magyar-eletrajzi-lexikon-7428D/n-ny-76F7D/nagy-imre-76FE2/</a:t>
            </a:r>
            <a:endParaRPr lang="hu-HU"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166653" lvl="1" indent="-583327">
              <a:lnSpc>
                <a:spcPts val="7457"/>
              </a:lnSpc>
              <a:buFont typeface="Arial"/>
              <a:buChar char="•"/>
            </a:pPr>
            <a:r>
              <a:rPr lang="en-US" sz="3600" u="sng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r:id="rId8" tooltip="https://hu.wikipedia.org/wiki/L%C3%A1szl%C3%B3_Zsolt_(sz%C3%ADnm%C5%B1v%C3%A9sz)"/>
              </a:rPr>
              <a:t>https://hu.wikipedia.org/wiki/L%C3%A1szl%C3%B3_Zsolt_(sz%C3%ADnm%C5%B1v%C3%A9sz)</a:t>
            </a:r>
          </a:p>
          <a:p>
            <a:pPr marL="1166653" lvl="1" indent="-583327">
              <a:lnSpc>
                <a:spcPts val="7457"/>
              </a:lnSpc>
              <a:buFont typeface="Arial"/>
              <a:buChar char="•"/>
            </a:pPr>
            <a:endParaRPr lang="en-US"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  <a:hlinkClick r:id="rId7" tooltip="https://www.arcanum.com/hu/online-kiadvanyok/Lexikonok-magyar-eletrajzi-lexikon-7428D/n-ny-76F7D/nagy-imre-76FE2/"/>
            </a:endParaRPr>
          </a:p>
          <a:p>
            <a:pPr marL="1166653" lvl="1" indent="-583327">
              <a:lnSpc>
                <a:spcPts val="7457"/>
              </a:lnSpc>
              <a:buFont typeface="Arial"/>
              <a:buChar char="•"/>
            </a:pPr>
            <a:endParaRPr lang="hu-HU"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166653" lvl="1" indent="-583327">
              <a:lnSpc>
                <a:spcPts val="7457"/>
              </a:lnSpc>
              <a:buFont typeface="Arial"/>
              <a:buChar char="•"/>
            </a:pPr>
            <a:endParaRPr lang="en-US"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>
              <a:lnSpc>
                <a:spcPts val="7457"/>
              </a:lnSpc>
              <a:spcBef>
                <a:spcPct val="0"/>
              </a:spcBef>
            </a:pPr>
            <a:endParaRPr lang="en-US"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  <a:hlinkClick r:id="rId5" tooltip="https://hu.wikipedia.org/wiki/V%C3%A1radi_H%C3%A9d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 t="-6106" b="-12436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356025" y="9494674"/>
            <a:ext cx="1329660" cy="41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4"/>
              </a:lnSpc>
            </a:pPr>
            <a:r>
              <a:rPr lang="en-US" sz="2454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2026.04.10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0142" y="3943683"/>
            <a:ext cx="14727716" cy="1527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53"/>
              </a:lnSpc>
            </a:pPr>
            <a:r>
              <a:rPr lang="en-US" sz="11600" b="1" dirty="0" err="1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Köszönjük</a:t>
            </a:r>
            <a:r>
              <a:rPr lang="en-US" sz="11600" b="1" dirty="0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 a </a:t>
            </a:r>
            <a:r>
              <a:rPr lang="en-US" sz="11600" b="1" dirty="0" err="1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figyelmet</a:t>
            </a:r>
            <a:r>
              <a:rPr lang="en-US" sz="11600" b="1" dirty="0">
                <a:solidFill>
                  <a:srgbClr val="FFFFFF"/>
                </a:solidFill>
                <a:latin typeface="Aptos Display" panose="020B0004020202020204" pitchFamily="34" charset="0"/>
                <a:ea typeface="Della Respira"/>
                <a:cs typeface="Della Respira"/>
                <a:sym typeface="Della Respira"/>
              </a:rPr>
              <a:t>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178189" y="615117"/>
            <a:ext cx="1940167" cy="2719597"/>
            <a:chOff x="0" y="0"/>
            <a:chExt cx="2828379" cy="39646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8417" cy="3964606"/>
            </a:xfrm>
            <a:custGeom>
              <a:avLst/>
              <a:gdLst/>
              <a:ahLst/>
              <a:cxnLst/>
              <a:rect l="l" t="t" r="r" b="b"/>
              <a:pathLst>
                <a:path w="2828417" h="3964606">
                  <a:moveTo>
                    <a:pt x="0" y="0"/>
                  </a:moveTo>
                  <a:lnTo>
                    <a:pt x="2828417" y="0"/>
                  </a:lnTo>
                  <a:lnTo>
                    <a:pt x="2828417" y="3964606"/>
                  </a:lnTo>
                  <a:lnTo>
                    <a:pt x="0" y="396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682" r="-468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" name="Freeform 8"/>
          <p:cNvSpPr/>
          <p:nvPr/>
        </p:nvSpPr>
        <p:spPr>
          <a:xfrm>
            <a:off x="6224427" y="6081804"/>
            <a:ext cx="5592855" cy="5630200"/>
          </a:xfrm>
          <a:custGeom>
            <a:avLst/>
            <a:gdLst/>
            <a:ahLst/>
            <a:cxnLst/>
            <a:rect l="l" t="t" r="r" b="b"/>
            <a:pathLst>
              <a:path w="5592855" h="5630200">
                <a:moveTo>
                  <a:pt x="0" y="0"/>
                </a:moveTo>
                <a:lnTo>
                  <a:pt x="5592855" y="0"/>
                </a:lnTo>
                <a:lnTo>
                  <a:pt x="5592855" y="5630200"/>
                </a:lnTo>
                <a:lnTo>
                  <a:pt x="0" y="5630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9" name="Group 9"/>
          <p:cNvGrpSpPr/>
          <p:nvPr/>
        </p:nvGrpSpPr>
        <p:grpSpPr>
          <a:xfrm>
            <a:off x="10876590" y="6611045"/>
            <a:ext cx="8383972" cy="1050731"/>
            <a:chOff x="0" y="0"/>
            <a:chExt cx="11178629" cy="1400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78629" cy="1400937"/>
            </a:xfrm>
            <a:custGeom>
              <a:avLst/>
              <a:gdLst/>
              <a:ahLst/>
              <a:cxnLst/>
              <a:rect l="l" t="t" r="r" b="b"/>
              <a:pathLst>
                <a:path w="11178629" h="1400937">
                  <a:moveTo>
                    <a:pt x="0" y="0"/>
                  </a:moveTo>
                  <a:lnTo>
                    <a:pt x="11178629" y="0"/>
                  </a:lnTo>
                  <a:lnTo>
                    <a:pt x="11178629" y="1400937"/>
                  </a:lnTo>
                  <a:lnTo>
                    <a:pt x="0" y="1400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09" b="-711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6909716"/>
            <a:ext cx="7315200" cy="1050731"/>
            <a:chOff x="0" y="0"/>
            <a:chExt cx="9753600" cy="1400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753600" cy="1400937"/>
            </a:xfrm>
            <a:custGeom>
              <a:avLst/>
              <a:gdLst/>
              <a:ahLst/>
              <a:cxnLst/>
              <a:rect l="l" t="t" r="r" b="b"/>
              <a:pathLst>
                <a:path w="9753600" h="1400937">
                  <a:moveTo>
                    <a:pt x="0" y="0"/>
                  </a:moveTo>
                  <a:lnTo>
                    <a:pt x="9753600" y="0"/>
                  </a:lnTo>
                  <a:lnTo>
                    <a:pt x="9753600" y="1400937"/>
                  </a:lnTo>
                  <a:lnTo>
                    <a:pt x="0" y="1400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71" r="-171" b="-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400800" y="6636728"/>
            <a:ext cx="5181600" cy="846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75"/>
              </a:lnSpc>
              <a:spcBef>
                <a:spcPct val="0"/>
              </a:spcBef>
            </a:pPr>
            <a:r>
              <a:rPr lang="en-US" sz="4599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 </a:t>
            </a:r>
            <a:r>
              <a:rPr lang="en-US" sz="4599" dirty="0" err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hídember</a:t>
            </a:r>
            <a:r>
              <a:rPr lang="en-US" sz="4599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tragédiája</a:t>
            </a:r>
            <a:endParaRPr lang="en-US" sz="4599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4" name="Group 14"/>
          <p:cNvGrpSpPr/>
          <p:nvPr/>
        </p:nvGrpSpPr>
        <p:grpSpPr>
          <a:xfrm rot="926812">
            <a:off x="16554536" y="2138355"/>
            <a:ext cx="1409529" cy="2392718"/>
            <a:chOff x="0" y="0"/>
            <a:chExt cx="1879371" cy="31902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9346" cy="3190240"/>
            </a:xfrm>
            <a:custGeom>
              <a:avLst/>
              <a:gdLst/>
              <a:ahLst/>
              <a:cxnLst/>
              <a:rect l="l" t="t" r="r" b="b"/>
              <a:pathLst>
                <a:path w="1879346" h="3190240">
                  <a:moveTo>
                    <a:pt x="0" y="0"/>
                  </a:moveTo>
                  <a:lnTo>
                    <a:pt x="1879346" y="0"/>
                  </a:lnTo>
                  <a:lnTo>
                    <a:pt x="1879346" y="3190240"/>
                  </a:lnTo>
                  <a:lnTo>
                    <a:pt x="0" y="3190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" r="-28" b="-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392</Words>
  <Application>Microsoft Office PowerPoint</Application>
  <PresentationFormat>Egyéni</PresentationFormat>
  <Paragraphs>34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Della Respira</vt:lpstr>
      <vt:lpstr>Oswald</vt:lpstr>
      <vt:lpstr>Calibri</vt:lpstr>
      <vt:lpstr>Aptos Display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a Nemzeti Színházban​</dc:title>
  <cp:lastModifiedBy>Horváth Kristóf Bálint</cp:lastModifiedBy>
  <cp:revision>3</cp:revision>
  <dcterms:created xsi:type="dcterms:W3CDTF">2006-08-16T00:00:00Z</dcterms:created>
  <dcterms:modified xsi:type="dcterms:W3CDTF">2026-04-18T09:19:02Z</dcterms:modified>
  <dc:identifier>DAHGesZwpIY</dc:identifier>
</cp:coreProperties>
</file>