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57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AFD2"/>
    <a:srgbClr val="CBBDCD"/>
    <a:srgbClr val="B6A0BA"/>
    <a:srgbClr val="00CC00"/>
    <a:srgbClr val="006600"/>
    <a:srgbClr val="0033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FB84-75FE-4BFF-B4B4-3DF40E8D778A}" type="datetimeFigureOut">
              <a:rPr lang="hu-HU"/>
              <a:pPr>
                <a:defRPr/>
              </a:pPr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58FA5-AC8D-4106-8FE1-6E2FD9AFEA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C5C44-7DBD-4468-B5B0-E07BFED69DE4}" type="datetimeFigureOut">
              <a:rPr lang="hu-HU"/>
              <a:pPr>
                <a:defRPr/>
              </a:pPr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A285-EE33-43AD-8FAC-F0114E856C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8420-85D3-4F6A-AAE7-767BAB4E84CA}" type="datetimeFigureOut">
              <a:rPr lang="hu-HU"/>
              <a:pPr>
                <a:defRPr/>
              </a:pPr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31149-A436-4B9D-8F07-0038851B917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024C2-418A-48D7-8B09-693E2BDC8DA0}" type="datetimeFigureOut">
              <a:rPr lang="hu-HU"/>
              <a:pPr>
                <a:defRPr/>
              </a:pPr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CCB6-7BA3-4E79-AB6D-49875F2A65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AF289-0727-4AA8-B3E5-AF1AFB27CBE1}" type="datetimeFigureOut">
              <a:rPr lang="hu-HU"/>
              <a:pPr>
                <a:defRPr/>
              </a:pPr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268F3-FA84-416C-BFF3-29B854DBED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49C4-E110-43B3-99B4-8C5762F85F63}" type="datetimeFigureOut">
              <a:rPr lang="hu-HU"/>
              <a:pPr>
                <a:defRPr/>
              </a:pPr>
              <a:t>2018.04.22.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9A2BD-EF33-478C-8B63-33D24A5BFD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EF142-43E1-421D-A10B-72D6BB466F1B}" type="datetimeFigureOut">
              <a:rPr lang="hu-HU"/>
              <a:pPr>
                <a:defRPr/>
              </a:pPr>
              <a:t>2018.04.22.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463A-E46C-48D7-8880-DE676DB0AA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5BC2-6741-4B31-BB2E-023897A99947}" type="datetimeFigureOut">
              <a:rPr lang="hu-HU"/>
              <a:pPr>
                <a:defRPr/>
              </a:pPr>
              <a:t>2018.04.22.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2C729-C148-4D59-BE53-A1BF253B44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4928B-2679-43AF-A008-3CD9697FBF1D}" type="datetimeFigureOut">
              <a:rPr lang="hu-HU"/>
              <a:pPr>
                <a:defRPr/>
              </a:pPr>
              <a:t>2018.04.22.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7D33-4B35-4B72-92E7-20AB085CA2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3FDBD-B7EE-430F-9884-A332B26F4A3B}" type="datetimeFigureOut">
              <a:rPr lang="hu-HU"/>
              <a:pPr>
                <a:defRPr/>
              </a:pPr>
              <a:t>2018.04.22.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42DCA-4A4F-4925-BFCA-384D585A56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14E5-7A44-441D-A2C2-27861B88E482}" type="datetimeFigureOut">
              <a:rPr lang="hu-HU"/>
              <a:pPr>
                <a:defRPr/>
              </a:pPr>
              <a:t>2018.04.22.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3D69B-1F16-4D05-B4C0-D72A5AED3A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DF3FF3-64EB-4403-B888-90FE6E91CED3}" type="datetimeFigureOut">
              <a:rPr lang="hu-HU"/>
              <a:pPr>
                <a:defRPr/>
              </a:pPr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27134A-3DE0-4BF0-B596-3DEC0CFB98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03200" y="6027003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800" b="1" i="1" dirty="0">
                <a:solidFill>
                  <a:srgbClr val="FFC000"/>
                </a:solidFill>
                <a:latin typeface="Elephant" panose="02020904090505020303" pitchFamily="18" charset="0"/>
              </a:rPr>
              <a:t>Madách Imre </a:t>
            </a:r>
            <a:r>
              <a:rPr lang="hu-HU" sz="4800" b="1" i="1" dirty="0" smtClean="0">
                <a:solidFill>
                  <a:srgbClr val="FFC000"/>
                </a:solidFill>
                <a:latin typeface="Elephant" panose="02020904090505020303" pitchFamily="18" charset="0"/>
              </a:rPr>
              <a:t>: Az </a:t>
            </a:r>
            <a:r>
              <a:rPr lang="hu-HU" sz="4800" b="1" i="1" dirty="0">
                <a:solidFill>
                  <a:srgbClr val="FFC000"/>
                </a:solidFill>
                <a:latin typeface="Elephant" panose="02020904090505020303" pitchFamily="18" charset="0"/>
              </a:rPr>
              <a:t>e</a:t>
            </a:r>
            <a:r>
              <a:rPr lang="hu-HU" sz="4800" b="1" i="1" dirty="0" smtClean="0">
                <a:solidFill>
                  <a:srgbClr val="FFC000"/>
                </a:solidFill>
                <a:latin typeface="Elephant" panose="02020904090505020303" pitchFamily="18" charset="0"/>
              </a:rPr>
              <a:t>mber </a:t>
            </a:r>
            <a:r>
              <a:rPr lang="hu-HU" sz="4800" b="1" i="1" dirty="0">
                <a:solidFill>
                  <a:srgbClr val="FFC000"/>
                </a:solidFill>
                <a:latin typeface="Elephant" panose="02020904090505020303" pitchFamily="18" charset="0"/>
              </a:rPr>
              <a:t>t</a:t>
            </a:r>
            <a:r>
              <a:rPr lang="hu-HU" sz="4800" b="1" i="1" dirty="0" smtClean="0">
                <a:solidFill>
                  <a:srgbClr val="FFC000"/>
                </a:solidFill>
                <a:latin typeface="Elephant" panose="02020904090505020303" pitchFamily="18" charset="0"/>
              </a:rPr>
              <a:t>ragédiája</a:t>
            </a:r>
            <a:endParaRPr lang="hu-HU" sz="4800" b="1" i="1" dirty="0">
              <a:solidFill>
                <a:srgbClr val="FFC000"/>
              </a:solidFill>
              <a:latin typeface="Elephant" panose="02020904090505020303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03200" y="1300390"/>
            <a:ext cx="51691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Iglódi</a:t>
            </a:r>
            <a:r>
              <a:rPr lang="hu-HU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 </a:t>
            </a:r>
            <a:r>
              <a:rPr lang="hu-HU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István</a:t>
            </a:r>
            <a:endParaRPr lang="hu-HU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rendezése </a:t>
            </a:r>
            <a:endParaRPr lang="hu-HU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60"/>
            <a:ext cx="2721943" cy="39876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339" name="Szövegdoboz 4"/>
          <p:cNvSpPr txBox="1">
            <a:spLocks noChangeArrowheads="1"/>
          </p:cNvSpPr>
          <p:nvPr/>
        </p:nvSpPr>
        <p:spPr bwMode="auto">
          <a:xfrm>
            <a:off x="2443163" y="344488"/>
            <a:ext cx="9863137" cy="660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200" b="1">
                <a:latin typeface="Eras Medium ITC"/>
              </a:rPr>
              <a:t>Iglódi István</a:t>
            </a:r>
          </a:p>
          <a:p>
            <a:pPr algn="ctr"/>
            <a:r>
              <a:rPr lang="hu-HU" sz="1900">
                <a:latin typeface="Eras Medium ITC"/>
              </a:rPr>
              <a:t>(1944. április 29., Magyarbóly - 2009.december 3.,Budapest)</a:t>
            </a:r>
          </a:p>
          <a:p>
            <a:endParaRPr lang="hu-HU" sz="1900">
              <a:latin typeface="Eras Medium ITC"/>
            </a:endParaRPr>
          </a:p>
          <a:p>
            <a:pPr>
              <a:buFontTx/>
              <a:buChar char="•"/>
            </a:pPr>
            <a:r>
              <a:rPr lang="hu-HU" sz="1900">
                <a:latin typeface="Eras Medium ITC"/>
              </a:rPr>
              <a:t> A Színház- és Filmművészeti Főiskolán színészként 1966-ban, rendezőként 1968-ban     végzett. </a:t>
            </a:r>
          </a:p>
          <a:p>
            <a:pPr>
              <a:buFontTx/>
              <a:buChar char="•"/>
            </a:pPr>
            <a:r>
              <a:rPr lang="hu-HU" sz="1900">
                <a:latin typeface="Eras Medium ITC"/>
              </a:rPr>
              <a:t> 1990-ben a Nemzeti Színház társulatához szerződött vissza, amelynek előbb rendezője,   majd 1996-tól főrendezője, 1999-től igazgató-főrendezője volt. </a:t>
            </a:r>
          </a:p>
          <a:p>
            <a:pPr>
              <a:buFontTx/>
              <a:buChar char="•"/>
            </a:pPr>
            <a:r>
              <a:rPr lang="hu-HU" sz="1900">
                <a:latin typeface="Eras Medium ITC"/>
              </a:rPr>
              <a:t> 1993-tól 1996-ig a Művész Színház, majd a Thália Színház színésze.</a:t>
            </a:r>
          </a:p>
          <a:p>
            <a:pPr>
              <a:buFontTx/>
              <a:buChar char="•"/>
            </a:pPr>
            <a:r>
              <a:rPr lang="hu-HU" sz="1900">
                <a:latin typeface="Eras Medium ITC"/>
              </a:rPr>
              <a:t>  2000-től a Pesti Magyar Színház igazgató-főrendezője.</a:t>
            </a:r>
          </a:p>
          <a:p>
            <a:endParaRPr lang="hu-HU" sz="1900">
              <a:latin typeface="Eras Medium ITC"/>
            </a:endParaRPr>
          </a:p>
          <a:p>
            <a:r>
              <a:rPr lang="hu-HU" sz="1900">
                <a:latin typeface="Eras Medium ITC"/>
              </a:rPr>
              <a:t>A Színház- és Filmművészeti Főiskola zenés mesterség tanára, 1989-től osztályvezető tanár. </a:t>
            </a:r>
          </a:p>
          <a:p>
            <a:r>
              <a:rPr lang="hu-HU" sz="1900">
                <a:latin typeface="Eras Medium ITC"/>
              </a:rPr>
              <a:t>Egyetemi docens.</a:t>
            </a:r>
          </a:p>
          <a:p>
            <a:endParaRPr lang="hu-HU" sz="1900">
              <a:latin typeface="Eras Medium ITC"/>
            </a:endParaRPr>
          </a:p>
          <a:p>
            <a:r>
              <a:rPr lang="hu-HU" sz="1900">
                <a:latin typeface="Eras Medium ITC"/>
              </a:rPr>
              <a:t>A Pro Solidaritas 2007, a Magyar Színház művésziért Alapítvány kuratóriumának tagja.</a:t>
            </a:r>
          </a:p>
          <a:p>
            <a:endParaRPr lang="hu-HU" sz="1900" i="1" u="sng">
              <a:latin typeface="Eras Medium ITC"/>
            </a:endParaRPr>
          </a:p>
          <a:p>
            <a:r>
              <a:rPr lang="hu-HU" sz="1900" i="1" u="sng">
                <a:latin typeface="Eras Medium ITC"/>
              </a:rPr>
              <a:t>Kitüntetései:</a:t>
            </a:r>
            <a:endParaRPr lang="hu-HU" sz="1900" u="sng">
              <a:latin typeface="Eras Medium ITC"/>
            </a:endParaRPr>
          </a:p>
          <a:p>
            <a:r>
              <a:rPr lang="hu-HU" sz="1900">
                <a:latin typeface="Eras Medium ITC"/>
              </a:rPr>
              <a:t>Jászai Mari-díj 1970, 1976, Érdemes művész 1986, </a:t>
            </a:r>
            <a:br>
              <a:rPr lang="hu-HU" sz="1900">
                <a:latin typeface="Eras Medium ITC"/>
              </a:rPr>
            </a:br>
            <a:r>
              <a:rPr lang="hu-HU" sz="1900">
                <a:latin typeface="Eras Medium ITC"/>
              </a:rPr>
              <a:t>A Magyar Köztársasági Érdemrend Kiskeresztje 1995,</a:t>
            </a:r>
            <a:br>
              <a:rPr lang="hu-HU" sz="1900">
                <a:latin typeface="Eras Medium ITC"/>
              </a:rPr>
            </a:br>
            <a:r>
              <a:rPr lang="hu-HU" sz="1900">
                <a:latin typeface="Eras Medium ITC"/>
              </a:rPr>
              <a:t>Kossuth-díj 1998. A Nemzeti Színház örökös tagja.</a:t>
            </a:r>
            <a:br>
              <a:rPr lang="hu-HU" sz="1900">
                <a:latin typeface="Eras Medium ITC"/>
              </a:rPr>
            </a:br>
            <a:r>
              <a:rPr lang="hu-HU" sz="1900">
                <a:latin typeface="Eras Medium ITC"/>
              </a:rPr>
              <a:t>Főnix-díj 2004.</a:t>
            </a:r>
          </a:p>
          <a:p>
            <a:endParaRPr lang="hu-HU" sz="160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rcRect t="66406" r="19984" b="-241"/>
          <a:stretch>
            <a:fillRect/>
          </a:stretch>
        </p:blipFill>
        <p:spPr bwMode="auto">
          <a:xfrm>
            <a:off x="0" y="4316413"/>
            <a:ext cx="8467725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rcRect l="23627" b="35052"/>
          <a:stretch>
            <a:fillRect/>
          </a:stretch>
        </p:blipFill>
        <p:spPr bwMode="auto">
          <a:xfrm>
            <a:off x="4962525" y="0"/>
            <a:ext cx="72294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Szövegdoboz 1"/>
          <p:cNvSpPr txBox="1">
            <a:spLocks noChangeArrowheads="1"/>
          </p:cNvSpPr>
          <p:nvPr/>
        </p:nvSpPr>
        <p:spPr bwMode="auto">
          <a:xfrm>
            <a:off x="8618538" y="2516188"/>
            <a:ext cx="3573462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hu-HU" b="1"/>
              <a:t/>
            </a:r>
            <a:br>
              <a:rPr lang="hu-HU" b="1"/>
            </a:br>
            <a:r>
              <a:rPr lang="hu-HU" sz="2400" b="1"/>
              <a:t>Szereposztás:</a:t>
            </a:r>
          </a:p>
          <a:p>
            <a:pPr fontAlgn="t"/>
            <a:r>
              <a:rPr lang="hu-HU" b="1"/>
              <a:t>Ádám: </a:t>
            </a:r>
            <a:r>
              <a:rPr lang="hu-HU" b="1" i="1"/>
              <a:t>Széles Tamás</a:t>
            </a:r>
            <a:br>
              <a:rPr lang="hu-HU" b="1" i="1"/>
            </a:br>
            <a:r>
              <a:rPr lang="hu-HU" b="1"/>
              <a:t>Lucifer: </a:t>
            </a:r>
            <a:r>
              <a:rPr lang="hu-HU" b="1" i="1"/>
              <a:t>Garas Dezső </a:t>
            </a:r>
          </a:p>
          <a:p>
            <a:pPr fontAlgn="t"/>
            <a:r>
              <a:rPr lang="hu-HU" b="1"/>
              <a:t>Éva: </a:t>
            </a:r>
            <a:r>
              <a:rPr lang="hu-HU" b="1" i="1"/>
              <a:t>Söptei Andrea </a:t>
            </a:r>
          </a:p>
          <a:p>
            <a:pPr fontAlgn="t"/>
            <a:r>
              <a:rPr lang="hu-HU" b="1"/>
              <a:t>Az Úr hangja: </a:t>
            </a:r>
            <a:r>
              <a:rPr lang="hu-HU" b="1" i="1"/>
              <a:t>Kállai Ferenc</a:t>
            </a:r>
            <a:r>
              <a:rPr lang="hu-HU" b="1"/>
              <a:t/>
            </a:r>
            <a:br>
              <a:rPr lang="hu-HU" b="1"/>
            </a:br>
            <a:r>
              <a:rPr lang="hu-HU" b="1"/>
              <a:t>A Föld szellemének szava: </a:t>
            </a:r>
            <a:r>
              <a:rPr lang="hu-HU" b="1" i="1"/>
              <a:t>Sinkovits Imre</a:t>
            </a:r>
          </a:p>
        </p:txBody>
      </p:sp>
      <p:sp>
        <p:nvSpPr>
          <p:cNvPr id="15365" name="Szövegdoboz 8"/>
          <p:cNvSpPr txBox="1">
            <a:spLocks noChangeArrowheads="1"/>
          </p:cNvSpPr>
          <p:nvPr/>
        </p:nvSpPr>
        <p:spPr bwMode="auto">
          <a:xfrm>
            <a:off x="0" y="107950"/>
            <a:ext cx="5876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300" b="1">
                <a:latin typeface="Eras Medium ITC"/>
              </a:rPr>
              <a:t>Madách Imre: Az ember tragédiája</a:t>
            </a:r>
          </a:p>
          <a:p>
            <a:r>
              <a:rPr lang="hu-HU" sz="2300" b="1">
                <a:latin typeface="Eras Medium ITC"/>
              </a:rPr>
              <a:t>Rendező: Iglódi István</a:t>
            </a:r>
          </a:p>
          <a:p>
            <a:r>
              <a:rPr lang="hu-HU" sz="2300" b="1">
                <a:latin typeface="Eras Medium ITC"/>
              </a:rPr>
              <a:t>Bemutató Dátum: 1997.03.14.</a:t>
            </a:r>
          </a:p>
          <a:p>
            <a:r>
              <a:rPr lang="hu-HU" sz="2300" b="1">
                <a:latin typeface="Eras Medium ITC"/>
              </a:rPr>
              <a:t>Társulat: Nemzeti Színház</a:t>
            </a:r>
          </a:p>
          <a:p>
            <a:r>
              <a:rPr lang="hu-HU" sz="2300" b="1">
                <a:latin typeface="Eras Medium ITC"/>
              </a:rPr>
              <a:t>Színház: Várszínház</a:t>
            </a:r>
          </a:p>
          <a:p>
            <a:r>
              <a:rPr lang="hu-HU" sz="2300" b="1">
                <a:latin typeface="Eras Medium ITC"/>
              </a:rPr>
              <a:t>Koreográfus: Sebestyén Csaba</a:t>
            </a:r>
          </a:p>
          <a:p>
            <a:r>
              <a:rPr lang="hu-HU" sz="2300" b="1">
                <a:latin typeface="Eras Medium ITC"/>
              </a:rPr>
              <a:t>Díszlettervező: Rózsa István</a:t>
            </a:r>
          </a:p>
          <a:p>
            <a:r>
              <a:rPr lang="hu-HU" sz="2300" b="1">
                <a:latin typeface="Eras Medium ITC"/>
              </a:rPr>
              <a:t>Jelmeztervező: Schäffer Judit</a:t>
            </a:r>
          </a:p>
          <a:p>
            <a:r>
              <a:rPr lang="hu-HU" sz="2300" b="1">
                <a:latin typeface="Eras Medium ITC"/>
              </a:rPr>
              <a:t>Dramaturg: Gecsényi Györgyi f.h.</a:t>
            </a:r>
          </a:p>
          <a:p>
            <a:r>
              <a:rPr lang="hu-HU" sz="2300" b="1">
                <a:latin typeface="Eras Medium ITC"/>
              </a:rPr>
              <a:t>Zene: Orbán György</a:t>
            </a:r>
          </a:p>
        </p:txBody>
      </p:sp>
      <p:pic>
        <p:nvPicPr>
          <p:cNvPr id="15366" name="Picture 6" descr="2"/>
          <p:cNvPicPr>
            <a:picLocks noChangeAspect="1" noChangeArrowheads="1"/>
          </p:cNvPicPr>
          <p:nvPr/>
        </p:nvPicPr>
        <p:blipFill>
          <a:blip r:embed="rId5"/>
          <a:srcRect l="17374" t="5487" r="21945" b="10059"/>
          <a:stretch>
            <a:fillRect/>
          </a:stretch>
        </p:blipFill>
        <p:spPr bwMode="auto">
          <a:xfrm>
            <a:off x="10634663" y="4689475"/>
            <a:ext cx="1557337" cy="2168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zövegdoboz 1"/>
          <p:cNvSpPr txBox="1">
            <a:spLocks noChangeArrowheads="1"/>
          </p:cNvSpPr>
          <p:nvPr/>
        </p:nvSpPr>
        <p:spPr bwMode="auto">
          <a:xfrm>
            <a:off x="7416800" y="185738"/>
            <a:ext cx="39417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72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Medium ITC"/>
              </a:rPr>
              <a:t>Ádám</a:t>
            </a:r>
          </a:p>
        </p:txBody>
      </p:sp>
      <p:sp>
        <p:nvSpPr>
          <p:cNvPr id="16387" name="Szövegdoboz 2"/>
          <p:cNvSpPr txBox="1">
            <a:spLocks noChangeArrowheads="1"/>
          </p:cNvSpPr>
          <p:nvPr/>
        </p:nvSpPr>
        <p:spPr bwMode="auto">
          <a:xfrm>
            <a:off x="974725" y="569913"/>
            <a:ext cx="4886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23" y="404735"/>
            <a:ext cx="3147934" cy="44071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389" name="Szövegdoboz 4"/>
          <p:cNvSpPr txBox="1">
            <a:spLocks noChangeArrowheads="1"/>
          </p:cNvSpPr>
          <p:nvPr/>
        </p:nvSpPr>
        <p:spPr bwMode="auto">
          <a:xfrm>
            <a:off x="4122057" y="1604963"/>
            <a:ext cx="806994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</a:rPr>
              <a:t>Széles Tamás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</a:rPr>
              <a:t> (1973. március 26. Budapest - )</a:t>
            </a:r>
          </a:p>
          <a:p>
            <a:pPr algn="ctr"/>
            <a:endParaRPr lang="hu-H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/>
            </a:endParaRPr>
          </a:p>
          <a:p>
            <a:pPr algn="ctr">
              <a:buFontTx/>
              <a:buChar char="•"/>
            </a:pP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Színész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szinkronszínész, díszlettervező, </a:t>
            </a:r>
            <a:r>
              <a:rPr lang="hu-HU" sz="24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ókatolikus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püspök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/>
            </a:endParaRPr>
          </a:p>
          <a:p>
            <a:pPr>
              <a:buFontTx/>
              <a:buChar char="•"/>
            </a:pPr>
            <a:r>
              <a:rPr lang="hu-H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</a:rPr>
              <a:t> Különleges hangú színész (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Duna TV csatornahangja volt)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</a:rPr>
              <a:t>.</a:t>
            </a:r>
          </a:p>
          <a:p>
            <a:pPr>
              <a:buFontTx/>
              <a:buChar char="•"/>
            </a:pPr>
            <a:r>
              <a:rPr lang="hu-H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</a:rPr>
              <a:t> 1995-ben végezte el a Színház- és </a:t>
            </a:r>
            <a:r>
              <a:rPr lang="hu-HU" sz="24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</a:rPr>
              <a:t>Filmművészeti </a:t>
            </a:r>
            <a:r>
              <a:rPr lang="hu-HU" sz="24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</a:rPr>
              <a:t>Főiskolát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</a:rPr>
              <a:t>. </a:t>
            </a:r>
          </a:p>
          <a:p>
            <a:pPr>
              <a:buFontTx/>
              <a:buChar char="•"/>
            </a:pPr>
            <a:r>
              <a:rPr lang="hu-H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</a:rPr>
              <a:t> 1994-1996 : Vígszínház </a:t>
            </a:r>
          </a:p>
          <a:p>
            <a:pPr>
              <a:buFontTx/>
              <a:buChar char="•"/>
            </a:pPr>
            <a:r>
              <a:rPr lang="hu-H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</a:rPr>
              <a:t> 1996-1999 : Nemzeti Színház</a:t>
            </a:r>
          </a:p>
          <a:p>
            <a:pPr>
              <a:buFontTx/>
              <a:buChar char="•"/>
            </a:pPr>
            <a:r>
              <a:rPr lang="hu-H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</a:rPr>
              <a:t> 1999-2002 : Radnóti Miklós Színház művésze</a:t>
            </a:r>
          </a:p>
          <a:p>
            <a:pPr>
              <a:buFontTx/>
              <a:buChar char="•"/>
            </a:pPr>
            <a:r>
              <a:rPr lang="hu-HU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/>
              </a:rPr>
              <a:t> 2002-től szabadúszó.</a:t>
            </a:r>
          </a:p>
          <a:p>
            <a:endParaRPr lang="hu-HU" sz="24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/>
            </a:endParaRPr>
          </a:p>
          <a:p>
            <a:endParaRPr lang="hu-HU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84" y="509821"/>
            <a:ext cx="2942522" cy="44339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411" name="Szövegdoboz 2"/>
          <p:cNvSpPr txBox="1">
            <a:spLocks noChangeArrowheads="1"/>
          </p:cNvSpPr>
          <p:nvPr/>
        </p:nvSpPr>
        <p:spPr bwMode="auto">
          <a:xfrm>
            <a:off x="6191250" y="0"/>
            <a:ext cx="38369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7200" b="1">
                <a:effectLst>
                  <a:outerShdw blurRad="38100" dist="38100" dir="2700000" algn="tl">
                    <a:srgbClr val="C0C0C0"/>
                  </a:outerShdw>
                </a:effectLst>
                <a:latin typeface="Eras Medium ITC"/>
              </a:rPr>
              <a:t>Éva</a:t>
            </a:r>
            <a:endParaRPr lang="hu-HU" sz="8800" b="1">
              <a:effectLst>
                <a:outerShdw blurRad="38100" dist="38100" dir="2700000" algn="tl">
                  <a:srgbClr val="C0C0C0"/>
                </a:outerShdw>
              </a:effectLst>
              <a:latin typeface="Eras Medium ITC"/>
            </a:endParaRPr>
          </a:p>
        </p:txBody>
      </p:sp>
      <p:sp>
        <p:nvSpPr>
          <p:cNvPr id="17412" name="Szövegdoboz 3"/>
          <p:cNvSpPr txBox="1">
            <a:spLocks noChangeArrowheads="1"/>
          </p:cNvSpPr>
          <p:nvPr/>
        </p:nvSpPr>
        <p:spPr bwMode="auto">
          <a:xfrm>
            <a:off x="4059238" y="1858963"/>
            <a:ext cx="81327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hu-H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Jászai Mari-díjas színésznő, érdemes művész</a:t>
            </a:r>
            <a:endParaRPr lang="hu-H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hu-HU" sz="2400">
                <a:effectLst>
                  <a:outerShdw blurRad="38100" dist="38100" dir="2700000" algn="tl">
                    <a:srgbClr val="C0C0C0"/>
                  </a:outerShdw>
                </a:effectLst>
                <a:latin typeface="Eras Medium ITC"/>
              </a:rPr>
              <a:t>1986–1990 között a Színház- és Filmművészeti Főiskola hallgatója, Zsámbéki Gábor osztályában </a:t>
            </a:r>
          </a:p>
          <a:p>
            <a:pPr>
              <a:buFontTx/>
              <a:buChar char="•"/>
            </a:pPr>
            <a:r>
              <a:rPr lang="hu-HU" sz="2400">
                <a:effectLst>
                  <a:outerShdw blurRad="38100" dist="38100" dir="2700000" algn="tl">
                    <a:srgbClr val="C0C0C0"/>
                  </a:outerShdw>
                </a:effectLst>
                <a:latin typeface="Eras Medium ITC"/>
              </a:rPr>
              <a:t> 1989–1996 között a Budapesti Katona József Színház </a:t>
            </a:r>
          </a:p>
          <a:p>
            <a:pPr>
              <a:buFontTx/>
              <a:buChar char="•"/>
            </a:pPr>
            <a:r>
              <a:rPr lang="hu-HU" sz="2400">
                <a:effectLst>
                  <a:outerShdw blurRad="38100" dist="38100" dir="2700000" algn="tl">
                    <a:srgbClr val="C0C0C0"/>
                  </a:outerShdw>
                </a:effectLst>
                <a:latin typeface="Eras Medium ITC"/>
              </a:rPr>
              <a:t> 1996–2002 között szabadfoglalkozású művész</a:t>
            </a:r>
          </a:p>
          <a:p>
            <a:pPr>
              <a:buFontTx/>
              <a:buChar char="•"/>
            </a:pPr>
            <a:r>
              <a:rPr lang="hu-HU" sz="2400">
                <a:effectLst>
                  <a:outerShdw blurRad="38100" dist="38100" dir="2700000" algn="tl">
                    <a:srgbClr val="C0C0C0"/>
                  </a:outerShdw>
                </a:effectLst>
                <a:latin typeface="Eras Medium ITC"/>
              </a:rPr>
              <a:t> 2002–2003 között a Soproni Petőfi Színház művésze</a:t>
            </a:r>
          </a:p>
          <a:p>
            <a:pPr>
              <a:buFontTx/>
              <a:buChar char="•"/>
            </a:pPr>
            <a:r>
              <a:rPr lang="hu-HU" sz="2400">
                <a:effectLst>
                  <a:outerShdw blurRad="38100" dist="38100" dir="2700000" algn="tl">
                    <a:srgbClr val="C0C0C0"/>
                  </a:outerShdw>
                </a:effectLst>
                <a:latin typeface="Eras Medium ITC"/>
              </a:rPr>
              <a:t> 2003 óta a Nemzeti Színházban játszik</a:t>
            </a:r>
          </a:p>
        </p:txBody>
      </p:sp>
      <p:sp>
        <p:nvSpPr>
          <p:cNvPr id="17413" name="Szövegdoboz 4"/>
          <p:cNvSpPr txBox="1">
            <a:spLocks noChangeArrowheads="1"/>
          </p:cNvSpPr>
          <p:nvPr/>
        </p:nvSpPr>
        <p:spPr bwMode="auto">
          <a:xfrm>
            <a:off x="4332288" y="1200150"/>
            <a:ext cx="7578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Eras Medium ITC"/>
              </a:rPr>
              <a:t>Söptei Andrea </a:t>
            </a:r>
            <a:r>
              <a:rPr lang="hu-HU" sz="2800">
                <a:effectLst>
                  <a:outerShdw blurRad="38100" dist="38100" dir="2700000" algn="tl">
                    <a:srgbClr val="C0C0C0"/>
                  </a:outerShdw>
                </a:effectLst>
                <a:latin typeface="Eras Medium ITC"/>
              </a:rPr>
              <a:t>(1967. június 15., Budapest - 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Kép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89613" y="-496888"/>
            <a:ext cx="9342438" cy="717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Egyenes összekötő 2"/>
          <p:cNvCxnSpPr/>
          <p:nvPr/>
        </p:nvCxnSpPr>
        <p:spPr>
          <a:xfrm>
            <a:off x="6145213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36" name="Szövegdoboz 3"/>
          <p:cNvSpPr txBox="1">
            <a:spLocks noChangeArrowheads="1"/>
          </p:cNvSpPr>
          <p:nvPr/>
        </p:nvSpPr>
        <p:spPr bwMode="auto">
          <a:xfrm>
            <a:off x="4181475" y="0"/>
            <a:ext cx="37179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7200" b="1">
                <a:effectLst>
                  <a:outerShdw blurRad="38100" dist="38100" dir="2700000" algn="tl">
                    <a:srgbClr val="C0C0C0"/>
                  </a:outerShdw>
                </a:effectLst>
                <a:latin typeface="Eras Medium ITC"/>
              </a:rPr>
              <a:t>Lucifer</a:t>
            </a:r>
          </a:p>
        </p:txBody>
      </p:sp>
      <p:sp>
        <p:nvSpPr>
          <p:cNvPr id="18437" name="Szövegdoboz 7"/>
          <p:cNvSpPr txBox="1">
            <a:spLocks noChangeArrowheads="1"/>
          </p:cNvSpPr>
          <p:nvPr/>
        </p:nvSpPr>
        <p:spPr bwMode="auto">
          <a:xfrm>
            <a:off x="1525588" y="730250"/>
            <a:ext cx="2684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299" y="446759"/>
            <a:ext cx="2468246" cy="36431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RelaxedModerately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879" y="461379"/>
            <a:ext cx="2428407" cy="36523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RelaxedModerately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440" name="Szövegdoboz 11"/>
          <p:cNvSpPr txBox="1">
            <a:spLocks noChangeArrowheads="1"/>
          </p:cNvSpPr>
          <p:nvPr/>
        </p:nvSpPr>
        <p:spPr bwMode="auto">
          <a:xfrm>
            <a:off x="8574088" y="225425"/>
            <a:ext cx="334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600">
                <a:solidFill>
                  <a:schemeClr val="bg1"/>
                </a:solidFill>
                <a:latin typeface="Eras Medium ITC"/>
              </a:rPr>
              <a:t>Csikos Sándor</a:t>
            </a:r>
          </a:p>
        </p:txBody>
      </p:sp>
      <p:sp>
        <p:nvSpPr>
          <p:cNvPr id="18441" name="Szövegdoboz 12"/>
          <p:cNvSpPr txBox="1">
            <a:spLocks noChangeArrowheads="1"/>
          </p:cNvSpPr>
          <p:nvPr/>
        </p:nvSpPr>
        <p:spPr bwMode="auto">
          <a:xfrm>
            <a:off x="146050" y="225425"/>
            <a:ext cx="334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600">
                <a:solidFill>
                  <a:schemeClr val="bg1"/>
                </a:solidFill>
                <a:latin typeface="Eras Medium ITC"/>
              </a:rPr>
              <a:t>Garas Dezső</a:t>
            </a:r>
          </a:p>
        </p:txBody>
      </p:sp>
      <p:sp>
        <p:nvSpPr>
          <p:cNvPr id="18442" name="Szövegdoboz 13"/>
          <p:cNvSpPr txBox="1">
            <a:spLocks noChangeArrowheads="1"/>
          </p:cNvSpPr>
          <p:nvPr/>
        </p:nvSpPr>
        <p:spPr bwMode="auto">
          <a:xfrm>
            <a:off x="0" y="1016000"/>
            <a:ext cx="33607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>
                <a:solidFill>
                  <a:schemeClr val="bg1"/>
                </a:solidFill>
                <a:latin typeface="Eras Medium ITC"/>
              </a:rPr>
              <a:t>(1934. december 9.,</a:t>
            </a:r>
          </a:p>
          <a:p>
            <a:r>
              <a:rPr lang="hu-HU" sz="2000">
                <a:solidFill>
                  <a:schemeClr val="bg1"/>
                </a:solidFill>
                <a:latin typeface="Eras Medium ITC"/>
              </a:rPr>
              <a:t>Budapest -</a:t>
            </a:r>
          </a:p>
          <a:p>
            <a:r>
              <a:rPr lang="hu-HU" sz="2000">
                <a:solidFill>
                  <a:schemeClr val="bg1"/>
                </a:solidFill>
                <a:latin typeface="Eras Medium ITC"/>
              </a:rPr>
              <a:t>2011. december 30.,</a:t>
            </a:r>
          </a:p>
          <a:p>
            <a:r>
              <a:rPr lang="hu-HU" sz="2000">
                <a:solidFill>
                  <a:schemeClr val="bg1"/>
                </a:solidFill>
                <a:latin typeface="Eras Medium ITC"/>
              </a:rPr>
              <a:t>Budapest )</a:t>
            </a:r>
          </a:p>
        </p:txBody>
      </p:sp>
      <p:sp>
        <p:nvSpPr>
          <p:cNvPr id="18443" name="Szövegdoboz 14"/>
          <p:cNvSpPr txBox="1">
            <a:spLocks noChangeArrowheads="1"/>
          </p:cNvSpPr>
          <p:nvPr/>
        </p:nvSpPr>
        <p:spPr bwMode="auto">
          <a:xfrm>
            <a:off x="8616950" y="881063"/>
            <a:ext cx="357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>
                <a:solidFill>
                  <a:schemeClr val="bg1"/>
                </a:solidFill>
                <a:latin typeface="Eras Medium ITC"/>
              </a:rPr>
              <a:t>(1941. október 28., Karcag - )</a:t>
            </a:r>
          </a:p>
        </p:txBody>
      </p:sp>
      <p:sp>
        <p:nvSpPr>
          <p:cNvPr id="18444" name="Szövegdoboz 15"/>
          <p:cNvSpPr txBox="1">
            <a:spLocks noChangeArrowheads="1"/>
          </p:cNvSpPr>
          <p:nvPr/>
        </p:nvSpPr>
        <p:spPr bwMode="auto">
          <a:xfrm>
            <a:off x="6145213" y="3878263"/>
            <a:ext cx="56673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u-HU">
                <a:solidFill>
                  <a:schemeClr val="bg1"/>
                </a:solidFill>
              </a:rPr>
              <a:t>  Jászai Mari-díjas magyar színész, rendező, színigazgató, tanár, érdemes és kiváló művész.</a:t>
            </a:r>
            <a:r>
              <a:rPr lang="hu-HU"/>
              <a:t>  </a:t>
            </a:r>
          </a:p>
          <a:p>
            <a:pPr>
              <a:buFontTx/>
              <a:buChar char="•"/>
            </a:pPr>
            <a:r>
              <a:rPr lang="hu-HU" b="1">
                <a:solidFill>
                  <a:schemeClr val="bg1"/>
                </a:solidFill>
                <a:latin typeface="Eras Medium ITC"/>
              </a:rPr>
              <a:t> 1965-ben végzett a Színház- és Filmművészeti Egyetemen. 1984–1993 között a nyíregyházi Móricz Zsigmond Színház tagja, 1990–1993 között pedig igazgatója. 1993 óta  a Csokonai Színház tagja.</a:t>
            </a:r>
          </a:p>
          <a:p>
            <a:r>
              <a:rPr lang="hu-HU" b="1">
                <a:solidFill>
                  <a:schemeClr val="bg1"/>
                </a:solidFill>
                <a:latin typeface="Eras Medium ITC"/>
              </a:rPr>
              <a:t> 2009-ben DLA fokozatot szerzett a Színház- és Filmművészeti Egyetemen.</a:t>
            </a:r>
          </a:p>
        </p:txBody>
      </p:sp>
      <p:sp>
        <p:nvSpPr>
          <p:cNvPr id="18445" name="Szövegdoboz 16"/>
          <p:cNvSpPr txBox="1">
            <a:spLocks noChangeArrowheads="1"/>
          </p:cNvSpPr>
          <p:nvPr/>
        </p:nvSpPr>
        <p:spPr bwMode="auto">
          <a:xfrm>
            <a:off x="0" y="3816350"/>
            <a:ext cx="61579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u-HU" b="1">
                <a:solidFill>
                  <a:schemeClr val="bg1"/>
                </a:solidFill>
              </a:rPr>
              <a:t> </a:t>
            </a:r>
            <a:r>
              <a:rPr lang="hu-HU">
                <a:solidFill>
                  <a:schemeClr val="bg1"/>
                </a:solidFill>
              </a:rPr>
              <a:t>A Nemzet Színésze, Kossuth- és kétszeres Jászai Mari-díjas színművész, érdemes és kiváló művész</a:t>
            </a:r>
            <a:r>
              <a:rPr lang="hu-HU" b="1">
                <a:solidFill>
                  <a:schemeClr val="bg1"/>
                </a:solidFill>
              </a:rPr>
              <a:t>. </a:t>
            </a:r>
            <a:r>
              <a:rPr lang="hu-HU" b="1">
                <a:solidFill>
                  <a:schemeClr val="bg1"/>
                </a:solidFill>
                <a:latin typeface="Eras Medium ITC"/>
              </a:rPr>
              <a:t> </a:t>
            </a:r>
          </a:p>
          <a:p>
            <a:pPr>
              <a:buFontTx/>
              <a:buChar char="•"/>
            </a:pPr>
            <a:r>
              <a:rPr lang="hu-HU" b="1">
                <a:solidFill>
                  <a:schemeClr val="bg1"/>
                </a:solidFill>
                <a:latin typeface="Eras Medium ITC"/>
              </a:rPr>
              <a:t> A Színház- és Filmművészeti Főiskolán tanult 1953-1957 között. 1965-től 1976-ig a Madách Színház tagja volt. 1990–1993 között a szolnoki Szigligeti Színházba szerződött. 1999 és 2002 között a budapesti Katona József Színházban játszott. 2003-ban egy évadra a Vígszínház, 2004-től haláláig újra a Nemzeti művésze volt. Betegsége miatt Lucifer szerepét, Csíkos Sándor vette át.</a:t>
            </a:r>
          </a:p>
          <a:p>
            <a:endParaRPr lang="hu-HU">
              <a:latin typeface="Calibri" pitchFamily="34" charset="0"/>
            </a:endParaRPr>
          </a:p>
          <a:p>
            <a:endParaRPr lang="hu-HU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6A0BA"/>
            </a:gs>
            <a:gs pos="48000">
              <a:schemeClr val="bg2">
                <a:lumMod val="75000"/>
              </a:schemeClr>
            </a:gs>
            <a:gs pos="83000">
              <a:srgbClr val="CBBDCD"/>
            </a:gs>
            <a:gs pos="100000">
              <a:srgbClr val="D1AF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églalap 3"/>
          <p:cNvSpPr>
            <a:spLocks noChangeArrowheads="1"/>
          </p:cNvSpPr>
          <p:nvPr/>
        </p:nvSpPr>
        <p:spPr bwMode="auto">
          <a:xfrm>
            <a:off x="4984750" y="995363"/>
            <a:ext cx="7058025" cy="4502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>
                <a:latin typeface="Eras Medium ITC"/>
              </a:rPr>
              <a:t>A Várszínház Budapest I. kerületében, a budai várnegyedben található épület. A Szent György téri épületcsoporthoz tartozik. </a:t>
            </a:r>
          </a:p>
          <a:p>
            <a:r>
              <a:rPr lang="hu-HU" sz="2400" b="1">
                <a:latin typeface="Eras Medium ITC"/>
              </a:rPr>
              <a:t>1763-ban épült, mint karmelita templom és kolostor, csak 1787-ben alakították át színházzá. A Várszínház volt az első állandó színház Budán. Ez az egyetlen olyan 18. századi magyarországi színházépület, amely egészen a közelmúltig játszóhely volt.</a:t>
            </a:r>
          </a:p>
          <a:p>
            <a:r>
              <a:rPr lang="hu-HU" sz="2400" b="1">
                <a:latin typeface="Eras Medium ITC"/>
              </a:rPr>
              <a:t>Az előcsarnokban áll Kelemen László szobra, Beethoven emléktábláját pedig a színházépület falán lehet látni.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14" y="857562"/>
            <a:ext cx="3620218" cy="51901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2">
                <a:lumMod val="75000"/>
              </a:schemeClr>
            </a:gs>
            <a:gs pos="0">
              <a:schemeClr val="bg1">
                <a:lumMod val="85000"/>
              </a:schemeClr>
            </a:gs>
            <a:gs pos="74000">
              <a:schemeClr val="bg2">
                <a:lumMod val="75000"/>
              </a:schemeClr>
            </a:gs>
            <a:gs pos="83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3100" y="2373313"/>
            <a:ext cx="10515600" cy="1325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u="sng" dirty="0" smtClean="0">
                <a:latin typeface="Eras Medium ITC" panose="020B0602030504020804" pitchFamily="34" charset="0"/>
              </a:rPr>
              <a:t>Források:</a:t>
            </a:r>
            <a:r>
              <a:rPr lang="hu-HU" dirty="0" smtClean="0">
                <a:latin typeface="Eras Medium ITC" panose="020B0602030504020804" pitchFamily="34" charset="0"/>
              </a:rPr>
              <a:t/>
            </a:r>
            <a:br>
              <a:rPr lang="hu-HU" dirty="0" smtClean="0">
                <a:latin typeface="Eras Medium ITC" panose="020B0602030504020804" pitchFamily="34" charset="0"/>
              </a:rPr>
            </a:br>
            <a:r>
              <a:rPr lang="hu-HU" dirty="0" err="1" smtClean="0">
                <a:latin typeface="Eras Medium ITC" panose="020B0602030504020804" pitchFamily="34" charset="0"/>
              </a:rPr>
              <a:t>Wikipedia</a:t>
            </a:r>
            <a:r>
              <a:rPr lang="hu-HU" dirty="0" smtClean="0">
                <a:latin typeface="Eras Medium ITC" panose="020B0602030504020804" pitchFamily="34" charset="0"/>
              </a:rPr>
              <a:t/>
            </a:r>
            <a:br>
              <a:rPr lang="hu-HU" dirty="0" smtClean="0">
                <a:latin typeface="Eras Medium ITC" panose="020B0602030504020804" pitchFamily="34" charset="0"/>
              </a:rPr>
            </a:br>
            <a:r>
              <a:rPr lang="hu-HU" dirty="0" smtClean="0">
                <a:latin typeface="Eras Medium ITC" panose="020B0602030504020804" pitchFamily="34" charset="0"/>
              </a:rPr>
              <a:t>Szinház.hu</a:t>
            </a:r>
            <a:br>
              <a:rPr lang="hu-HU" dirty="0" smtClean="0">
                <a:latin typeface="Eras Medium ITC" panose="020B0602030504020804" pitchFamily="34" charset="0"/>
              </a:rPr>
            </a:br>
            <a:r>
              <a:rPr lang="hu-HU" dirty="0" smtClean="0">
                <a:latin typeface="Eras Medium ITC" panose="020B0602030504020804" pitchFamily="34" charset="0"/>
              </a:rPr>
              <a:t>Port.hu</a:t>
            </a:r>
            <a:br>
              <a:rPr lang="hu-HU" dirty="0" smtClean="0">
                <a:latin typeface="Eras Medium ITC" panose="020B0602030504020804" pitchFamily="34" charset="0"/>
              </a:rPr>
            </a:br>
            <a:r>
              <a:rPr lang="hu-HU" dirty="0" smtClean="0">
                <a:latin typeface="Eras Medium ITC" panose="020B0602030504020804" pitchFamily="34" charset="0"/>
              </a:rPr>
              <a:t>Emlékmentő.hu</a:t>
            </a:r>
            <a:br>
              <a:rPr lang="hu-HU" dirty="0" smtClean="0">
                <a:latin typeface="Eras Medium ITC" panose="020B0602030504020804" pitchFamily="34" charset="0"/>
              </a:rPr>
            </a:br>
            <a:r>
              <a:rPr lang="hu-HU" dirty="0" smtClean="0">
                <a:latin typeface="Eras Medium ITC" panose="020B0602030504020804" pitchFamily="34" charset="0"/>
              </a:rPr>
              <a:t>Origo.hu</a:t>
            </a:r>
            <a:endParaRPr lang="hu-HU" dirty="0">
              <a:latin typeface="Eras Medium ITC" panose="020B06020305040208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488238" y="6396038"/>
            <a:ext cx="47037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hu-HU" sz="2400" i="1" u="sng">
                <a:effectLst>
                  <a:outerShdw blurRad="38100" dist="38100" dir="2700000" algn="tl">
                    <a:srgbClr val="FFFFFF"/>
                  </a:outerShdw>
                </a:effectLst>
                <a:latin typeface="Eras Medium ITC"/>
              </a:rPr>
              <a:t>Készítették: .COM-Médiások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214</Words>
  <Application>Microsoft Office PowerPoint</Application>
  <PresentationFormat>Szélesvásznú</PresentationFormat>
  <Paragraphs>68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Elephant</vt:lpstr>
      <vt:lpstr>Eras Medium ITC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Források: Wikipedia Szinház.hu Port.hu Emlékmentő.hu Origo.hu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tkatica2307@gmail.com</cp:lastModifiedBy>
  <cp:revision>77</cp:revision>
  <dcterms:created xsi:type="dcterms:W3CDTF">2018-04-16T17:13:20Z</dcterms:created>
  <dcterms:modified xsi:type="dcterms:W3CDTF">2018-04-22T20:31:20Z</dcterms:modified>
</cp:coreProperties>
</file>