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2"/>
    <p:sldMasterId id="2147483662" r:id="rId3"/>
  </p:sldMasterIdLst>
  <p:notesMasterIdLst>
    <p:notesMasterId r:id="rId12"/>
  </p:notesMasterIdLst>
  <p:sldIdLst>
    <p:sldId id="256" r:id="rId4"/>
    <p:sldId id="259" r:id="rId5"/>
    <p:sldId id="264" r:id="rId6"/>
    <p:sldId id="258" r:id="rId7"/>
    <p:sldId id="260" r:id="rId8"/>
    <p:sldId id="261" r:id="rId9"/>
    <p:sldId id="262" r:id="rId10"/>
    <p:sldId id="263" r:id="rId11"/>
  </p:sldIdLst>
  <p:sldSz cx="12801600" cy="9601200" type="A3"/>
  <p:notesSz cx="6858000" cy="9144000"/>
  <p:defaultTextStyle>
    <a:defPPr>
      <a:defRPr lang="en-US"/>
    </a:defPPr>
    <a:lvl1pPr marL="0" algn="l" defTabSz="1279544" rtl="0" eaLnBrk="1" latinLnBrk="0" hangingPunct="1">
      <a:defRPr sz="2500" kern="1200">
        <a:solidFill>
          <a:schemeClr val="tx1"/>
        </a:solidFill>
        <a:latin typeface="+mn-lt"/>
        <a:ea typeface="+mn-ea"/>
        <a:cs typeface="+mn-cs"/>
      </a:defRPr>
    </a:lvl1pPr>
    <a:lvl2pPr marL="639772" algn="l" defTabSz="1279544" rtl="0" eaLnBrk="1" latinLnBrk="0" hangingPunct="1">
      <a:defRPr sz="2500" kern="1200">
        <a:solidFill>
          <a:schemeClr val="tx1"/>
        </a:solidFill>
        <a:latin typeface="+mn-lt"/>
        <a:ea typeface="+mn-ea"/>
        <a:cs typeface="+mn-cs"/>
      </a:defRPr>
    </a:lvl2pPr>
    <a:lvl3pPr marL="1279544" algn="l" defTabSz="1279544" rtl="0" eaLnBrk="1" latinLnBrk="0" hangingPunct="1">
      <a:defRPr sz="2500" kern="1200">
        <a:solidFill>
          <a:schemeClr val="tx1"/>
        </a:solidFill>
        <a:latin typeface="+mn-lt"/>
        <a:ea typeface="+mn-ea"/>
        <a:cs typeface="+mn-cs"/>
      </a:defRPr>
    </a:lvl3pPr>
    <a:lvl4pPr marL="1919316" algn="l" defTabSz="1279544" rtl="0" eaLnBrk="1" latinLnBrk="0" hangingPunct="1">
      <a:defRPr sz="2500" kern="1200">
        <a:solidFill>
          <a:schemeClr val="tx1"/>
        </a:solidFill>
        <a:latin typeface="+mn-lt"/>
        <a:ea typeface="+mn-ea"/>
        <a:cs typeface="+mn-cs"/>
      </a:defRPr>
    </a:lvl4pPr>
    <a:lvl5pPr marL="2559089" algn="l" defTabSz="1279544" rtl="0" eaLnBrk="1" latinLnBrk="0" hangingPunct="1">
      <a:defRPr sz="2500" kern="1200">
        <a:solidFill>
          <a:schemeClr val="tx1"/>
        </a:solidFill>
        <a:latin typeface="+mn-lt"/>
        <a:ea typeface="+mn-ea"/>
        <a:cs typeface="+mn-cs"/>
      </a:defRPr>
    </a:lvl5pPr>
    <a:lvl6pPr marL="3198861" algn="l" defTabSz="1279544" rtl="0" eaLnBrk="1" latinLnBrk="0" hangingPunct="1">
      <a:defRPr sz="2500" kern="1200">
        <a:solidFill>
          <a:schemeClr val="tx1"/>
        </a:solidFill>
        <a:latin typeface="+mn-lt"/>
        <a:ea typeface="+mn-ea"/>
        <a:cs typeface="+mn-cs"/>
      </a:defRPr>
    </a:lvl6pPr>
    <a:lvl7pPr marL="3838638" algn="l" defTabSz="1279544" rtl="0" eaLnBrk="1" latinLnBrk="0" hangingPunct="1">
      <a:defRPr sz="2500" kern="1200">
        <a:solidFill>
          <a:schemeClr val="tx1"/>
        </a:solidFill>
        <a:latin typeface="+mn-lt"/>
        <a:ea typeface="+mn-ea"/>
        <a:cs typeface="+mn-cs"/>
      </a:defRPr>
    </a:lvl7pPr>
    <a:lvl8pPr marL="4478410" algn="l" defTabSz="1279544" rtl="0" eaLnBrk="1" latinLnBrk="0" hangingPunct="1">
      <a:defRPr sz="2500" kern="1200">
        <a:solidFill>
          <a:schemeClr val="tx1"/>
        </a:solidFill>
        <a:latin typeface="+mn-lt"/>
        <a:ea typeface="+mn-ea"/>
        <a:cs typeface="+mn-cs"/>
      </a:defRPr>
    </a:lvl8pPr>
    <a:lvl9pPr marL="5118182" algn="l" defTabSz="1279544" rtl="0" eaLnBrk="1" latinLnBrk="0" hangingPunct="1">
      <a:defRPr sz="2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11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3250" autoAdjust="0"/>
  </p:normalViewPr>
  <p:slideViewPr>
    <p:cSldViewPr showGuides="1">
      <p:cViewPr>
        <p:scale>
          <a:sx n="40" d="100"/>
          <a:sy n="40" d="100"/>
        </p:scale>
        <p:origin x="-2280" y="-492"/>
      </p:cViewPr>
      <p:guideLst>
        <p:guide orient="horz" pos="3024"/>
        <p:guide pos="403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2.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35E9F0-D964-4A1C-BF0F-442E4C796672}" type="datetimeFigureOut">
              <a:rPr lang="en-US" smtClean="0"/>
              <a:t>4/22/2018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7DA62C-EF32-4C03-B8EB-062D1440195C}" type="slidenum">
              <a:rPr lang="en-US" smtClean="0"/>
              <a:t>‹#›</a:t>
            </a:fld>
            <a:endParaRPr lang="en-US"/>
          </a:p>
        </p:txBody>
      </p:sp>
    </p:spTree>
    <p:extLst>
      <p:ext uri="{BB962C8B-B14F-4D97-AF65-F5344CB8AC3E}">
        <p14:creationId xmlns:p14="http://schemas.microsoft.com/office/powerpoint/2010/main" val="3108348500"/>
      </p:ext>
    </p:extLst>
  </p:cSld>
  <p:clrMap bg1="lt1" tx1="dk1" bg2="lt2" tx2="dk2" accent1="accent1" accent2="accent2" accent3="accent3" accent4="accent4" accent5="accent5" accent6="accent6" hlink="hlink" folHlink="folHlink"/>
  <p:notesStyle>
    <a:lvl1pPr marL="0" algn="l" defTabSz="1279544" rtl="0" eaLnBrk="1" latinLnBrk="0" hangingPunct="1">
      <a:defRPr sz="1700" kern="1200">
        <a:solidFill>
          <a:schemeClr val="tx1"/>
        </a:solidFill>
        <a:latin typeface="+mn-lt"/>
        <a:ea typeface="+mn-ea"/>
        <a:cs typeface="+mn-cs"/>
      </a:defRPr>
    </a:lvl1pPr>
    <a:lvl2pPr marL="639772" algn="l" defTabSz="1279544" rtl="0" eaLnBrk="1" latinLnBrk="0" hangingPunct="1">
      <a:defRPr sz="1700" kern="1200">
        <a:solidFill>
          <a:schemeClr val="tx1"/>
        </a:solidFill>
        <a:latin typeface="+mn-lt"/>
        <a:ea typeface="+mn-ea"/>
        <a:cs typeface="+mn-cs"/>
      </a:defRPr>
    </a:lvl2pPr>
    <a:lvl3pPr marL="1279544" algn="l" defTabSz="1279544" rtl="0" eaLnBrk="1" latinLnBrk="0" hangingPunct="1">
      <a:defRPr sz="1700" kern="1200">
        <a:solidFill>
          <a:schemeClr val="tx1"/>
        </a:solidFill>
        <a:latin typeface="+mn-lt"/>
        <a:ea typeface="+mn-ea"/>
        <a:cs typeface="+mn-cs"/>
      </a:defRPr>
    </a:lvl3pPr>
    <a:lvl4pPr marL="1919316" algn="l" defTabSz="1279544" rtl="0" eaLnBrk="1" latinLnBrk="0" hangingPunct="1">
      <a:defRPr sz="1700" kern="1200">
        <a:solidFill>
          <a:schemeClr val="tx1"/>
        </a:solidFill>
        <a:latin typeface="+mn-lt"/>
        <a:ea typeface="+mn-ea"/>
        <a:cs typeface="+mn-cs"/>
      </a:defRPr>
    </a:lvl4pPr>
    <a:lvl5pPr marL="2559089" algn="l" defTabSz="1279544" rtl="0" eaLnBrk="1" latinLnBrk="0" hangingPunct="1">
      <a:defRPr sz="1700" kern="1200">
        <a:solidFill>
          <a:schemeClr val="tx1"/>
        </a:solidFill>
        <a:latin typeface="+mn-lt"/>
        <a:ea typeface="+mn-ea"/>
        <a:cs typeface="+mn-cs"/>
      </a:defRPr>
    </a:lvl5pPr>
    <a:lvl6pPr marL="3198861" algn="l" defTabSz="1279544" rtl="0" eaLnBrk="1" latinLnBrk="0" hangingPunct="1">
      <a:defRPr sz="1700" kern="1200">
        <a:solidFill>
          <a:schemeClr val="tx1"/>
        </a:solidFill>
        <a:latin typeface="+mn-lt"/>
        <a:ea typeface="+mn-ea"/>
        <a:cs typeface="+mn-cs"/>
      </a:defRPr>
    </a:lvl6pPr>
    <a:lvl7pPr marL="3838638" algn="l" defTabSz="1279544" rtl="0" eaLnBrk="1" latinLnBrk="0" hangingPunct="1">
      <a:defRPr sz="1700" kern="1200">
        <a:solidFill>
          <a:schemeClr val="tx1"/>
        </a:solidFill>
        <a:latin typeface="+mn-lt"/>
        <a:ea typeface="+mn-ea"/>
        <a:cs typeface="+mn-cs"/>
      </a:defRPr>
    </a:lvl7pPr>
    <a:lvl8pPr marL="4478410" algn="l" defTabSz="1279544" rtl="0" eaLnBrk="1" latinLnBrk="0" hangingPunct="1">
      <a:defRPr sz="1700" kern="1200">
        <a:solidFill>
          <a:schemeClr val="tx1"/>
        </a:solidFill>
        <a:latin typeface="+mn-lt"/>
        <a:ea typeface="+mn-ea"/>
        <a:cs typeface="+mn-cs"/>
      </a:defRPr>
    </a:lvl8pPr>
    <a:lvl9pPr marL="5118182" algn="l" defTabSz="1279544"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7DA62C-EF32-4C03-B8EB-062D1440195C}" type="slidenum">
              <a:rPr lang="en-US" smtClean="0"/>
              <a:t>1</a:t>
            </a:fld>
            <a:endParaRPr lang="en-US"/>
          </a:p>
        </p:txBody>
      </p:sp>
    </p:spTree>
    <p:extLst>
      <p:ext uri="{BB962C8B-B14F-4D97-AF65-F5344CB8AC3E}">
        <p14:creationId xmlns:p14="http://schemas.microsoft.com/office/powerpoint/2010/main" val="407328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endParaRPr lang="en-US" sz="1400" dirty="0" smtClean="0"/>
          </a:p>
        </p:txBody>
      </p:sp>
      <p:sp>
        <p:nvSpPr>
          <p:cNvPr id="6" name="Slide Image Placeholder 5"/>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342900" indent="-342900">
              <a:buAutoNum type="arabicPeriod"/>
            </a:pPr>
            <a:r>
              <a:rPr lang="hu-HU" dirty="0" smtClean="0"/>
              <a:t>Színháztörténetünk</a:t>
            </a:r>
          </a:p>
          <a:p>
            <a:pPr marL="342900" indent="-342900">
              <a:buAutoNum type="arabicPeriod"/>
            </a:pPr>
            <a:r>
              <a:rPr lang="hu-HU" dirty="0" smtClean="0"/>
              <a:t>Sokak által</a:t>
            </a:r>
          </a:p>
          <a:p>
            <a:pPr marL="342900" indent="-342900">
              <a:buAutoNum type="arabicPeriod"/>
            </a:pPr>
            <a:r>
              <a:rPr lang="hu-HU" dirty="0" err="1" smtClean="0"/>
              <a:t>Paulay</a:t>
            </a:r>
            <a:r>
              <a:rPr lang="hu-HU" baseline="0" dirty="0" smtClean="0"/>
              <a:t> alapvetően</a:t>
            </a:r>
            <a:endParaRPr lang="hu-HU" dirty="0" smtClean="0"/>
          </a:p>
          <a:p>
            <a:pPr marL="342900" indent="-342900">
              <a:buAutoNum type="arabicPeriod"/>
            </a:pPr>
            <a:r>
              <a:rPr lang="hu-HU" dirty="0" smtClean="0"/>
              <a:t>A bő 4 órás</a:t>
            </a:r>
          </a:p>
          <a:p>
            <a:pPr marL="342900" indent="-342900">
              <a:buAutoNum type="arabicPeriod"/>
            </a:pPr>
            <a:r>
              <a:rPr lang="hu-HU" dirty="0" smtClean="0"/>
              <a:t>A kísérő zenét</a:t>
            </a:r>
          </a:p>
          <a:p>
            <a:pPr marL="342900" indent="-342900">
              <a:buAutoNum type="arabicPeriod"/>
            </a:pPr>
            <a:r>
              <a:rPr lang="hu-HU" dirty="0" smtClean="0"/>
              <a:t>Ádám jelmezeit</a:t>
            </a:r>
            <a:endParaRPr lang="hu-HU" dirty="0"/>
          </a:p>
        </p:txBody>
      </p:sp>
      <p:sp>
        <p:nvSpPr>
          <p:cNvPr id="4" name="Dia számának helye 3"/>
          <p:cNvSpPr>
            <a:spLocks noGrp="1"/>
          </p:cNvSpPr>
          <p:nvPr>
            <p:ph type="sldNum" sz="quarter" idx="10"/>
          </p:nvPr>
        </p:nvSpPr>
        <p:spPr/>
        <p:txBody>
          <a:bodyPr/>
          <a:lstStyle/>
          <a:p>
            <a:fld id="{587DA62C-EF32-4C03-B8EB-062D1440195C}" type="slidenum">
              <a:rPr lang="en-US" smtClean="0"/>
              <a:t>3</a:t>
            </a:fld>
            <a:endParaRPr lang="en-US"/>
          </a:p>
        </p:txBody>
      </p:sp>
    </p:spTree>
    <p:extLst>
      <p:ext uri="{BB962C8B-B14F-4D97-AF65-F5344CB8AC3E}">
        <p14:creationId xmlns:p14="http://schemas.microsoft.com/office/powerpoint/2010/main" val="337146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982596"/>
            <a:ext cx="10881360" cy="2058035"/>
          </a:xfrm>
        </p:spPr>
        <p:txBody>
          <a:bodyPr/>
          <a:lstStyle/>
          <a:p>
            <a:r>
              <a:rPr lang="hu-HU" smtClean="0"/>
              <a:t>Mintacím szerkesztése</a:t>
            </a:r>
            <a:endParaRPr lang="en-US"/>
          </a:p>
        </p:txBody>
      </p:sp>
      <p:sp>
        <p:nvSpPr>
          <p:cNvPr id="3" name="Subtitle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hu-HU" smtClean="0"/>
              <a:t>Alcím mintájának szerkesztése</a:t>
            </a:r>
            <a:endParaRPr lang="en-US"/>
          </a:p>
        </p:txBody>
      </p:sp>
      <p:sp>
        <p:nvSpPr>
          <p:cNvPr id="4" name="Date Placeholder 3"/>
          <p:cNvSpPr>
            <a:spLocks noGrp="1"/>
          </p:cNvSpPr>
          <p:nvPr>
            <p:ph type="dt" sz="half" idx="10"/>
          </p:nvPr>
        </p:nvSpPr>
        <p:spPr/>
        <p:txBody>
          <a:bodyPr/>
          <a:lstStyle/>
          <a:p>
            <a:fld id="{92A12D1B-ECAC-43BC-8896-D869663C824C}" type="datetimeFigureOut">
              <a:rPr lang="en-US" smtClean="0"/>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415087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ate Placeholder 3"/>
          <p:cNvSpPr>
            <a:spLocks noGrp="1"/>
          </p:cNvSpPr>
          <p:nvPr>
            <p:ph type="dt" sz="half" idx="10"/>
          </p:nvPr>
        </p:nvSpPr>
        <p:spPr/>
        <p:txBody>
          <a:bodyPr/>
          <a:lstStyle/>
          <a:p>
            <a:fld id="{92A12D1B-ECAC-43BC-8896-D869663C824C}" type="datetimeFigureOut">
              <a:rPr lang="en-US" smtClean="0"/>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332059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384494"/>
            <a:ext cx="2880360" cy="8192135"/>
          </a:xfrm>
        </p:spPr>
        <p:txBody>
          <a:bodyPr vert="eaVert"/>
          <a:lstStyle/>
          <a:p>
            <a:r>
              <a:rPr lang="hu-HU" smtClean="0"/>
              <a:t>Mintacím szerkesztése</a:t>
            </a:r>
            <a:endParaRPr lang="en-US"/>
          </a:p>
        </p:txBody>
      </p:sp>
      <p:sp>
        <p:nvSpPr>
          <p:cNvPr id="3" name="Vertical Text Placeholder 2"/>
          <p:cNvSpPr>
            <a:spLocks noGrp="1"/>
          </p:cNvSpPr>
          <p:nvPr>
            <p:ph type="body" orient="vert" idx="1"/>
          </p:nvPr>
        </p:nvSpPr>
        <p:spPr>
          <a:xfrm>
            <a:off x="640080" y="384494"/>
            <a:ext cx="8427720" cy="819213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ate Placeholder 3"/>
          <p:cNvSpPr>
            <a:spLocks noGrp="1"/>
          </p:cNvSpPr>
          <p:nvPr>
            <p:ph type="dt" sz="half" idx="10"/>
          </p:nvPr>
        </p:nvSpPr>
        <p:spPr/>
        <p:txBody>
          <a:bodyPr/>
          <a:lstStyle/>
          <a:p>
            <a:fld id="{92A12D1B-ECAC-43BC-8896-D869663C824C}" type="datetimeFigureOut">
              <a:rPr lang="en-US" smtClean="0"/>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123374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982601"/>
            <a:ext cx="10881360" cy="2058035"/>
          </a:xfrm>
        </p:spPr>
        <p:txBody>
          <a:bodyPr/>
          <a:lstStyle/>
          <a:p>
            <a:r>
              <a:rPr lang="hu-HU" smtClean="0"/>
              <a:t>Mintacím szerkesztése</a:t>
            </a:r>
            <a:endParaRPr lang="en-US"/>
          </a:p>
        </p:txBody>
      </p:sp>
      <p:sp>
        <p:nvSpPr>
          <p:cNvPr id="3" name="Subtitle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39772" indent="0" algn="ctr">
              <a:buNone/>
              <a:defRPr>
                <a:solidFill>
                  <a:schemeClr val="tx1">
                    <a:tint val="75000"/>
                  </a:schemeClr>
                </a:solidFill>
              </a:defRPr>
            </a:lvl2pPr>
            <a:lvl3pPr marL="1279544" indent="0" algn="ctr">
              <a:buNone/>
              <a:defRPr>
                <a:solidFill>
                  <a:schemeClr val="tx1">
                    <a:tint val="75000"/>
                  </a:schemeClr>
                </a:solidFill>
              </a:defRPr>
            </a:lvl3pPr>
            <a:lvl4pPr marL="1919316" indent="0" algn="ctr">
              <a:buNone/>
              <a:defRPr>
                <a:solidFill>
                  <a:schemeClr val="tx1">
                    <a:tint val="75000"/>
                  </a:schemeClr>
                </a:solidFill>
              </a:defRPr>
            </a:lvl4pPr>
            <a:lvl5pPr marL="2559089" indent="0" algn="ctr">
              <a:buNone/>
              <a:defRPr>
                <a:solidFill>
                  <a:schemeClr val="tx1">
                    <a:tint val="75000"/>
                  </a:schemeClr>
                </a:solidFill>
              </a:defRPr>
            </a:lvl5pPr>
            <a:lvl6pPr marL="3198861" indent="0" algn="ctr">
              <a:buNone/>
              <a:defRPr>
                <a:solidFill>
                  <a:schemeClr val="tx1">
                    <a:tint val="75000"/>
                  </a:schemeClr>
                </a:solidFill>
              </a:defRPr>
            </a:lvl6pPr>
            <a:lvl7pPr marL="3838638" indent="0" algn="ctr">
              <a:buNone/>
              <a:defRPr>
                <a:solidFill>
                  <a:schemeClr val="tx1">
                    <a:tint val="75000"/>
                  </a:schemeClr>
                </a:solidFill>
              </a:defRPr>
            </a:lvl7pPr>
            <a:lvl8pPr marL="4478410" indent="0" algn="ctr">
              <a:buNone/>
              <a:defRPr>
                <a:solidFill>
                  <a:schemeClr val="tx1">
                    <a:tint val="75000"/>
                  </a:schemeClr>
                </a:solidFill>
              </a:defRPr>
            </a:lvl8pPr>
            <a:lvl9pPr marL="5118182" indent="0" algn="ctr">
              <a:buNone/>
              <a:defRPr>
                <a:solidFill>
                  <a:schemeClr val="tx1">
                    <a:tint val="75000"/>
                  </a:schemeClr>
                </a:solidFill>
              </a:defRPr>
            </a:lvl9pPr>
          </a:lstStyle>
          <a:p>
            <a:r>
              <a:rPr lang="hu-HU" smtClean="0"/>
              <a:t>Alcím mintájának szerkesztése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4/22/2018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25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ate Placeholder 3"/>
          <p:cNvSpPr>
            <a:spLocks noGrp="1"/>
          </p:cNvSpPr>
          <p:nvPr>
            <p:ph type="dt" sz="half" idx="10"/>
          </p:nvPr>
        </p:nvSpPr>
        <p:spPr/>
        <p:txBody>
          <a:bodyPr/>
          <a:lstStyle/>
          <a:p>
            <a:fld id="{92A12D1B-ECAC-43BC-8896-D869663C824C}" type="datetimeFigureOut">
              <a:rPr lang="en-US" smtClean="0"/>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16546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661"/>
            <a:ext cx="10881360" cy="1906905"/>
          </a:xfrm>
        </p:spPr>
        <p:txBody>
          <a:bodyPr anchor="t"/>
          <a:lstStyle>
            <a:lvl1pPr algn="l">
              <a:defRPr sz="5600" b="1" cap="all"/>
            </a:lvl1pPr>
          </a:lstStyle>
          <a:p>
            <a:r>
              <a:rPr lang="hu-HU" smtClean="0"/>
              <a:t>Mintacím szerkesztése</a:t>
            </a:r>
            <a:endParaRPr lang="en-US"/>
          </a:p>
        </p:txBody>
      </p:sp>
      <p:sp>
        <p:nvSpPr>
          <p:cNvPr id="3" name="Text Placeholder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92A12D1B-ECAC-43BC-8896-D869663C824C}" type="datetimeFigureOut">
              <a:rPr lang="en-US" smtClean="0"/>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291913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a:p>
        </p:txBody>
      </p:sp>
      <p:sp>
        <p:nvSpPr>
          <p:cNvPr id="3" name="Content Placeholder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Content Placeholder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ate Placeholder 4"/>
          <p:cNvSpPr>
            <a:spLocks noGrp="1"/>
          </p:cNvSpPr>
          <p:nvPr>
            <p:ph type="dt" sz="half" idx="10"/>
          </p:nvPr>
        </p:nvSpPr>
        <p:spPr/>
        <p:txBody>
          <a:bodyPr/>
          <a:lstStyle/>
          <a:p>
            <a:fld id="{92A12D1B-ECAC-43BC-8896-D869663C824C}" type="datetimeFigureOut">
              <a:rPr lang="en-US" smtClean="0"/>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1625105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a:p>
        </p:txBody>
      </p:sp>
      <p:sp>
        <p:nvSpPr>
          <p:cNvPr id="3" name="Text Placeholder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hu-HU" smtClean="0"/>
              <a:t>Mintaszöveg szerkesztése</a:t>
            </a:r>
          </a:p>
        </p:txBody>
      </p:sp>
      <p:sp>
        <p:nvSpPr>
          <p:cNvPr id="4" name="Content Placeholder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Text Placeholder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hu-HU" smtClean="0"/>
              <a:t>Mintaszöveg szerkesztése</a:t>
            </a:r>
          </a:p>
        </p:txBody>
      </p:sp>
      <p:sp>
        <p:nvSpPr>
          <p:cNvPr id="6" name="Content Placeholder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ate Placeholder 6"/>
          <p:cNvSpPr>
            <a:spLocks noGrp="1"/>
          </p:cNvSpPr>
          <p:nvPr>
            <p:ph type="dt" sz="half" idx="10"/>
          </p:nvPr>
        </p:nvSpPr>
        <p:spPr/>
        <p:txBody>
          <a:bodyPr/>
          <a:lstStyle/>
          <a:p>
            <a:fld id="{92A12D1B-ECAC-43BC-8896-D869663C824C}" type="datetimeFigureOut">
              <a:rPr lang="en-US" smtClean="0"/>
              <a:t>4/22/2018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324793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a:p>
        </p:txBody>
      </p:sp>
      <p:sp>
        <p:nvSpPr>
          <p:cNvPr id="3" name="Date Placeholder 2"/>
          <p:cNvSpPr>
            <a:spLocks noGrp="1"/>
          </p:cNvSpPr>
          <p:nvPr>
            <p:ph type="dt" sz="half" idx="10"/>
          </p:nvPr>
        </p:nvSpPr>
        <p:spPr/>
        <p:txBody>
          <a:bodyPr/>
          <a:lstStyle/>
          <a:p>
            <a:fld id="{92A12D1B-ECAC-43BC-8896-D869663C824C}" type="datetimeFigureOut">
              <a:rPr lang="en-US" smtClean="0"/>
              <a:t>4/22/2018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427799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12D1B-ECAC-43BC-8896-D869663C824C}" type="datetimeFigureOut">
              <a:rPr lang="en-US" smtClean="0"/>
              <a:t>4/22/2018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396265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40081" y="382270"/>
            <a:ext cx="4211638" cy="1626870"/>
          </a:xfrm>
        </p:spPr>
        <p:txBody>
          <a:bodyPr anchor="b"/>
          <a:lstStyle>
            <a:lvl1pPr algn="l">
              <a:defRPr sz="2800" b="1"/>
            </a:lvl1pPr>
          </a:lstStyle>
          <a:p>
            <a:r>
              <a:rPr lang="hu-HU" smtClean="0"/>
              <a:t>Mintacím szerkesztése</a:t>
            </a:r>
            <a:endParaRPr lang="en-US"/>
          </a:p>
        </p:txBody>
      </p:sp>
      <p:sp>
        <p:nvSpPr>
          <p:cNvPr id="3" name="Content Placeholder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ext Placeholder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hu-HU" smtClean="0"/>
              <a:t>Mintaszöveg szerkesztése</a:t>
            </a:r>
          </a:p>
        </p:txBody>
      </p:sp>
      <p:sp>
        <p:nvSpPr>
          <p:cNvPr id="5" name="Date Placeholder 4"/>
          <p:cNvSpPr>
            <a:spLocks noGrp="1"/>
          </p:cNvSpPr>
          <p:nvPr>
            <p:ph type="dt" sz="half" idx="10"/>
          </p:nvPr>
        </p:nvSpPr>
        <p:spPr/>
        <p:txBody>
          <a:bodyPr/>
          <a:lstStyle/>
          <a:p>
            <a:fld id="{92A12D1B-ECAC-43BC-8896-D869663C824C}" type="datetimeFigureOut">
              <a:rPr lang="en-US" smtClean="0"/>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490051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09203" y="6720840"/>
            <a:ext cx="7680960" cy="793433"/>
          </a:xfrm>
        </p:spPr>
        <p:txBody>
          <a:bodyPr anchor="b"/>
          <a:lstStyle>
            <a:lvl1pPr algn="l">
              <a:defRPr sz="2800" b="1"/>
            </a:lvl1pPr>
          </a:lstStyle>
          <a:p>
            <a:r>
              <a:rPr lang="hu-HU" smtClean="0"/>
              <a:t>Mintacím szerkesztése</a:t>
            </a:r>
            <a:endParaRPr lang="en-US"/>
          </a:p>
        </p:txBody>
      </p:sp>
      <p:sp>
        <p:nvSpPr>
          <p:cNvPr id="3" name="Picture Placeholder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hu-HU" smtClean="0"/>
              <a:t>Kép beszúrásához kattintson az ikonra</a:t>
            </a:r>
            <a:endParaRPr lang="en-US"/>
          </a:p>
        </p:txBody>
      </p:sp>
      <p:sp>
        <p:nvSpPr>
          <p:cNvPr id="4" name="Text Placeholder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hu-HU" smtClean="0"/>
              <a:t>Mintaszöveg szerkesztése</a:t>
            </a:r>
          </a:p>
        </p:txBody>
      </p:sp>
      <p:sp>
        <p:nvSpPr>
          <p:cNvPr id="5" name="Date Placeholder 4"/>
          <p:cNvSpPr>
            <a:spLocks noGrp="1"/>
          </p:cNvSpPr>
          <p:nvPr>
            <p:ph type="dt" sz="half" idx="10"/>
          </p:nvPr>
        </p:nvSpPr>
        <p:spPr/>
        <p:txBody>
          <a:bodyPr/>
          <a:lstStyle/>
          <a:p>
            <a:fld id="{92A12D1B-ECAC-43BC-8896-D869663C824C}" type="datetimeFigureOut">
              <a:rPr lang="en-US" smtClean="0"/>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544B4-773B-4C49-85AA-C657A6083081}" type="slidenum">
              <a:rPr lang="en-US" smtClean="0"/>
              <a:t>‹#›</a:t>
            </a:fld>
            <a:endParaRPr lang="en-US"/>
          </a:p>
        </p:txBody>
      </p:sp>
    </p:spTree>
    <p:extLst>
      <p:ext uri="{BB962C8B-B14F-4D97-AF65-F5344CB8AC3E}">
        <p14:creationId xmlns:p14="http://schemas.microsoft.com/office/powerpoint/2010/main" val="181578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lang="hu-HU" smtClean="0"/>
              <a:t>Mintacím szerkesztése</a:t>
            </a:r>
            <a:endParaRPr lang="en-US"/>
          </a:p>
        </p:txBody>
      </p:sp>
      <p:sp>
        <p:nvSpPr>
          <p:cNvPr id="3" name="Text Placeholder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ate Placeholder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92A12D1B-ECAC-43BC-8896-D869663C824C}" type="datetimeFigureOut">
              <a:rPr lang="en-US" smtClean="0"/>
              <a:t>4/22/2018</a:t>
            </a:fld>
            <a:endParaRPr lang="en-US"/>
          </a:p>
        </p:txBody>
      </p:sp>
      <p:sp>
        <p:nvSpPr>
          <p:cNvPr id="5" name="Footer Placeholder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2DC544B4-773B-4C49-85AA-C657A6083081}" type="slidenum">
              <a:rPr lang="en-US" smtClean="0"/>
              <a:t>‹#›</a:t>
            </a:fld>
            <a:endParaRPr lang="en-US"/>
          </a:p>
        </p:txBody>
      </p:sp>
    </p:spTree>
    <p:extLst>
      <p:ext uri="{BB962C8B-B14F-4D97-AF65-F5344CB8AC3E}">
        <p14:creationId xmlns:p14="http://schemas.microsoft.com/office/powerpoint/2010/main" val="318694640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1280160" rtl="0" eaLnBrk="1" latinLnBrk="0" hangingPunct="1">
        <a:spcBef>
          <a:spcPct val="0"/>
        </a:spcBef>
        <a:buNone/>
        <a:defRPr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384493"/>
            <a:ext cx="11521440" cy="1600200"/>
          </a:xfrm>
          <a:prstGeom prst="rect">
            <a:avLst/>
          </a:prstGeom>
        </p:spPr>
        <p:txBody>
          <a:bodyPr vert="horz" lIns="127954" tIns="63980" rIns="127954" bIns="63980" rtlCol="0" anchor="ctr">
            <a:normAutofit/>
          </a:bodyPr>
          <a:lstStyle/>
          <a:p>
            <a:r>
              <a:rPr lang="hu-HU" smtClean="0"/>
              <a:t>Mintacím szerkesztése</a:t>
            </a:r>
            <a:endParaRPr lang="en-US"/>
          </a:p>
        </p:txBody>
      </p:sp>
      <p:sp>
        <p:nvSpPr>
          <p:cNvPr id="3" name="Text Placeholder 2"/>
          <p:cNvSpPr>
            <a:spLocks noGrp="1"/>
          </p:cNvSpPr>
          <p:nvPr>
            <p:ph type="body" idx="1"/>
          </p:nvPr>
        </p:nvSpPr>
        <p:spPr>
          <a:xfrm>
            <a:off x="640080" y="2240282"/>
            <a:ext cx="11521440" cy="6336348"/>
          </a:xfrm>
          <a:prstGeom prst="rect">
            <a:avLst/>
          </a:prstGeom>
        </p:spPr>
        <p:txBody>
          <a:bodyPr vert="horz" lIns="127954" tIns="63980" rIns="127954" bIns="6398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ate Placeholder 3"/>
          <p:cNvSpPr>
            <a:spLocks noGrp="1"/>
          </p:cNvSpPr>
          <p:nvPr>
            <p:ph type="dt" sz="half" idx="2"/>
          </p:nvPr>
        </p:nvSpPr>
        <p:spPr>
          <a:xfrm>
            <a:off x="640080" y="8898896"/>
            <a:ext cx="2987040" cy="511175"/>
          </a:xfrm>
          <a:prstGeom prst="rect">
            <a:avLst/>
          </a:prstGeom>
        </p:spPr>
        <p:txBody>
          <a:bodyPr vert="horz" lIns="127954" tIns="63980" rIns="127954" bIns="63980" rtlCol="0" anchor="ctr"/>
          <a:lstStyle>
            <a:lvl1pPr algn="l">
              <a:defRPr sz="1700">
                <a:solidFill>
                  <a:schemeClr val="tx1">
                    <a:tint val="75000"/>
                  </a:schemeClr>
                </a:solidFill>
              </a:defRPr>
            </a:lvl1pPr>
          </a:lstStyle>
          <a:p>
            <a:fld id="{EBCD5785-8A43-4CC4-A705-D4AA7E8DB57F}" type="datetimeFigureOut">
              <a:rPr lang="en-US" smtClean="0">
                <a:solidFill>
                  <a:prstClr val="black">
                    <a:tint val="75000"/>
                  </a:prstClr>
                </a:solidFill>
              </a:rPr>
              <a:pPr/>
              <a:t>4/22/2018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373880" y="8898896"/>
            <a:ext cx="4053840" cy="511175"/>
          </a:xfrm>
          <a:prstGeom prst="rect">
            <a:avLst/>
          </a:prstGeom>
        </p:spPr>
        <p:txBody>
          <a:bodyPr vert="horz" lIns="127954" tIns="63980" rIns="127954" bIns="63980" rtlCol="0" anchor="ctr"/>
          <a:lstStyle>
            <a:lvl1pPr algn="ctr">
              <a:defRPr sz="17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174480" y="8898896"/>
            <a:ext cx="2987040" cy="511175"/>
          </a:xfrm>
          <a:prstGeom prst="rect">
            <a:avLst/>
          </a:prstGeom>
        </p:spPr>
        <p:txBody>
          <a:bodyPr vert="horz" lIns="127954" tIns="63980" rIns="127954" bIns="63980" rtlCol="0" anchor="ctr"/>
          <a:lstStyle>
            <a:lvl1pPr algn="r">
              <a:defRPr sz="17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9056788"/>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1279544" rtl="0" eaLnBrk="1" latinLnBrk="0" hangingPunct="1">
        <a:spcBef>
          <a:spcPct val="0"/>
        </a:spcBef>
        <a:buNone/>
        <a:defRPr sz="6200" kern="1200">
          <a:solidFill>
            <a:schemeClr val="tx1"/>
          </a:solidFill>
          <a:latin typeface="+mj-lt"/>
          <a:ea typeface="+mj-ea"/>
          <a:cs typeface="+mj-cs"/>
        </a:defRPr>
      </a:lvl1pPr>
    </p:titleStyle>
    <p:bodyStyle>
      <a:lvl1pPr marL="479830" indent="-479830" algn="l" defTabSz="1279544"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39632" indent="-399855" algn="l" defTabSz="1279544"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599433" indent="-319886" algn="l" defTabSz="1279544"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39205"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78977"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18750"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8522"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8296"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8070"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79544" rtl="0" eaLnBrk="1" latinLnBrk="0" hangingPunct="1">
        <a:defRPr sz="2500" kern="1200">
          <a:solidFill>
            <a:schemeClr val="tx1"/>
          </a:solidFill>
          <a:latin typeface="+mn-lt"/>
          <a:ea typeface="+mn-ea"/>
          <a:cs typeface="+mn-cs"/>
        </a:defRPr>
      </a:lvl1pPr>
      <a:lvl2pPr marL="639772" algn="l" defTabSz="1279544" rtl="0" eaLnBrk="1" latinLnBrk="0" hangingPunct="1">
        <a:defRPr sz="2500" kern="1200">
          <a:solidFill>
            <a:schemeClr val="tx1"/>
          </a:solidFill>
          <a:latin typeface="+mn-lt"/>
          <a:ea typeface="+mn-ea"/>
          <a:cs typeface="+mn-cs"/>
        </a:defRPr>
      </a:lvl2pPr>
      <a:lvl3pPr marL="1279544" algn="l" defTabSz="1279544" rtl="0" eaLnBrk="1" latinLnBrk="0" hangingPunct="1">
        <a:defRPr sz="2500" kern="1200">
          <a:solidFill>
            <a:schemeClr val="tx1"/>
          </a:solidFill>
          <a:latin typeface="+mn-lt"/>
          <a:ea typeface="+mn-ea"/>
          <a:cs typeface="+mn-cs"/>
        </a:defRPr>
      </a:lvl3pPr>
      <a:lvl4pPr marL="1919316" algn="l" defTabSz="1279544" rtl="0" eaLnBrk="1" latinLnBrk="0" hangingPunct="1">
        <a:defRPr sz="2500" kern="1200">
          <a:solidFill>
            <a:schemeClr val="tx1"/>
          </a:solidFill>
          <a:latin typeface="+mn-lt"/>
          <a:ea typeface="+mn-ea"/>
          <a:cs typeface="+mn-cs"/>
        </a:defRPr>
      </a:lvl4pPr>
      <a:lvl5pPr marL="2559089" algn="l" defTabSz="1279544" rtl="0" eaLnBrk="1" latinLnBrk="0" hangingPunct="1">
        <a:defRPr sz="2500" kern="1200">
          <a:solidFill>
            <a:schemeClr val="tx1"/>
          </a:solidFill>
          <a:latin typeface="+mn-lt"/>
          <a:ea typeface="+mn-ea"/>
          <a:cs typeface="+mn-cs"/>
        </a:defRPr>
      </a:lvl5pPr>
      <a:lvl6pPr marL="3198861" algn="l" defTabSz="1279544" rtl="0" eaLnBrk="1" latinLnBrk="0" hangingPunct="1">
        <a:defRPr sz="2500" kern="1200">
          <a:solidFill>
            <a:schemeClr val="tx1"/>
          </a:solidFill>
          <a:latin typeface="+mn-lt"/>
          <a:ea typeface="+mn-ea"/>
          <a:cs typeface="+mn-cs"/>
        </a:defRPr>
      </a:lvl6pPr>
      <a:lvl7pPr marL="3838638" algn="l" defTabSz="1279544" rtl="0" eaLnBrk="1" latinLnBrk="0" hangingPunct="1">
        <a:defRPr sz="2500" kern="1200">
          <a:solidFill>
            <a:schemeClr val="tx1"/>
          </a:solidFill>
          <a:latin typeface="+mn-lt"/>
          <a:ea typeface="+mn-ea"/>
          <a:cs typeface="+mn-cs"/>
        </a:defRPr>
      </a:lvl7pPr>
      <a:lvl8pPr marL="4478410" algn="l" defTabSz="1279544" rtl="0" eaLnBrk="1" latinLnBrk="0" hangingPunct="1">
        <a:defRPr sz="2500" kern="1200">
          <a:solidFill>
            <a:schemeClr val="tx1"/>
          </a:solidFill>
          <a:latin typeface="+mn-lt"/>
          <a:ea typeface="+mn-ea"/>
          <a:cs typeface="+mn-cs"/>
        </a:defRPr>
      </a:lvl8pPr>
      <a:lvl9pPr marL="5118182" algn="l" defTabSz="1279544"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5.jp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17" Type="http://schemas.microsoft.com/office/2007/relationships/hdphoto" Target="../media/hdphoto4.wdp"/><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jpg"/><Relationship Id="rId5" Type="http://schemas.microsoft.com/office/2007/relationships/hdphoto" Target="../media/hdphoto2.wdp"/><Relationship Id="rId15" Type="http://schemas.openxmlformats.org/officeDocument/2006/relationships/image" Target="../media/image13.JPG"/><Relationship Id="rId10" Type="http://schemas.openxmlformats.org/officeDocument/2006/relationships/image" Target="../media/image9.jpg"/><Relationship Id="rId19" Type="http://schemas.openxmlformats.org/officeDocument/2006/relationships/image" Target="../media/image16.jpeg"/><Relationship Id="rId4" Type="http://schemas.openxmlformats.org/officeDocument/2006/relationships/image" Target="../media/image4.png"/><Relationship Id="rId9" Type="http://schemas.openxmlformats.org/officeDocument/2006/relationships/image" Target="../media/image8.jp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2.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6001" y="3445313"/>
            <a:ext cx="2133600" cy="2197524"/>
          </a:xfrm>
          <a:prstGeom prst="rect">
            <a:avLst/>
          </a:prstGeom>
          <a:noFill/>
        </p:spPr>
        <p:txBody>
          <a:bodyPr wrap="square" lIns="127954" tIns="63980" rIns="127954" bIns="63980" rtlCol="0">
            <a:spAutoFit/>
          </a:bodyPr>
          <a:lstStyle/>
          <a:p>
            <a:pPr algn="ctr"/>
            <a:r>
              <a:rPr lang="en-US" sz="13400" dirty="0">
                <a:solidFill>
                  <a:schemeClr val="bg1"/>
                </a:solidFill>
                <a:latin typeface="Lucida Bright" pitchFamily="18" charset="0"/>
                <a:cs typeface="Consolas" pitchFamily="49" charset="0"/>
              </a:rPr>
              <a:t>3</a:t>
            </a:r>
          </a:p>
        </p:txBody>
      </p:sp>
      <p:sp>
        <p:nvSpPr>
          <p:cNvPr id="8" name="TextBox 7"/>
          <p:cNvSpPr txBox="1"/>
          <p:nvPr/>
        </p:nvSpPr>
        <p:spPr>
          <a:xfrm>
            <a:off x="5336001" y="3462850"/>
            <a:ext cx="2133600" cy="2197524"/>
          </a:xfrm>
          <a:prstGeom prst="rect">
            <a:avLst/>
          </a:prstGeom>
          <a:noFill/>
        </p:spPr>
        <p:txBody>
          <a:bodyPr wrap="square" lIns="127954" tIns="63980" rIns="127954" bIns="63980" rtlCol="0">
            <a:spAutoFit/>
          </a:bodyPr>
          <a:lstStyle/>
          <a:p>
            <a:pPr algn="ctr"/>
            <a:r>
              <a:rPr lang="en-US" sz="13400" dirty="0">
                <a:solidFill>
                  <a:schemeClr val="bg1"/>
                </a:solidFill>
                <a:latin typeface="Lucida Bright" pitchFamily="18" charset="0"/>
                <a:cs typeface="Consolas" pitchFamily="49" charset="0"/>
              </a:rPr>
              <a:t>2</a:t>
            </a:r>
          </a:p>
        </p:txBody>
      </p:sp>
      <p:pic>
        <p:nvPicPr>
          <p:cNvPr id="13" name="Picture 2" descr="D:\anyagok\Asztal\arany\III. ford\3. feladat\art_background_with_red_curtain_with_hand_and_transparent_background-.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70" l="0" r="100000">
                        <a14:foregroundMark x1="17586" y1="11673" x2="11552" y2="81453"/>
                        <a14:foregroundMark x1="10172" y1="11414" x2="6810" y2="91051"/>
                        <a14:foregroundMark x1="14741" y1="96887" x2="84310" y2="96239"/>
                        <a14:foregroundMark x1="80948" y1="4669" x2="92845" y2="61738"/>
                        <a14:foregroundMark x1="2069" y1="4021" x2="27586" y2="4669"/>
                        <a14:foregroundMark x1="1121" y1="18677" x2="24741" y2="22827"/>
                        <a14:foregroundMark x1="28103" y1="2075" x2="21552" y2="37613"/>
                        <a14:foregroundMark x1="4569" y1="24384" x2="3793" y2="94812"/>
                        <a14:foregroundMark x1="517" y1="2075" x2="1293" y2="97795"/>
                        <a14:foregroundMark x1="4569" y1="95201" x2="14138" y2="94812"/>
                        <a14:foregroundMark x1="6034" y1="3113" x2="7500" y2="81453"/>
                        <a14:foregroundMark x1="2241" y1="17380" x2="2069" y2="89883"/>
                        <a14:foregroundMark x1="776" y1="16083" x2="172" y2="96109"/>
                        <a14:foregroundMark x1="85690" y1="1686" x2="98707" y2="2335"/>
                        <a14:foregroundMark x1="78879" y1="1427" x2="89828" y2="90532"/>
                        <a14:foregroundMark x1="86983" y1="80804" x2="87500" y2="99741"/>
                        <a14:foregroundMark x1="84310" y1="12451" x2="98707" y2="14008"/>
                        <a14:foregroundMark x1="86207" y1="27108" x2="98879" y2="42153"/>
                        <a14:foregroundMark x1="96034" y1="10376" x2="96207" y2="92866"/>
                        <a14:foregroundMark x1="92069" y1="60960" x2="90948" y2="99870"/>
                        <a14:foregroundMark x1="99052" y1="7004" x2="97931" y2="95460"/>
                        <a14:foregroundMark x1="13534" y1="23476" x2="7931" y2="77432"/>
                        <a14:foregroundMark x1="93017" y1="10117" x2="95690" y2="44617"/>
                        <a14:foregroundMark x1="83534" y1="14137" x2="83362" y2="259"/>
                        <a14:foregroundMark x1="99052" y1="25032" x2="99397" y2="77043"/>
                        <a14:foregroundMark x1="41552" y1="83139" x2="5690" y2="79118"/>
                        <a14:backgroundMark x1="33362" y1="7134" x2="79655" y2="68093"/>
                        <a14:backgroundMark x1="18534" y1="73411" x2="78103" y2="4929"/>
                        <a14:backgroundMark x1="30000" y1="14137" x2="16466" y2="69001"/>
                        <a14:backgroundMark x1="16034" y1="69780" x2="16207" y2="77821"/>
                        <a14:backgroundMark x1="30517" y1="3113" x2="74914" y2="2594"/>
                        <a14:backgroundMark x1="82500" y1="73800" x2="29224" y2="74449"/>
                        <a14:backgroundMark x1="74483" y1="10765" x2="80345" y2="63035"/>
                      </a14:backgroundRemoval>
                    </a14:imgEffect>
                  </a14:imgLayer>
                </a14:imgProps>
              </a:ext>
              <a:ext uri="{28A0092B-C50C-407E-A947-70E740481C1C}">
                <a14:useLocalDpi xmlns:a14="http://schemas.microsoft.com/office/drawing/2010/main" val="0"/>
              </a:ext>
            </a:extLst>
          </a:blip>
          <a:srcRect/>
          <a:stretch>
            <a:fillRect/>
          </a:stretch>
        </p:blipFill>
        <p:spPr bwMode="auto">
          <a:xfrm>
            <a:off x="19537" y="0"/>
            <a:ext cx="12801600" cy="9601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71073" y="3445313"/>
            <a:ext cx="2133600" cy="2197524"/>
          </a:xfrm>
          <a:prstGeom prst="rect">
            <a:avLst/>
          </a:prstGeom>
          <a:noFill/>
        </p:spPr>
        <p:txBody>
          <a:bodyPr wrap="square" lIns="127954" tIns="63980" rIns="127954" bIns="63980" rtlCol="0">
            <a:spAutoFit/>
          </a:bodyPr>
          <a:lstStyle/>
          <a:p>
            <a:pPr algn="ctr"/>
            <a:r>
              <a:rPr lang="en-US" sz="13400" dirty="0">
                <a:solidFill>
                  <a:schemeClr val="bg1"/>
                </a:solidFill>
                <a:latin typeface="Lucida Bright" pitchFamily="18" charset="0"/>
                <a:cs typeface="Consolas" pitchFamily="49" charset="0"/>
              </a:rPr>
              <a:t>1</a:t>
            </a:r>
          </a:p>
        </p:txBody>
      </p:sp>
      <p:sp>
        <p:nvSpPr>
          <p:cNvPr id="3" name="Donut 2"/>
          <p:cNvSpPr>
            <a:spLocks noChangeAspect="1"/>
          </p:cNvSpPr>
          <p:nvPr/>
        </p:nvSpPr>
        <p:spPr>
          <a:xfrm>
            <a:off x="3753337" y="1912148"/>
            <a:ext cx="5298927" cy="5298927"/>
          </a:xfrm>
          <a:prstGeom prst="donut">
            <a:avLst>
              <a:gd name="adj" fmla="val 7813"/>
            </a:avLst>
          </a:prstGeom>
          <a:solidFill>
            <a:srgbClr val="C20A06"/>
          </a:solidFill>
          <a:ln>
            <a:noFill/>
          </a:ln>
        </p:spPr>
        <p:style>
          <a:lnRef idx="2">
            <a:schemeClr val="accent1">
              <a:shade val="50000"/>
            </a:schemeClr>
          </a:lnRef>
          <a:fillRef idx="1">
            <a:schemeClr val="accent1"/>
          </a:fillRef>
          <a:effectRef idx="0">
            <a:schemeClr val="accent1"/>
          </a:effectRef>
          <a:fontRef idx="minor">
            <a:schemeClr val="lt1"/>
          </a:fontRef>
        </p:style>
        <p:txBody>
          <a:bodyPr lIns="127954" tIns="63980" rIns="127954" bIns="63980" rtlCol="0" anchor="ctr"/>
          <a:lstStyle/>
          <a:p>
            <a:pPr algn="ctr"/>
            <a:endParaRPr lang="en-US">
              <a:solidFill>
                <a:schemeClr val="tx1"/>
              </a:solidFill>
            </a:endParaRPr>
          </a:p>
        </p:txBody>
      </p:sp>
      <p:sp>
        <p:nvSpPr>
          <p:cNvPr id="2" name="Donut 1"/>
          <p:cNvSpPr/>
          <p:nvPr/>
        </p:nvSpPr>
        <p:spPr>
          <a:xfrm>
            <a:off x="3734030" y="1877075"/>
            <a:ext cx="5334000" cy="5334000"/>
          </a:xfrm>
          <a:custGeom>
            <a:avLst/>
            <a:gdLst/>
            <a:ahLst/>
            <a:cxnLst/>
            <a:rect l="l" t="t" r="r" b="b"/>
            <a:pathLst>
              <a:path w="4767942" h="4767942">
                <a:moveTo>
                  <a:pt x="2701915" y="4406522"/>
                </a:moveTo>
                <a:cubicBezTo>
                  <a:pt x="2610773" y="4423345"/>
                  <a:pt x="2517228" y="4431561"/>
                  <a:pt x="2422071" y="4431720"/>
                </a:cubicBezTo>
                <a:lnTo>
                  <a:pt x="2422071" y="4668047"/>
                </a:lnTo>
                <a:cubicBezTo>
                  <a:pt x="2531216" y="4667875"/>
                  <a:pt x="2638476" y="4658446"/>
                  <a:pt x="2742917" y="4639059"/>
                </a:cubicBezTo>
                <a:close/>
                <a:moveTo>
                  <a:pt x="2066028" y="4406522"/>
                </a:moveTo>
                <a:lnTo>
                  <a:pt x="2025026" y="4639059"/>
                </a:lnTo>
                <a:cubicBezTo>
                  <a:pt x="2129467" y="4658446"/>
                  <a:pt x="2236727" y="4667875"/>
                  <a:pt x="2345871" y="4668047"/>
                </a:cubicBezTo>
                <a:lnTo>
                  <a:pt x="2345871" y="4431720"/>
                </a:lnTo>
                <a:cubicBezTo>
                  <a:pt x="2250714" y="4431561"/>
                  <a:pt x="2157170" y="4423345"/>
                  <a:pt x="2066028" y="4406522"/>
                </a:cubicBezTo>
                <a:close/>
                <a:moveTo>
                  <a:pt x="3048569" y="4321333"/>
                </a:moveTo>
                <a:cubicBezTo>
                  <a:pt x="2961187" y="4353465"/>
                  <a:pt x="2870435" y="4377834"/>
                  <a:pt x="2777263" y="4395022"/>
                </a:cubicBezTo>
                <a:lnTo>
                  <a:pt x="2818265" y="4627559"/>
                </a:lnTo>
                <a:cubicBezTo>
                  <a:pt x="2925184" y="4608196"/>
                  <a:pt x="3029238" y="4580248"/>
                  <a:pt x="3129322" y="4543200"/>
                </a:cubicBezTo>
                <a:close/>
                <a:moveTo>
                  <a:pt x="1719374" y="4321333"/>
                </a:moveTo>
                <a:lnTo>
                  <a:pt x="1638621" y="4543200"/>
                </a:lnTo>
                <a:cubicBezTo>
                  <a:pt x="1738705" y="4580248"/>
                  <a:pt x="1842759" y="4608197"/>
                  <a:pt x="1949678" y="4627559"/>
                </a:cubicBezTo>
                <a:lnTo>
                  <a:pt x="1990681" y="4395022"/>
                </a:lnTo>
                <a:cubicBezTo>
                  <a:pt x="1897508" y="4377834"/>
                  <a:pt x="1806756" y="4353465"/>
                  <a:pt x="1719374" y="4321333"/>
                </a:cubicBezTo>
                <a:close/>
                <a:moveTo>
                  <a:pt x="3375449" y="4177462"/>
                </a:moveTo>
                <a:cubicBezTo>
                  <a:pt x="3294102" y="4223384"/>
                  <a:pt x="3208972" y="4263231"/>
                  <a:pt x="3120126" y="4295142"/>
                </a:cubicBezTo>
                <a:lnTo>
                  <a:pt x="3200880" y="4517010"/>
                </a:lnTo>
                <a:cubicBezTo>
                  <a:pt x="3302832" y="4480617"/>
                  <a:pt x="3400440" y="4434922"/>
                  <a:pt x="3493522" y="4381970"/>
                </a:cubicBezTo>
                <a:close/>
                <a:moveTo>
                  <a:pt x="1392494" y="4177462"/>
                </a:moveTo>
                <a:lnTo>
                  <a:pt x="1274421" y="4381970"/>
                </a:lnTo>
                <a:cubicBezTo>
                  <a:pt x="1367503" y="4434923"/>
                  <a:pt x="1465111" y="4480617"/>
                  <a:pt x="1567063" y="4517010"/>
                </a:cubicBezTo>
                <a:lnTo>
                  <a:pt x="1647817" y="4295143"/>
                </a:lnTo>
                <a:cubicBezTo>
                  <a:pt x="1558971" y="4263232"/>
                  <a:pt x="1473841" y="4223384"/>
                  <a:pt x="1392494" y="4177462"/>
                </a:cubicBezTo>
                <a:close/>
                <a:moveTo>
                  <a:pt x="3671547" y="3977718"/>
                </a:moveTo>
                <a:cubicBezTo>
                  <a:pt x="3599284" y="4037289"/>
                  <a:pt x="3522359" y="4091299"/>
                  <a:pt x="3440589" y="4137888"/>
                </a:cubicBezTo>
                <a:lnTo>
                  <a:pt x="3558662" y="4342396"/>
                </a:lnTo>
                <a:cubicBezTo>
                  <a:pt x="3652479" y="4289077"/>
                  <a:pt x="3740684" y="4227145"/>
                  <a:pt x="3823528" y="4158842"/>
                </a:cubicBezTo>
                <a:close/>
                <a:moveTo>
                  <a:pt x="1096396" y="3977718"/>
                </a:moveTo>
                <a:lnTo>
                  <a:pt x="944415" y="4158842"/>
                </a:lnTo>
                <a:cubicBezTo>
                  <a:pt x="1027258" y="4227144"/>
                  <a:pt x="1115463" y="4289077"/>
                  <a:pt x="1209280" y="4342396"/>
                </a:cubicBezTo>
                <a:lnTo>
                  <a:pt x="1327353" y="4137888"/>
                </a:lnTo>
                <a:cubicBezTo>
                  <a:pt x="1245583" y="4091299"/>
                  <a:pt x="1168658" y="4037289"/>
                  <a:pt x="1096396" y="3977718"/>
                </a:cubicBezTo>
                <a:close/>
                <a:moveTo>
                  <a:pt x="3927907" y="3729224"/>
                </a:moveTo>
                <a:cubicBezTo>
                  <a:pt x="3867668" y="3801212"/>
                  <a:pt x="3801211" y="3867669"/>
                  <a:pt x="3729223" y="3927908"/>
                </a:cubicBezTo>
                <a:lnTo>
                  <a:pt x="3881078" y="4108881"/>
                </a:lnTo>
                <a:cubicBezTo>
                  <a:pt x="3963648" y="4039854"/>
                  <a:pt x="4039853" y="3963649"/>
                  <a:pt x="4108880" y="3881079"/>
                </a:cubicBezTo>
                <a:close/>
                <a:moveTo>
                  <a:pt x="840035" y="3729224"/>
                </a:moveTo>
                <a:lnTo>
                  <a:pt x="659063" y="3881079"/>
                </a:lnTo>
                <a:cubicBezTo>
                  <a:pt x="728090" y="3963649"/>
                  <a:pt x="804294" y="4039854"/>
                  <a:pt x="886865" y="4108881"/>
                </a:cubicBezTo>
                <a:lnTo>
                  <a:pt x="1038719" y="3927908"/>
                </a:lnTo>
                <a:cubicBezTo>
                  <a:pt x="966731" y="3867669"/>
                  <a:pt x="900274" y="3801212"/>
                  <a:pt x="840035" y="3729224"/>
                </a:cubicBezTo>
                <a:close/>
                <a:moveTo>
                  <a:pt x="4137888" y="3440590"/>
                </a:moveTo>
                <a:cubicBezTo>
                  <a:pt x="4091299" y="3522360"/>
                  <a:pt x="4037289" y="3599285"/>
                  <a:pt x="3977717" y="3671548"/>
                </a:cubicBezTo>
                <a:lnTo>
                  <a:pt x="4158841" y="3823529"/>
                </a:lnTo>
                <a:cubicBezTo>
                  <a:pt x="4227144" y="3740685"/>
                  <a:pt x="4289077" y="3652480"/>
                  <a:pt x="4342395" y="3558663"/>
                </a:cubicBezTo>
                <a:close/>
                <a:moveTo>
                  <a:pt x="630055" y="3440590"/>
                </a:moveTo>
                <a:lnTo>
                  <a:pt x="425547" y="3558663"/>
                </a:lnTo>
                <a:cubicBezTo>
                  <a:pt x="478866" y="3652480"/>
                  <a:pt x="540799" y="3740685"/>
                  <a:pt x="609102" y="3823529"/>
                </a:cubicBezTo>
                <a:lnTo>
                  <a:pt x="790225" y="3671548"/>
                </a:lnTo>
                <a:cubicBezTo>
                  <a:pt x="730654" y="3599285"/>
                  <a:pt x="676644" y="3522361"/>
                  <a:pt x="630055" y="3440590"/>
                </a:cubicBezTo>
                <a:close/>
                <a:moveTo>
                  <a:pt x="4295142" y="3120126"/>
                </a:moveTo>
                <a:cubicBezTo>
                  <a:pt x="4263231" y="3208973"/>
                  <a:pt x="4223383" y="3294102"/>
                  <a:pt x="4177461" y="3375450"/>
                </a:cubicBezTo>
                <a:lnTo>
                  <a:pt x="4381969" y="3493522"/>
                </a:lnTo>
                <a:cubicBezTo>
                  <a:pt x="4434922" y="3400441"/>
                  <a:pt x="4480617" y="3302832"/>
                  <a:pt x="4517010" y="3200880"/>
                </a:cubicBezTo>
                <a:close/>
                <a:moveTo>
                  <a:pt x="472800" y="3120126"/>
                </a:moveTo>
                <a:lnTo>
                  <a:pt x="250932" y="3200879"/>
                </a:lnTo>
                <a:cubicBezTo>
                  <a:pt x="287326" y="3302832"/>
                  <a:pt x="333020" y="3400441"/>
                  <a:pt x="385974" y="3493523"/>
                </a:cubicBezTo>
                <a:lnTo>
                  <a:pt x="590481" y="3375450"/>
                </a:lnTo>
                <a:cubicBezTo>
                  <a:pt x="544559" y="3294102"/>
                  <a:pt x="504711" y="3208972"/>
                  <a:pt x="472800" y="3120126"/>
                </a:cubicBezTo>
                <a:close/>
                <a:moveTo>
                  <a:pt x="4395022" y="2777262"/>
                </a:moveTo>
                <a:cubicBezTo>
                  <a:pt x="4377834" y="2870434"/>
                  <a:pt x="4353465" y="2961187"/>
                  <a:pt x="4321333" y="3048569"/>
                </a:cubicBezTo>
                <a:lnTo>
                  <a:pt x="4543200" y="3129322"/>
                </a:lnTo>
                <a:cubicBezTo>
                  <a:pt x="4580248" y="3029238"/>
                  <a:pt x="4608196" y="2925184"/>
                  <a:pt x="4627559" y="2818265"/>
                </a:cubicBezTo>
                <a:close/>
                <a:moveTo>
                  <a:pt x="372920" y="2777261"/>
                </a:moveTo>
                <a:lnTo>
                  <a:pt x="140383" y="2818264"/>
                </a:lnTo>
                <a:cubicBezTo>
                  <a:pt x="159746" y="2925183"/>
                  <a:pt x="187694" y="3029237"/>
                  <a:pt x="224742" y="3129321"/>
                </a:cubicBezTo>
                <a:lnTo>
                  <a:pt x="446609" y="3048568"/>
                </a:lnTo>
                <a:cubicBezTo>
                  <a:pt x="414477" y="2961186"/>
                  <a:pt x="390108" y="2870434"/>
                  <a:pt x="372920" y="2777261"/>
                </a:cubicBezTo>
                <a:close/>
                <a:moveTo>
                  <a:pt x="4431720" y="2422072"/>
                </a:moveTo>
                <a:cubicBezTo>
                  <a:pt x="4431561" y="2517229"/>
                  <a:pt x="4423345" y="2610774"/>
                  <a:pt x="4406522" y="2701915"/>
                </a:cubicBezTo>
                <a:lnTo>
                  <a:pt x="4639059" y="2742917"/>
                </a:lnTo>
                <a:cubicBezTo>
                  <a:pt x="4658445" y="2638476"/>
                  <a:pt x="4667875" y="2531217"/>
                  <a:pt x="4668047" y="2422072"/>
                </a:cubicBezTo>
                <a:close/>
                <a:moveTo>
                  <a:pt x="99895" y="2422072"/>
                </a:moveTo>
                <a:cubicBezTo>
                  <a:pt x="100067" y="2531216"/>
                  <a:pt x="109497" y="2638475"/>
                  <a:pt x="128884" y="2742916"/>
                </a:cubicBezTo>
                <a:lnTo>
                  <a:pt x="361420" y="2701914"/>
                </a:lnTo>
                <a:cubicBezTo>
                  <a:pt x="344597" y="2610773"/>
                  <a:pt x="336381" y="2517229"/>
                  <a:pt x="336222" y="2422072"/>
                </a:cubicBezTo>
                <a:close/>
                <a:moveTo>
                  <a:pt x="128883" y="2025027"/>
                </a:moveTo>
                <a:cubicBezTo>
                  <a:pt x="109497" y="2129469"/>
                  <a:pt x="100067" y="2236728"/>
                  <a:pt x="99895" y="2345872"/>
                </a:cubicBezTo>
                <a:lnTo>
                  <a:pt x="336222" y="2345872"/>
                </a:lnTo>
                <a:cubicBezTo>
                  <a:pt x="336381" y="2250716"/>
                  <a:pt x="344597" y="2157171"/>
                  <a:pt x="361420" y="2066030"/>
                </a:cubicBezTo>
                <a:close/>
                <a:moveTo>
                  <a:pt x="4639059" y="2025026"/>
                </a:moveTo>
                <a:lnTo>
                  <a:pt x="4406522" y="2066028"/>
                </a:lnTo>
                <a:cubicBezTo>
                  <a:pt x="4423345" y="2157170"/>
                  <a:pt x="4431561" y="2250715"/>
                  <a:pt x="4431720" y="2345872"/>
                </a:cubicBezTo>
                <a:lnTo>
                  <a:pt x="4668047" y="2345872"/>
                </a:lnTo>
                <a:cubicBezTo>
                  <a:pt x="4667875" y="2236727"/>
                  <a:pt x="4658446" y="2129468"/>
                  <a:pt x="4639059" y="2025026"/>
                </a:cubicBezTo>
                <a:close/>
                <a:moveTo>
                  <a:pt x="4543201" y="1638621"/>
                </a:moveTo>
                <a:lnTo>
                  <a:pt x="4321333" y="1719374"/>
                </a:lnTo>
                <a:cubicBezTo>
                  <a:pt x="4353465" y="1806756"/>
                  <a:pt x="4377835" y="1897509"/>
                  <a:pt x="4395023" y="1990681"/>
                </a:cubicBezTo>
                <a:lnTo>
                  <a:pt x="4627559" y="1949678"/>
                </a:lnTo>
                <a:cubicBezTo>
                  <a:pt x="4608197" y="1842759"/>
                  <a:pt x="4580248" y="1738705"/>
                  <a:pt x="4543201" y="1638621"/>
                </a:cubicBezTo>
                <a:close/>
                <a:moveTo>
                  <a:pt x="224742" y="1638621"/>
                </a:moveTo>
                <a:cubicBezTo>
                  <a:pt x="187694" y="1738706"/>
                  <a:pt x="159746" y="1842760"/>
                  <a:pt x="140383" y="1949679"/>
                </a:cubicBezTo>
                <a:lnTo>
                  <a:pt x="372920" y="1990682"/>
                </a:lnTo>
                <a:cubicBezTo>
                  <a:pt x="390108" y="1897509"/>
                  <a:pt x="414477" y="1806757"/>
                  <a:pt x="446609" y="1719375"/>
                </a:cubicBezTo>
                <a:close/>
                <a:moveTo>
                  <a:pt x="4381970" y="1274422"/>
                </a:moveTo>
                <a:lnTo>
                  <a:pt x="4177462" y="1392494"/>
                </a:lnTo>
                <a:cubicBezTo>
                  <a:pt x="4223384" y="1473842"/>
                  <a:pt x="4263232" y="1558971"/>
                  <a:pt x="4295142" y="1647817"/>
                </a:cubicBezTo>
                <a:lnTo>
                  <a:pt x="4517010" y="1567063"/>
                </a:lnTo>
                <a:cubicBezTo>
                  <a:pt x="4480617" y="1465111"/>
                  <a:pt x="4434923" y="1367503"/>
                  <a:pt x="4381970" y="1274422"/>
                </a:cubicBezTo>
                <a:close/>
                <a:moveTo>
                  <a:pt x="385972" y="1274421"/>
                </a:moveTo>
                <a:cubicBezTo>
                  <a:pt x="333020" y="1367503"/>
                  <a:pt x="287325" y="1465112"/>
                  <a:pt x="250932" y="1567064"/>
                </a:cubicBezTo>
                <a:lnTo>
                  <a:pt x="472800" y="1647817"/>
                </a:lnTo>
                <a:cubicBezTo>
                  <a:pt x="504711" y="1558971"/>
                  <a:pt x="544558" y="1473842"/>
                  <a:pt x="590480" y="1392494"/>
                </a:cubicBezTo>
                <a:close/>
                <a:moveTo>
                  <a:pt x="4158842" y="944415"/>
                </a:moveTo>
                <a:lnTo>
                  <a:pt x="3977718" y="1096396"/>
                </a:lnTo>
                <a:cubicBezTo>
                  <a:pt x="4037290" y="1168659"/>
                  <a:pt x="4091300" y="1245584"/>
                  <a:pt x="4137889" y="1327354"/>
                </a:cubicBezTo>
                <a:lnTo>
                  <a:pt x="4342397" y="1209281"/>
                </a:lnTo>
                <a:cubicBezTo>
                  <a:pt x="4289078" y="1115464"/>
                  <a:pt x="4227145" y="1027259"/>
                  <a:pt x="4158842" y="944415"/>
                </a:cubicBezTo>
                <a:close/>
                <a:moveTo>
                  <a:pt x="609100" y="944415"/>
                </a:moveTo>
                <a:cubicBezTo>
                  <a:pt x="540797" y="1027259"/>
                  <a:pt x="478865" y="1115464"/>
                  <a:pt x="425546" y="1209281"/>
                </a:cubicBezTo>
                <a:lnTo>
                  <a:pt x="630054" y="1327354"/>
                </a:lnTo>
                <a:cubicBezTo>
                  <a:pt x="676643" y="1245584"/>
                  <a:pt x="730652" y="1168659"/>
                  <a:pt x="790224" y="1096396"/>
                </a:cubicBezTo>
                <a:close/>
                <a:moveTo>
                  <a:pt x="3881078" y="659062"/>
                </a:moveTo>
                <a:lnTo>
                  <a:pt x="3729224" y="840035"/>
                </a:lnTo>
                <a:cubicBezTo>
                  <a:pt x="3801212" y="900274"/>
                  <a:pt x="3867669" y="966731"/>
                  <a:pt x="3927908" y="1038719"/>
                </a:cubicBezTo>
                <a:lnTo>
                  <a:pt x="4108881" y="886865"/>
                </a:lnTo>
                <a:cubicBezTo>
                  <a:pt x="4039854" y="804294"/>
                  <a:pt x="3963649" y="728090"/>
                  <a:pt x="3881078" y="659062"/>
                </a:cubicBezTo>
                <a:close/>
                <a:moveTo>
                  <a:pt x="886864" y="659062"/>
                </a:moveTo>
                <a:cubicBezTo>
                  <a:pt x="804293" y="728090"/>
                  <a:pt x="728089" y="804294"/>
                  <a:pt x="659062" y="886865"/>
                </a:cubicBezTo>
                <a:lnTo>
                  <a:pt x="840034" y="1038719"/>
                </a:lnTo>
                <a:cubicBezTo>
                  <a:pt x="900273" y="966731"/>
                  <a:pt x="966730" y="900274"/>
                  <a:pt x="1038718" y="840035"/>
                </a:cubicBezTo>
                <a:close/>
                <a:moveTo>
                  <a:pt x="3558663" y="425547"/>
                </a:moveTo>
                <a:lnTo>
                  <a:pt x="3440590" y="630055"/>
                </a:lnTo>
                <a:cubicBezTo>
                  <a:pt x="3522360" y="676644"/>
                  <a:pt x="3599285" y="730654"/>
                  <a:pt x="3671548" y="790225"/>
                </a:cubicBezTo>
                <a:lnTo>
                  <a:pt x="3823529" y="609101"/>
                </a:lnTo>
                <a:cubicBezTo>
                  <a:pt x="3740685" y="540798"/>
                  <a:pt x="3652480" y="478866"/>
                  <a:pt x="3558663" y="425547"/>
                </a:cubicBezTo>
                <a:close/>
                <a:moveTo>
                  <a:pt x="1209279" y="425547"/>
                </a:moveTo>
                <a:cubicBezTo>
                  <a:pt x="1115462" y="478866"/>
                  <a:pt x="1027257" y="540799"/>
                  <a:pt x="944414" y="609101"/>
                </a:cubicBezTo>
                <a:lnTo>
                  <a:pt x="1096395" y="790225"/>
                </a:lnTo>
                <a:cubicBezTo>
                  <a:pt x="1168657" y="730654"/>
                  <a:pt x="1245582" y="676644"/>
                  <a:pt x="1327352" y="630055"/>
                </a:cubicBezTo>
                <a:close/>
                <a:moveTo>
                  <a:pt x="2383971" y="420676"/>
                </a:moveTo>
                <a:cubicBezTo>
                  <a:pt x="1299673" y="420676"/>
                  <a:pt x="420676" y="1299673"/>
                  <a:pt x="420676" y="2383971"/>
                </a:cubicBezTo>
                <a:cubicBezTo>
                  <a:pt x="420676" y="3468269"/>
                  <a:pt x="1299673" y="4347266"/>
                  <a:pt x="2383971" y="4347266"/>
                </a:cubicBezTo>
                <a:cubicBezTo>
                  <a:pt x="3468269" y="4347266"/>
                  <a:pt x="4347266" y="3468269"/>
                  <a:pt x="4347266" y="2383971"/>
                </a:cubicBezTo>
                <a:cubicBezTo>
                  <a:pt x="4347266" y="1299673"/>
                  <a:pt x="3468269" y="420676"/>
                  <a:pt x="2383971" y="420676"/>
                </a:cubicBezTo>
                <a:close/>
                <a:moveTo>
                  <a:pt x="3200879" y="250932"/>
                </a:moveTo>
                <a:lnTo>
                  <a:pt x="3120126" y="472800"/>
                </a:lnTo>
                <a:cubicBezTo>
                  <a:pt x="3208972" y="504711"/>
                  <a:pt x="3294102" y="544559"/>
                  <a:pt x="3375450" y="590481"/>
                </a:cubicBezTo>
                <a:lnTo>
                  <a:pt x="3493523" y="385973"/>
                </a:lnTo>
                <a:cubicBezTo>
                  <a:pt x="3400441" y="333020"/>
                  <a:pt x="3302832" y="287326"/>
                  <a:pt x="3200879" y="250932"/>
                </a:cubicBezTo>
                <a:close/>
                <a:moveTo>
                  <a:pt x="1567064" y="250932"/>
                </a:moveTo>
                <a:cubicBezTo>
                  <a:pt x="1465111" y="287325"/>
                  <a:pt x="1367502" y="333020"/>
                  <a:pt x="1274419" y="385973"/>
                </a:cubicBezTo>
                <a:lnTo>
                  <a:pt x="1392492" y="590481"/>
                </a:lnTo>
                <a:cubicBezTo>
                  <a:pt x="1473840" y="544559"/>
                  <a:pt x="1558970" y="504711"/>
                  <a:pt x="1647817" y="472800"/>
                </a:cubicBezTo>
                <a:close/>
                <a:moveTo>
                  <a:pt x="2818264" y="140383"/>
                </a:moveTo>
                <a:lnTo>
                  <a:pt x="2777262" y="372920"/>
                </a:lnTo>
                <a:cubicBezTo>
                  <a:pt x="2870434" y="390108"/>
                  <a:pt x="2961186" y="414477"/>
                  <a:pt x="3048568" y="446609"/>
                </a:cubicBezTo>
                <a:lnTo>
                  <a:pt x="3129322" y="224742"/>
                </a:lnTo>
                <a:cubicBezTo>
                  <a:pt x="3029237" y="187694"/>
                  <a:pt x="2925183" y="159746"/>
                  <a:pt x="2818264" y="140383"/>
                </a:cubicBezTo>
                <a:close/>
                <a:moveTo>
                  <a:pt x="1949679" y="140383"/>
                </a:moveTo>
                <a:cubicBezTo>
                  <a:pt x="1842760" y="159746"/>
                  <a:pt x="1738706" y="187694"/>
                  <a:pt x="1638621" y="224742"/>
                </a:cubicBezTo>
                <a:lnTo>
                  <a:pt x="1719375" y="446609"/>
                </a:lnTo>
                <a:cubicBezTo>
                  <a:pt x="1806757" y="414477"/>
                  <a:pt x="1897509" y="390108"/>
                  <a:pt x="1990682" y="372920"/>
                </a:cubicBezTo>
                <a:close/>
                <a:moveTo>
                  <a:pt x="2422071" y="99895"/>
                </a:moveTo>
                <a:lnTo>
                  <a:pt x="2422071" y="336222"/>
                </a:lnTo>
                <a:cubicBezTo>
                  <a:pt x="2517228" y="336381"/>
                  <a:pt x="2610773" y="344597"/>
                  <a:pt x="2701914" y="361420"/>
                </a:cubicBezTo>
                <a:lnTo>
                  <a:pt x="2742917" y="128884"/>
                </a:lnTo>
                <a:cubicBezTo>
                  <a:pt x="2638475" y="109497"/>
                  <a:pt x="2531216" y="100067"/>
                  <a:pt x="2422071" y="99895"/>
                </a:cubicBezTo>
                <a:close/>
                <a:moveTo>
                  <a:pt x="2345871" y="99895"/>
                </a:moveTo>
                <a:cubicBezTo>
                  <a:pt x="2236727" y="100067"/>
                  <a:pt x="2129468" y="109497"/>
                  <a:pt x="2025027" y="128883"/>
                </a:cubicBezTo>
                <a:lnTo>
                  <a:pt x="2066029" y="361420"/>
                </a:lnTo>
                <a:cubicBezTo>
                  <a:pt x="2157170" y="344597"/>
                  <a:pt x="2250715" y="336381"/>
                  <a:pt x="2345871" y="336222"/>
                </a:cubicBezTo>
                <a:close/>
                <a:moveTo>
                  <a:pt x="2383971" y="0"/>
                </a:moveTo>
                <a:cubicBezTo>
                  <a:pt x="3700602" y="0"/>
                  <a:pt x="4767942" y="1067340"/>
                  <a:pt x="4767942" y="2383971"/>
                </a:cubicBezTo>
                <a:cubicBezTo>
                  <a:pt x="4767942" y="3700602"/>
                  <a:pt x="3700602" y="4767942"/>
                  <a:pt x="2383971" y="4767942"/>
                </a:cubicBezTo>
                <a:cubicBezTo>
                  <a:pt x="1067340" y="4767942"/>
                  <a:pt x="0" y="3700602"/>
                  <a:pt x="0" y="2383971"/>
                </a:cubicBezTo>
                <a:cubicBezTo>
                  <a:pt x="0" y="1067340"/>
                  <a:pt x="1067340" y="0"/>
                  <a:pt x="2383971" y="0"/>
                </a:cubicBezTo>
                <a:close/>
              </a:path>
            </a:pathLst>
          </a:custGeom>
          <a:gradFill>
            <a:gsLst>
              <a:gs pos="0">
                <a:srgbClr val="FFFFFF"/>
              </a:gs>
              <a:gs pos="7001">
                <a:srgbClr val="E6E6E6"/>
              </a:gs>
              <a:gs pos="32001">
                <a:srgbClr val="7D8496"/>
              </a:gs>
              <a:gs pos="47000">
                <a:srgbClr val="E6E6E6"/>
              </a:gs>
              <a:gs pos="85001">
                <a:srgbClr val="7D8496"/>
              </a:gs>
              <a:gs pos="100000">
                <a:srgbClr val="E6E6E6"/>
              </a:gs>
            </a:gsLst>
            <a:lin ang="2700000" scaled="0"/>
          </a:gradFill>
          <a:ln>
            <a:noFill/>
          </a:ln>
          <a:effectLst>
            <a:outerShdw blurRad="63500" sx="102000" sy="102000" algn="ctr"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127954" tIns="63980" rIns="127954" bIns="63980" rtlCol="0" anchor="ctr"/>
          <a:lstStyle/>
          <a:p>
            <a:pPr algn="ctr"/>
            <a:endParaRPr lang="en-US">
              <a:solidFill>
                <a:schemeClr val="tx1"/>
              </a:solidFill>
            </a:endParaRPr>
          </a:p>
        </p:txBody>
      </p:sp>
      <p:sp>
        <p:nvSpPr>
          <p:cNvPr id="14" name="Szövegdoboz 13"/>
          <p:cNvSpPr txBox="1"/>
          <p:nvPr/>
        </p:nvSpPr>
        <p:spPr>
          <a:xfrm>
            <a:off x="993" y="1345807"/>
            <a:ext cx="12801600" cy="7848302"/>
          </a:xfrm>
          <a:prstGeom prst="rect">
            <a:avLst/>
          </a:prstGeom>
          <a:noFill/>
        </p:spPr>
        <p:txBody>
          <a:bodyPr wrap="square" lIns="91395" tIns="45697" rIns="91395" bIns="45697" rtlCol="0">
            <a:spAutoFit/>
          </a:bodyPr>
          <a:lstStyle/>
          <a:p>
            <a:pPr algn="ctr"/>
            <a:r>
              <a:rPr lang="hu-HU" sz="3200" dirty="0">
                <a:solidFill>
                  <a:schemeClr val="bg1"/>
                </a:solidFill>
                <a:latin typeface="Baskerville Old Face" panose="02020602080505020303" pitchFamily="18" charset="0"/>
                <a:cs typeface="Times New Roman" panose="02020603050405020304" pitchFamily="18" charset="0"/>
              </a:rPr>
              <a:t>Madách Imre </a:t>
            </a:r>
          </a:p>
          <a:p>
            <a:pPr algn="ctr"/>
            <a:r>
              <a:rPr lang="hu-HU" sz="7100" b="1" spc="-99" dirty="0">
                <a:solidFill>
                  <a:schemeClr val="bg1"/>
                </a:solidFill>
                <a:effectLst>
                  <a:innerShdw blurRad="50800" dist="25400" dir="13500000">
                    <a:srgbClr val="000000">
                      <a:alpha val="70000"/>
                    </a:srgbClr>
                  </a:innerShdw>
                  <a:reflection stA="25000" endPos="28000" dist="12700" dir="5400000" sy="-100000" algn="bl" rotWithShape="0"/>
                </a:effectLst>
                <a:latin typeface="Aparajita" panose="020B0604020202020204" pitchFamily="34" charset="0"/>
                <a:cs typeface="Aparajita" panose="020B0604020202020204" pitchFamily="34" charset="0"/>
              </a:rPr>
              <a:t>AZ EMBER TRAGÉDIÁJA</a:t>
            </a:r>
          </a:p>
          <a:p>
            <a:pPr algn="ctr"/>
            <a:r>
              <a:rPr lang="hu-HU" sz="3200" i="1" dirty="0">
                <a:solidFill>
                  <a:schemeClr val="bg1"/>
                </a:solidFill>
                <a:latin typeface="Baskerville Old Face" panose="02020602080505020303" pitchFamily="18" charset="0"/>
              </a:rPr>
              <a:t>ősbemutató</a:t>
            </a:r>
          </a:p>
          <a:p>
            <a:pPr algn="ctr"/>
            <a:endParaRPr lang="hu-HU" sz="2800" dirty="0">
              <a:solidFill>
                <a:schemeClr val="bg1"/>
              </a:solidFill>
              <a:latin typeface="Baskerville Old Face" panose="02020602080505020303" pitchFamily="18" charset="0"/>
            </a:endParaRPr>
          </a:p>
          <a:p>
            <a:pPr algn="ctr"/>
            <a:r>
              <a:rPr lang="hu-HU" sz="4100" dirty="0">
                <a:solidFill>
                  <a:schemeClr val="bg1"/>
                </a:solidFill>
                <a:latin typeface="Baskerville Old Face" panose="02020602080505020303" pitchFamily="18" charset="0"/>
              </a:rPr>
              <a:t>Rendező: </a:t>
            </a:r>
            <a:r>
              <a:rPr lang="hu-HU" sz="4100" dirty="0" err="1">
                <a:solidFill>
                  <a:schemeClr val="bg1"/>
                </a:solidFill>
                <a:latin typeface="Baskerville Old Face" panose="02020602080505020303" pitchFamily="18" charset="0"/>
              </a:rPr>
              <a:t>Paulay</a:t>
            </a:r>
            <a:r>
              <a:rPr lang="hu-HU" sz="4100" dirty="0">
                <a:solidFill>
                  <a:schemeClr val="bg1"/>
                </a:solidFill>
                <a:latin typeface="Baskerville Old Face" panose="02020602080505020303" pitchFamily="18" charset="0"/>
              </a:rPr>
              <a:t> Ede</a:t>
            </a:r>
          </a:p>
          <a:p>
            <a:pPr algn="ctr"/>
            <a:endParaRPr lang="hu-HU" sz="2800" dirty="0">
              <a:solidFill>
                <a:schemeClr val="bg1"/>
              </a:solidFill>
              <a:latin typeface="Baskerville Old Face" panose="02020602080505020303" pitchFamily="18" charset="0"/>
            </a:endParaRPr>
          </a:p>
          <a:p>
            <a:pPr algn="ctr"/>
            <a:endParaRPr lang="hu-HU" sz="2800" dirty="0">
              <a:solidFill>
                <a:schemeClr val="bg1"/>
              </a:solidFill>
              <a:latin typeface="Baskerville Old Face" panose="02020602080505020303" pitchFamily="18" charset="0"/>
            </a:endParaRPr>
          </a:p>
          <a:p>
            <a:pPr algn="ctr"/>
            <a:r>
              <a:rPr lang="hu-HU" sz="3200" dirty="0">
                <a:solidFill>
                  <a:schemeClr val="bg1"/>
                </a:solidFill>
                <a:latin typeface="Baskerville Old Face" panose="02020602080505020303" pitchFamily="18" charset="0"/>
              </a:rPr>
              <a:t>Éva - Jászai Mari</a:t>
            </a:r>
          </a:p>
          <a:p>
            <a:pPr algn="ctr"/>
            <a:r>
              <a:rPr lang="hu-HU" sz="3200" dirty="0">
                <a:solidFill>
                  <a:schemeClr val="bg1"/>
                </a:solidFill>
                <a:latin typeface="Baskerville Old Face" panose="02020602080505020303" pitchFamily="18" charset="0"/>
              </a:rPr>
              <a:t>      Ádám - Nagy Imre	</a:t>
            </a:r>
          </a:p>
          <a:p>
            <a:pPr algn="ctr"/>
            <a:r>
              <a:rPr lang="hu-HU" sz="3200" dirty="0">
                <a:solidFill>
                  <a:schemeClr val="bg1"/>
                </a:solidFill>
                <a:latin typeface="Baskerville Old Face" panose="02020602080505020303" pitchFamily="18" charset="0"/>
              </a:rPr>
              <a:t> Lucifer - Gyenes László</a:t>
            </a:r>
          </a:p>
          <a:p>
            <a:pPr algn="ctr"/>
            <a:endParaRPr lang="hu-HU" sz="3600" dirty="0">
              <a:solidFill>
                <a:schemeClr val="bg1"/>
              </a:solidFill>
              <a:latin typeface="Baskerville Old Face" panose="02020602080505020303" pitchFamily="18" charset="0"/>
            </a:endParaRPr>
          </a:p>
          <a:p>
            <a:pPr algn="ctr"/>
            <a:endParaRPr lang="hu-HU" sz="3600" dirty="0">
              <a:solidFill>
                <a:schemeClr val="bg1"/>
              </a:solidFill>
              <a:latin typeface="Baskerville Old Face" panose="02020602080505020303" pitchFamily="18" charset="0"/>
            </a:endParaRPr>
          </a:p>
          <a:p>
            <a:pPr algn="ctr"/>
            <a:r>
              <a:rPr lang="hu-HU" sz="4800" dirty="0">
                <a:solidFill>
                  <a:schemeClr val="bg1"/>
                </a:solidFill>
                <a:latin typeface="Baskerville Old Face" panose="02020602080505020303" pitchFamily="18" charset="0"/>
              </a:rPr>
              <a:t>1883. </a:t>
            </a:r>
            <a:r>
              <a:rPr lang="hu-HU" sz="4800" dirty="0" smtClean="0">
                <a:solidFill>
                  <a:schemeClr val="bg1"/>
                </a:solidFill>
                <a:latin typeface="Baskerville Old Face" panose="02020602080505020303" pitchFamily="18" charset="0"/>
              </a:rPr>
              <a:t>szeptember </a:t>
            </a:r>
            <a:r>
              <a:rPr lang="hu-HU" sz="4800" dirty="0">
                <a:solidFill>
                  <a:schemeClr val="bg1"/>
                </a:solidFill>
                <a:latin typeface="Baskerville Old Face" panose="02020602080505020303" pitchFamily="18" charset="0"/>
              </a:rPr>
              <a:t>21.</a:t>
            </a:r>
          </a:p>
          <a:p>
            <a:pPr algn="ctr"/>
            <a:endParaRPr lang="hu-HU" sz="28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500108487"/>
      </p:ext>
    </p:extLst>
  </p:cSld>
  <p:clrMapOvr>
    <a:masterClrMapping/>
  </p:clrMapOvr>
  <mc:AlternateContent xmlns:mc="http://schemas.openxmlformats.org/markup-compatibility/2006" xmlns:p14="http://schemas.microsoft.com/office/powerpoint/2010/main">
    <mc:Choice Requires="p14">
      <p:transition p14:dur="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1"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par>
                          <p:cTn id="15" fill="hold">
                            <p:stCondLst>
                              <p:cond delay="1750"/>
                            </p:stCondLst>
                            <p:childTnLst>
                              <p:par>
                                <p:cTn id="16" presetID="10" presetClass="entr" presetSubtype="0" fill="hold" grpId="1"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2250"/>
                            </p:stCondLst>
                            <p:childTnLst>
                              <p:par>
                                <p:cTn id="20" presetID="21" presetClass="exit" presetSubtype="1" fill="hold" grpId="0" nodeType="afterEffect">
                                  <p:stCondLst>
                                    <p:cond delay="0"/>
                                  </p:stCondLst>
                                  <p:childTnLst>
                                    <p:animEffect transition="out" filter="wheel(1)">
                                      <p:cBhvr>
                                        <p:cTn id="21" dur="3000"/>
                                        <p:tgtEl>
                                          <p:spTgt spid="3"/>
                                        </p:tgtEl>
                                      </p:cBhvr>
                                    </p:animEffect>
                                    <p:set>
                                      <p:cBhvr>
                                        <p:cTn id="22" dur="1" fill="hold">
                                          <p:stCondLst>
                                            <p:cond delay="2999"/>
                                          </p:stCondLst>
                                        </p:cTn>
                                        <p:tgtEl>
                                          <p:spTgt spid="3"/>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ntr" presetSubtype="0" fill="hold" grpId="0"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xit" presetSubtype="0" fill="hold" grpId="1" nodeType="withEffect">
                                  <p:stCondLst>
                                    <p:cond delay="150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ntr" presetSubtype="0" fill="hold" grpId="0" nodeType="withEffect">
                                  <p:stCondLst>
                                    <p:cond delay="1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grpId="1" nodeType="withEffect">
                                  <p:stCondLst>
                                    <p:cond delay="3000"/>
                                  </p:stCondLst>
                                  <p:childTnLst>
                                    <p:animEffect transition="out" filter="fade">
                                      <p:cBhvr>
                                        <p:cTn id="36" dur="750"/>
                                        <p:tgtEl>
                                          <p:spTgt spid="9"/>
                                        </p:tgtEl>
                                      </p:cBhvr>
                                    </p:animEffect>
                                    <p:set>
                                      <p:cBhvr>
                                        <p:cTn id="37" dur="1" fill="hold">
                                          <p:stCondLst>
                                            <p:cond delay="749"/>
                                          </p:stCondLst>
                                        </p:cTn>
                                        <p:tgtEl>
                                          <p:spTgt spid="9"/>
                                        </p:tgtEl>
                                        <p:attrNameLst>
                                          <p:attrName>style.visibility</p:attrName>
                                        </p:attrNameLst>
                                      </p:cBhvr>
                                      <p:to>
                                        <p:strVal val="hidden"/>
                                      </p:to>
                                    </p:set>
                                  </p:childTnLst>
                                </p:cTn>
                              </p:par>
                            </p:childTnLst>
                          </p:cTn>
                        </p:par>
                        <p:par>
                          <p:cTn id="38" fill="hold">
                            <p:stCondLst>
                              <p:cond delay="6000"/>
                            </p:stCondLst>
                            <p:childTnLst>
                              <p:par>
                                <p:cTn id="39" presetID="16" presetClass="exit" presetSubtype="21" fill="hold" grpId="1" nodeType="afterEffect">
                                  <p:stCondLst>
                                    <p:cond delay="0"/>
                                  </p:stCondLst>
                                  <p:childTnLst>
                                    <p:animEffect transition="out" filter="barn(inVertic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par>
                          <p:cTn id="42" fill="hold">
                            <p:stCondLst>
                              <p:cond delay="6500"/>
                            </p:stCondLst>
                            <p:childTnLst>
                              <p:par>
                                <p:cTn id="43" presetID="16" presetClass="exit" presetSubtype="37" fill="hold" nodeType="afterEffect">
                                  <p:stCondLst>
                                    <p:cond delay="0"/>
                                  </p:stCondLst>
                                  <p:childTnLst>
                                    <p:animEffect transition="out" filter="barn(outVertical)">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par>
                          <p:cTn id="46" fill="hold">
                            <p:stCondLst>
                              <p:cond delay="70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3" grpId="0" animBg="1"/>
      <p:bldP spid="3" grpId="1" animBg="1"/>
      <p:bldP spid="2" grpId="0" animBg="1"/>
      <p:bldP spid="2" grpId="1"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Csoportba foglalás 1"/>
          <p:cNvGrpSpPr/>
          <p:nvPr/>
        </p:nvGrpSpPr>
        <p:grpSpPr>
          <a:xfrm>
            <a:off x="433894" y="1379701"/>
            <a:ext cx="11836268" cy="7240942"/>
            <a:chOff x="575237" y="1520782"/>
            <a:chExt cx="11836268" cy="7240942"/>
          </a:xfrm>
        </p:grpSpPr>
        <p:grpSp>
          <p:nvGrpSpPr>
            <p:cNvPr id="1024" name="Csoportba foglalás 1023"/>
            <p:cNvGrpSpPr/>
            <p:nvPr/>
          </p:nvGrpSpPr>
          <p:grpSpPr>
            <a:xfrm>
              <a:off x="748157" y="1520782"/>
              <a:ext cx="11536620" cy="3236513"/>
              <a:chOff x="748157" y="1653601"/>
              <a:chExt cx="11536620" cy="3236513"/>
            </a:xfrm>
          </p:grpSpPr>
          <p:sp>
            <p:nvSpPr>
              <p:cNvPr id="19" name="Rectangle 18"/>
              <p:cNvSpPr/>
              <p:nvPr/>
            </p:nvSpPr>
            <p:spPr>
              <a:xfrm flipV="1">
                <a:off x="763337" y="3953721"/>
                <a:ext cx="11521440" cy="936393"/>
              </a:xfrm>
              <a:prstGeom prst="rect">
                <a:avLst/>
              </a:prstGeom>
              <a:solidFill>
                <a:schemeClr val="tx1">
                  <a:lumMod val="65000"/>
                  <a:lumOff val="35000"/>
                  <a:alpha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8001" tIns="64001" rIns="128001" bIns="64001" rtlCol="0" anchor="ctr"/>
              <a:lstStyle/>
              <a:p>
                <a:pPr algn="ctr" defTabSz="1279390"/>
                <a:endParaRPr lang="en-US" dirty="0">
                  <a:solidFill>
                    <a:prstClr val="white"/>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57" y="1653601"/>
                <a:ext cx="11521440" cy="2523164"/>
              </a:xfrm>
              <a:prstGeom prst="round2SameRect">
                <a:avLst>
                  <a:gd name="adj1" fmla="val 6536"/>
                  <a:gd name="adj2" fmla="val 0"/>
                </a:avLst>
              </a:prstGeom>
              <a:ln>
                <a:solidFill>
                  <a:schemeClr val="tx1"/>
                </a:solidFill>
              </a:ln>
              <a:effectLst>
                <a:innerShdw blurRad="114300">
                  <a:prstClr val="black"/>
                </a:innerShdw>
              </a:effectLst>
            </p:spPr>
          </p:pic>
        </p:grpSp>
        <p:cxnSp>
          <p:nvCxnSpPr>
            <p:cNvPr id="59" name="Straight Connector 14"/>
            <p:cNvCxnSpPr/>
            <p:nvPr/>
          </p:nvCxnSpPr>
          <p:spPr>
            <a:xfrm>
              <a:off x="10937740" y="4841252"/>
              <a:ext cx="3970" cy="1641683"/>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027" name="Csoportba foglalás 1026"/>
            <p:cNvGrpSpPr/>
            <p:nvPr/>
          </p:nvGrpSpPr>
          <p:grpSpPr>
            <a:xfrm>
              <a:off x="575237" y="4152936"/>
              <a:ext cx="11836268" cy="4608788"/>
              <a:chOff x="575237" y="4152936"/>
              <a:chExt cx="11836268" cy="4608788"/>
            </a:xfrm>
          </p:grpSpPr>
          <p:grpSp>
            <p:nvGrpSpPr>
              <p:cNvPr id="1025" name="Csoportba foglalás 1024"/>
              <p:cNvGrpSpPr/>
              <p:nvPr/>
            </p:nvGrpSpPr>
            <p:grpSpPr>
              <a:xfrm>
                <a:off x="1189100" y="4152936"/>
                <a:ext cx="11222405" cy="4279459"/>
                <a:chOff x="1189100" y="4152936"/>
                <a:chExt cx="11222405" cy="4279459"/>
              </a:xfrm>
            </p:grpSpPr>
            <p:sp>
              <p:nvSpPr>
                <p:cNvPr id="6" name="TextBox 5"/>
                <p:cNvSpPr txBox="1"/>
                <p:nvPr/>
              </p:nvSpPr>
              <p:spPr>
                <a:xfrm>
                  <a:off x="1189100" y="4164933"/>
                  <a:ext cx="970235" cy="513973"/>
                </a:xfrm>
                <a:prstGeom prst="rect">
                  <a:avLst/>
                </a:prstGeom>
                <a:noFill/>
              </p:spPr>
              <p:txBody>
                <a:bodyPr wrap="none" lIns="128001" tIns="64001" rIns="128001" bIns="64001" rtlCol="0">
                  <a:spAutoFit/>
                </a:bodyPr>
                <a:lstStyle/>
                <a:p>
                  <a:pPr algn="ctr" defTabSz="1279390"/>
                  <a:r>
                    <a:rPr lang="hu-HU" dirty="0" smtClean="0">
                      <a:solidFill>
                        <a:srgbClr val="A6A6A6"/>
                      </a:solidFill>
                      <a:latin typeface="Gill Sans MT Condensed" pitchFamily="34" charset="0"/>
                    </a:rPr>
                    <a:t>1883</a:t>
                  </a:r>
                  <a:endParaRPr lang="en-US" dirty="0">
                    <a:solidFill>
                      <a:srgbClr val="A6A6A6"/>
                    </a:solidFill>
                    <a:latin typeface="Gill Sans MT Condensed" pitchFamily="34" charset="0"/>
                  </a:endParaRPr>
                </a:p>
              </p:txBody>
            </p:sp>
            <p:sp>
              <p:nvSpPr>
                <p:cNvPr id="7" name="TextBox 6"/>
                <p:cNvSpPr txBox="1"/>
                <p:nvPr/>
              </p:nvSpPr>
              <p:spPr>
                <a:xfrm>
                  <a:off x="4979578" y="4153909"/>
                  <a:ext cx="970235" cy="513973"/>
                </a:xfrm>
                <a:prstGeom prst="rect">
                  <a:avLst/>
                </a:prstGeom>
                <a:noFill/>
              </p:spPr>
              <p:txBody>
                <a:bodyPr wrap="none" lIns="128001" tIns="64001" rIns="128001" bIns="64001" rtlCol="0">
                  <a:spAutoFit/>
                </a:bodyPr>
                <a:lstStyle/>
                <a:p>
                  <a:pPr algn="ctr" defTabSz="1279390"/>
                  <a:r>
                    <a:rPr lang="hu-HU" dirty="0" smtClean="0">
                      <a:solidFill>
                        <a:prstClr val="white">
                          <a:lumMod val="65000"/>
                        </a:prstClr>
                      </a:solidFill>
                      <a:latin typeface="Gill Sans MT Condensed" pitchFamily="34" charset="0"/>
                    </a:rPr>
                    <a:t>1934</a:t>
                  </a:r>
                  <a:endParaRPr lang="en-US" dirty="0">
                    <a:solidFill>
                      <a:prstClr val="white">
                        <a:lumMod val="65000"/>
                      </a:prstClr>
                    </a:solidFill>
                    <a:latin typeface="Gill Sans MT Condensed" pitchFamily="34" charset="0"/>
                  </a:endParaRPr>
                </a:p>
              </p:txBody>
            </p:sp>
            <p:sp>
              <p:nvSpPr>
                <p:cNvPr id="8" name="TextBox 7"/>
                <p:cNvSpPr txBox="1"/>
                <p:nvPr/>
              </p:nvSpPr>
              <p:spPr>
                <a:xfrm>
                  <a:off x="3200400" y="4152937"/>
                  <a:ext cx="970236" cy="513973"/>
                </a:xfrm>
                <a:prstGeom prst="rect">
                  <a:avLst/>
                </a:prstGeom>
                <a:noFill/>
              </p:spPr>
              <p:txBody>
                <a:bodyPr wrap="none" lIns="128001" tIns="64001" rIns="128001" bIns="64001" rtlCol="0">
                  <a:spAutoFit/>
                </a:bodyPr>
                <a:lstStyle/>
                <a:p>
                  <a:pPr algn="ctr" defTabSz="1279390"/>
                  <a:r>
                    <a:rPr lang="hu-HU" dirty="0" smtClean="0">
                      <a:solidFill>
                        <a:prstClr val="white">
                          <a:lumMod val="65000"/>
                        </a:prstClr>
                      </a:solidFill>
                      <a:latin typeface="Gill Sans MT Condensed" pitchFamily="34" charset="0"/>
                    </a:rPr>
                    <a:t>1933</a:t>
                  </a:r>
                  <a:endParaRPr lang="en-US" dirty="0">
                    <a:solidFill>
                      <a:prstClr val="white">
                        <a:lumMod val="65000"/>
                      </a:prstClr>
                    </a:solidFill>
                    <a:latin typeface="Gill Sans MT Condensed" pitchFamily="34" charset="0"/>
                  </a:endParaRPr>
                </a:p>
              </p:txBody>
            </p:sp>
            <p:sp>
              <p:nvSpPr>
                <p:cNvPr id="9" name="TextBox 8"/>
                <p:cNvSpPr txBox="1"/>
                <p:nvPr/>
              </p:nvSpPr>
              <p:spPr>
                <a:xfrm>
                  <a:off x="6710733" y="4153343"/>
                  <a:ext cx="970235" cy="513973"/>
                </a:xfrm>
                <a:prstGeom prst="rect">
                  <a:avLst/>
                </a:prstGeom>
                <a:noFill/>
              </p:spPr>
              <p:txBody>
                <a:bodyPr wrap="none" lIns="128001" tIns="64001" rIns="128001" bIns="64001" rtlCol="0">
                  <a:spAutoFit/>
                </a:bodyPr>
                <a:lstStyle/>
                <a:p>
                  <a:pPr algn="ctr" defTabSz="1279390"/>
                  <a:r>
                    <a:rPr lang="hu-HU" dirty="0" smtClean="0">
                      <a:solidFill>
                        <a:prstClr val="white">
                          <a:lumMod val="65000"/>
                        </a:prstClr>
                      </a:solidFill>
                      <a:latin typeface="Gill Sans MT Condensed" pitchFamily="34" charset="0"/>
                    </a:rPr>
                    <a:t>1984</a:t>
                  </a:r>
                  <a:endParaRPr lang="en-US" dirty="0">
                    <a:solidFill>
                      <a:prstClr val="white">
                        <a:lumMod val="65000"/>
                      </a:prstClr>
                    </a:solidFill>
                    <a:latin typeface="Gill Sans MT Condensed" pitchFamily="34" charset="0"/>
                  </a:endParaRPr>
                </a:p>
              </p:txBody>
            </p:sp>
            <p:sp>
              <p:nvSpPr>
                <p:cNvPr id="10" name="TextBox 9"/>
                <p:cNvSpPr txBox="1"/>
                <p:nvPr/>
              </p:nvSpPr>
              <p:spPr>
                <a:xfrm>
                  <a:off x="8627093" y="4155591"/>
                  <a:ext cx="970235" cy="513973"/>
                </a:xfrm>
                <a:prstGeom prst="rect">
                  <a:avLst/>
                </a:prstGeom>
                <a:noFill/>
              </p:spPr>
              <p:txBody>
                <a:bodyPr wrap="none" lIns="128001" tIns="64001" rIns="128001" bIns="64001" rtlCol="0">
                  <a:spAutoFit/>
                </a:bodyPr>
                <a:lstStyle/>
                <a:p>
                  <a:pPr algn="ctr" defTabSz="1279390"/>
                  <a:r>
                    <a:rPr lang="hu-HU" dirty="0" smtClean="0">
                      <a:solidFill>
                        <a:prstClr val="white">
                          <a:lumMod val="65000"/>
                        </a:prstClr>
                      </a:solidFill>
                      <a:latin typeface="Gill Sans MT Condensed" pitchFamily="34" charset="0"/>
                    </a:rPr>
                    <a:t>2000</a:t>
                  </a:r>
                  <a:endParaRPr lang="en-US" dirty="0">
                    <a:solidFill>
                      <a:prstClr val="white">
                        <a:lumMod val="65000"/>
                      </a:prstClr>
                    </a:solidFill>
                    <a:latin typeface="Gill Sans MT Condensed" pitchFamily="34" charset="0"/>
                  </a:endParaRPr>
                </a:p>
              </p:txBody>
            </p:sp>
            <p:cxnSp>
              <p:nvCxnSpPr>
                <p:cNvPr id="15" name="Straight Connector 14"/>
                <p:cNvCxnSpPr/>
                <p:nvPr/>
              </p:nvCxnSpPr>
              <p:spPr>
                <a:xfrm rot="16200000" flipH="1">
                  <a:off x="5215" y="6455615"/>
                  <a:ext cx="3328416" cy="9589"/>
                </a:xfrm>
                <a:prstGeom prst="line">
                  <a:avLst/>
                </a:prstGeom>
                <a:ln>
                  <a:solidFill>
                    <a:schemeClr val="bg1">
                      <a:lumMod val="75000"/>
                    </a:schemeClr>
                  </a:solidFill>
                  <a:headEnd type="oval" w="sm" len="sm"/>
                  <a:tailEnd type="oval" w="sm" len="sm"/>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53" name="Csoportba foglalás 52"/>
                <p:cNvGrpSpPr/>
                <p:nvPr/>
              </p:nvGrpSpPr>
              <p:grpSpPr>
                <a:xfrm>
                  <a:off x="5900728" y="4841252"/>
                  <a:ext cx="2801873" cy="2497136"/>
                  <a:chOff x="8365440" y="4706597"/>
                  <a:chExt cx="2801873" cy="2497136"/>
                </a:xfrm>
              </p:grpSpPr>
              <p:cxnSp>
                <p:nvCxnSpPr>
                  <p:cNvPr id="37" name="Straight Connector 14"/>
                  <p:cNvCxnSpPr/>
                  <p:nvPr/>
                </p:nvCxnSpPr>
                <p:spPr>
                  <a:xfrm>
                    <a:off x="9660563" y="4706597"/>
                    <a:ext cx="0" cy="1936772"/>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8" name="Szövegdoboz 37"/>
                  <p:cNvSpPr txBox="1"/>
                  <p:nvPr/>
                </p:nvSpPr>
                <p:spPr>
                  <a:xfrm>
                    <a:off x="8365440" y="6680513"/>
                    <a:ext cx="2801873" cy="523220"/>
                  </a:xfrm>
                  <a:prstGeom prst="rect">
                    <a:avLst/>
                  </a:prstGeom>
                  <a:noFill/>
                </p:spPr>
                <p:txBody>
                  <a:bodyPr wrap="square" rtlCol="0">
                    <a:spAutoFit/>
                  </a:bodyPr>
                  <a:lstStyle/>
                  <a:p>
                    <a:pPr algn="ctr"/>
                    <a:r>
                      <a:rPr lang="hu-HU" sz="1400" dirty="0" smtClean="0">
                        <a:solidFill>
                          <a:schemeClr val="bg1"/>
                        </a:solidFill>
                        <a:latin typeface="Baskerville Old Face" panose="02020602080505020303" pitchFamily="18" charset="0"/>
                      </a:rPr>
                      <a:t>Szeptember 21-e, az ősbemutató időpontja,  a magyar dráma napja.</a:t>
                    </a:r>
                    <a:endParaRPr lang="hu-HU" sz="1400" dirty="0">
                      <a:solidFill>
                        <a:schemeClr val="bg1"/>
                      </a:solidFill>
                      <a:latin typeface="Baskerville Old Face" panose="02020602080505020303" pitchFamily="18" charset="0"/>
                    </a:endParaRPr>
                  </a:p>
                </p:txBody>
              </p:sp>
            </p:grpSp>
            <p:sp>
              <p:nvSpPr>
                <p:cNvPr id="40" name="Téglalap 39"/>
                <p:cNvSpPr/>
                <p:nvPr/>
              </p:nvSpPr>
              <p:spPr>
                <a:xfrm>
                  <a:off x="9479856" y="6548336"/>
                  <a:ext cx="2931649" cy="523220"/>
                </a:xfrm>
                <a:prstGeom prst="rect">
                  <a:avLst/>
                </a:prstGeom>
              </p:spPr>
              <p:txBody>
                <a:bodyPr wrap="square">
                  <a:spAutoFit/>
                </a:bodyPr>
                <a:lstStyle/>
                <a:p>
                  <a:pPr algn="ctr"/>
                  <a:r>
                    <a:rPr lang="hu-HU" sz="1400" dirty="0">
                      <a:solidFill>
                        <a:schemeClr val="bg1"/>
                      </a:solidFill>
                      <a:latin typeface="Baskerville Old Face" panose="02020602080505020303" pitchFamily="18" charset="0"/>
                    </a:rPr>
                    <a:t>Az új Nemzeti Színház </a:t>
                  </a:r>
                  <a:r>
                    <a:rPr lang="hu-HU" sz="1400" dirty="0" smtClean="0">
                      <a:solidFill>
                        <a:schemeClr val="bg1"/>
                      </a:solidFill>
                      <a:latin typeface="Baskerville Old Face" panose="02020602080505020303" pitchFamily="18" charset="0"/>
                    </a:rPr>
                    <a:t> </a:t>
                  </a:r>
                  <a:r>
                    <a:rPr lang="hu-HU" sz="1400" dirty="0">
                      <a:solidFill>
                        <a:schemeClr val="bg1"/>
                      </a:solidFill>
                      <a:latin typeface="Baskerville Old Face" panose="02020602080505020303" pitchFamily="18" charset="0"/>
                    </a:rPr>
                    <a:t>március 15-én </a:t>
                  </a:r>
                  <a:r>
                    <a:rPr lang="hu-HU" sz="1400" dirty="0" smtClean="0">
                      <a:solidFill>
                        <a:schemeClr val="bg1"/>
                      </a:solidFill>
                      <a:latin typeface="Baskerville Old Face" panose="02020602080505020303" pitchFamily="18" charset="0"/>
                    </a:rPr>
                    <a:t>a Tragédiával nyitotta meg kapuit.</a:t>
                  </a:r>
                  <a:endParaRPr lang="hu-HU" sz="1400" dirty="0">
                    <a:solidFill>
                      <a:schemeClr val="bg1"/>
                    </a:solidFill>
                    <a:latin typeface="Baskerville Old Face" panose="02020602080505020303" pitchFamily="18" charset="0"/>
                  </a:endParaRPr>
                </a:p>
              </p:txBody>
            </p:sp>
            <p:grpSp>
              <p:nvGrpSpPr>
                <p:cNvPr id="44" name="Csoportba foglalás 43"/>
                <p:cNvGrpSpPr/>
                <p:nvPr/>
              </p:nvGrpSpPr>
              <p:grpSpPr>
                <a:xfrm>
                  <a:off x="2624474" y="4796201"/>
                  <a:ext cx="2130467" cy="1972109"/>
                  <a:chOff x="6552354" y="4685958"/>
                  <a:chExt cx="2130467" cy="1972109"/>
                </a:xfrm>
              </p:grpSpPr>
              <p:sp>
                <p:nvSpPr>
                  <p:cNvPr id="41" name="Téglalap 40"/>
                  <p:cNvSpPr/>
                  <p:nvPr/>
                </p:nvSpPr>
                <p:spPr>
                  <a:xfrm>
                    <a:off x="6552354" y="6134847"/>
                    <a:ext cx="2130467" cy="523220"/>
                  </a:xfrm>
                  <a:prstGeom prst="rect">
                    <a:avLst/>
                  </a:prstGeom>
                </p:spPr>
                <p:txBody>
                  <a:bodyPr wrap="square">
                    <a:spAutoFit/>
                  </a:bodyPr>
                  <a:lstStyle/>
                  <a:p>
                    <a:pPr algn="ctr"/>
                    <a:r>
                      <a:rPr lang="hu-HU" sz="1400" dirty="0">
                        <a:solidFill>
                          <a:schemeClr val="bg1"/>
                        </a:solidFill>
                        <a:latin typeface="Baskerville Old Face" panose="02020602080505020303" pitchFamily="18" charset="0"/>
                      </a:rPr>
                      <a:t>A dráma első szabadtéri </a:t>
                    </a:r>
                    <a:r>
                      <a:rPr lang="hu-HU" sz="1400" dirty="0" smtClean="0">
                        <a:solidFill>
                          <a:schemeClr val="bg1"/>
                        </a:solidFill>
                        <a:latin typeface="Baskerville Old Face" panose="02020602080505020303" pitchFamily="18" charset="0"/>
                      </a:rPr>
                      <a:t>bemutatója Szegeden.</a:t>
                    </a:r>
                    <a:endParaRPr lang="hu-HU" sz="1400" dirty="0">
                      <a:latin typeface="Baskerville Old Face" panose="02020602080505020303" pitchFamily="18" charset="0"/>
                    </a:endParaRPr>
                  </a:p>
                </p:txBody>
              </p:sp>
              <p:cxnSp>
                <p:nvCxnSpPr>
                  <p:cNvPr id="43" name="Straight Connector 14"/>
                  <p:cNvCxnSpPr/>
                  <p:nvPr/>
                </p:nvCxnSpPr>
                <p:spPr>
                  <a:xfrm>
                    <a:off x="7617588" y="4685958"/>
                    <a:ext cx="0" cy="1333460"/>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52" name="Csoportba foglalás 51"/>
                <p:cNvGrpSpPr/>
                <p:nvPr/>
              </p:nvGrpSpPr>
              <p:grpSpPr>
                <a:xfrm>
                  <a:off x="3726776" y="4841252"/>
                  <a:ext cx="3574889" cy="3591143"/>
                  <a:chOff x="6311253" y="4773288"/>
                  <a:chExt cx="3574889" cy="3591143"/>
                </a:xfrm>
              </p:grpSpPr>
              <p:sp>
                <p:nvSpPr>
                  <p:cNvPr id="45" name="Téglalap 44"/>
                  <p:cNvSpPr/>
                  <p:nvPr/>
                </p:nvSpPr>
                <p:spPr>
                  <a:xfrm>
                    <a:off x="6311253" y="8056654"/>
                    <a:ext cx="3574889" cy="307777"/>
                  </a:xfrm>
                  <a:prstGeom prst="rect">
                    <a:avLst/>
                  </a:prstGeom>
                </p:spPr>
                <p:txBody>
                  <a:bodyPr wrap="none">
                    <a:spAutoFit/>
                  </a:bodyPr>
                  <a:lstStyle/>
                  <a:p>
                    <a:pPr algn="ctr"/>
                    <a:r>
                      <a:rPr lang="hu-HU" sz="1400" dirty="0" smtClean="0">
                        <a:solidFill>
                          <a:schemeClr val="bg1"/>
                        </a:solidFill>
                        <a:latin typeface="Baskerville Old Face" panose="02020602080505020303" pitchFamily="18" charset="0"/>
                      </a:rPr>
                      <a:t>Az </a:t>
                    </a:r>
                    <a:r>
                      <a:rPr lang="hu-HU" sz="1400" dirty="0">
                        <a:solidFill>
                          <a:schemeClr val="bg1"/>
                        </a:solidFill>
                        <a:latin typeface="Baskerville Old Face" panose="02020602080505020303" pitchFamily="18" charset="0"/>
                      </a:rPr>
                      <a:t>500. </a:t>
                    </a:r>
                    <a:r>
                      <a:rPr lang="hu-HU" sz="1400" dirty="0" smtClean="0">
                        <a:solidFill>
                          <a:schemeClr val="bg1"/>
                        </a:solidFill>
                        <a:latin typeface="Baskerville Old Face" panose="02020602080505020303" pitchFamily="18" charset="0"/>
                      </a:rPr>
                      <a:t>előadás </a:t>
                    </a:r>
                    <a:r>
                      <a:rPr lang="hu-HU" sz="1400" dirty="0">
                        <a:solidFill>
                          <a:schemeClr val="bg1"/>
                        </a:solidFill>
                        <a:latin typeface="Baskerville Old Face" panose="02020602080505020303" pitchFamily="18" charset="0"/>
                      </a:rPr>
                      <a:t> Horváth Árpád </a:t>
                    </a:r>
                    <a:r>
                      <a:rPr lang="hu-HU" sz="1400" dirty="0" smtClean="0">
                        <a:solidFill>
                          <a:schemeClr val="bg1"/>
                        </a:solidFill>
                        <a:latin typeface="Baskerville Old Face" panose="02020602080505020303" pitchFamily="18" charset="0"/>
                      </a:rPr>
                      <a:t>rendezésében.</a:t>
                    </a:r>
                    <a:endParaRPr lang="hu-HU" sz="1400" dirty="0">
                      <a:latin typeface="Baskerville Old Face" panose="02020602080505020303" pitchFamily="18" charset="0"/>
                    </a:endParaRPr>
                  </a:p>
                </p:txBody>
              </p:sp>
              <p:cxnSp>
                <p:nvCxnSpPr>
                  <p:cNvPr id="47" name="Straight Connector 14"/>
                  <p:cNvCxnSpPr/>
                  <p:nvPr/>
                </p:nvCxnSpPr>
                <p:spPr>
                  <a:xfrm>
                    <a:off x="8048190" y="4773288"/>
                    <a:ext cx="1" cy="3215383"/>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54" name="Csoportba foglalás 53"/>
                <p:cNvGrpSpPr/>
                <p:nvPr/>
              </p:nvGrpSpPr>
              <p:grpSpPr>
                <a:xfrm>
                  <a:off x="7518150" y="4822390"/>
                  <a:ext cx="3419590" cy="3292982"/>
                  <a:chOff x="9502364" y="4800987"/>
                  <a:chExt cx="3419590" cy="3292982"/>
                </a:xfrm>
              </p:grpSpPr>
              <p:cxnSp>
                <p:nvCxnSpPr>
                  <p:cNvPr id="49" name="Straight Connector 14"/>
                  <p:cNvCxnSpPr/>
                  <p:nvPr/>
                </p:nvCxnSpPr>
                <p:spPr>
                  <a:xfrm>
                    <a:off x="11091805" y="4800987"/>
                    <a:ext cx="0" cy="2814548"/>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1" name="Téglalap 50"/>
                  <p:cNvSpPr/>
                  <p:nvPr/>
                </p:nvSpPr>
                <p:spPr>
                  <a:xfrm>
                    <a:off x="9502364" y="7786192"/>
                    <a:ext cx="3419590" cy="307777"/>
                  </a:xfrm>
                  <a:prstGeom prst="rect">
                    <a:avLst/>
                  </a:prstGeom>
                </p:spPr>
                <p:txBody>
                  <a:bodyPr wrap="none">
                    <a:spAutoFit/>
                  </a:bodyPr>
                  <a:lstStyle/>
                  <a:p>
                    <a:pPr algn="ctr"/>
                    <a:r>
                      <a:rPr lang="hu-HU" sz="1400" dirty="0" smtClean="0">
                        <a:solidFill>
                          <a:schemeClr val="bg1"/>
                        </a:solidFill>
                        <a:latin typeface="Baskerville Old Face" panose="02020602080505020303" pitchFamily="18" charset="0"/>
                      </a:rPr>
                      <a:t>Az 1500. előadás</a:t>
                    </a:r>
                    <a:r>
                      <a:rPr lang="hu-HU" sz="1400" dirty="0">
                        <a:solidFill>
                          <a:schemeClr val="bg1"/>
                        </a:solidFill>
                        <a:latin typeface="Baskerville Old Face" panose="02020602080505020303" pitchFamily="18" charset="0"/>
                      </a:rPr>
                      <a:t> </a:t>
                    </a:r>
                    <a:r>
                      <a:rPr lang="hu-HU" sz="1400" dirty="0" err="1">
                        <a:solidFill>
                          <a:schemeClr val="bg1"/>
                        </a:solidFill>
                        <a:latin typeface="Baskerville Old Face" panose="02020602080505020303" pitchFamily="18" charset="0"/>
                      </a:rPr>
                      <a:t>Iglódi</a:t>
                    </a:r>
                    <a:r>
                      <a:rPr lang="hu-HU" sz="1400" dirty="0">
                        <a:solidFill>
                          <a:schemeClr val="bg1"/>
                        </a:solidFill>
                        <a:latin typeface="Baskerville Old Face" panose="02020602080505020303" pitchFamily="18" charset="0"/>
                      </a:rPr>
                      <a:t> István </a:t>
                    </a:r>
                    <a:r>
                      <a:rPr lang="hu-HU" sz="1400" dirty="0" smtClean="0">
                        <a:solidFill>
                          <a:schemeClr val="bg1"/>
                        </a:solidFill>
                        <a:latin typeface="Baskerville Old Face" panose="02020602080505020303" pitchFamily="18" charset="0"/>
                      </a:rPr>
                      <a:t>rendezésében.</a:t>
                    </a:r>
                    <a:endParaRPr lang="hu-HU" sz="1400" dirty="0">
                      <a:latin typeface="Baskerville Old Face" panose="02020602080505020303" pitchFamily="18" charset="0"/>
                    </a:endParaRPr>
                  </a:p>
                </p:txBody>
              </p:sp>
            </p:grpSp>
            <p:sp>
              <p:nvSpPr>
                <p:cNvPr id="57" name="TextBox 9"/>
                <p:cNvSpPr txBox="1"/>
                <p:nvPr/>
              </p:nvSpPr>
              <p:spPr>
                <a:xfrm>
                  <a:off x="10456592" y="4152936"/>
                  <a:ext cx="970236" cy="513973"/>
                </a:xfrm>
                <a:prstGeom prst="rect">
                  <a:avLst/>
                </a:prstGeom>
                <a:noFill/>
              </p:spPr>
              <p:txBody>
                <a:bodyPr wrap="none" lIns="128001" tIns="64001" rIns="128001" bIns="64001" rtlCol="0">
                  <a:spAutoFit/>
                </a:bodyPr>
                <a:lstStyle/>
                <a:p>
                  <a:pPr algn="ctr" defTabSz="1279390"/>
                  <a:r>
                    <a:rPr lang="hu-HU" dirty="0" smtClean="0">
                      <a:solidFill>
                        <a:prstClr val="white">
                          <a:lumMod val="65000"/>
                        </a:prstClr>
                      </a:solidFill>
                      <a:latin typeface="Gill Sans MT Condensed" pitchFamily="34" charset="0"/>
                    </a:rPr>
                    <a:t>2002</a:t>
                  </a:r>
                  <a:endParaRPr lang="en-US" dirty="0">
                    <a:solidFill>
                      <a:prstClr val="white">
                        <a:lumMod val="65000"/>
                      </a:prstClr>
                    </a:solidFill>
                    <a:latin typeface="Gill Sans MT Condensed" pitchFamily="34" charset="0"/>
                  </a:endParaRPr>
                </a:p>
              </p:txBody>
            </p:sp>
          </p:grpSp>
          <p:sp>
            <p:nvSpPr>
              <p:cNvPr id="62" name="Téglalap 61"/>
              <p:cNvSpPr/>
              <p:nvPr/>
            </p:nvSpPr>
            <p:spPr>
              <a:xfrm>
                <a:off x="575237" y="8238504"/>
                <a:ext cx="2356402" cy="523220"/>
              </a:xfrm>
              <a:prstGeom prst="rect">
                <a:avLst/>
              </a:prstGeom>
            </p:spPr>
            <p:txBody>
              <a:bodyPr wrap="square">
                <a:spAutoFit/>
              </a:bodyPr>
              <a:lstStyle/>
              <a:p>
                <a:pPr algn="ctr"/>
                <a:r>
                  <a:rPr lang="hu-HU" sz="1400" dirty="0" smtClean="0">
                    <a:solidFill>
                      <a:schemeClr val="bg1"/>
                    </a:solidFill>
                    <a:latin typeface="Baskerville Old Face" panose="02020602080505020303" pitchFamily="18" charset="0"/>
                  </a:rPr>
                  <a:t>A Tragédia ősbemutatója</a:t>
                </a:r>
              </a:p>
              <a:p>
                <a:pPr algn="ctr"/>
                <a:r>
                  <a:rPr lang="hu-HU" sz="1400" dirty="0" smtClean="0">
                    <a:solidFill>
                      <a:schemeClr val="bg1"/>
                    </a:solidFill>
                    <a:latin typeface="Baskerville Old Face" panose="02020602080505020303" pitchFamily="18" charset="0"/>
                  </a:rPr>
                  <a:t> </a:t>
                </a:r>
                <a:r>
                  <a:rPr lang="hu-HU" sz="1400" dirty="0" err="1" smtClean="0">
                    <a:solidFill>
                      <a:schemeClr val="bg1"/>
                    </a:solidFill>
                    <a:latin typeface="Baskerville Old Face" panose="02020602080505020303" pitchFamily="18" charset="0"/>
                  </a:rPr>
                  <a:t>Paulay</a:t>
                </a:r>
                <a:r>
                  <a:rPr lang="hu-HU" sz="1400" dirty="0" smtClean="0">
                    <a:solidFill>
                      <a:schemeClr val="bg1"/>
                    </a:solidFill>
                    <a:latin typeface="Baskerville Old Face" panose="02020602080505020303" pitchFamily="18" charset="0"/>
                  </a:rPr>
                  <a:t> Ede rendezésében.</a:t>
                </a:r>
                <a:endParaRPr lang="hu-HU" sz="1400" dirty="0">
                  <a:solidFill>
                    <a:schemeClr val="bg1"/>
                  </a:solidFill>
                  <a:latin typeface="Baskerville Old Face" panose="02020602080505020303" pitchFamily="18" charset="0"/>
                </a:endParaRPr>
              </a:p>
            </p:txBody>
          </p:sp>
        </p:grpSp>
      </p:grpSp>
    </p:spTree>
    <p:extLst>
      <p:ext uri="{BB962C8B-B14F-4D97-AF65-F5344CB8AC3E}">
        <p14:creationId xmlns:p14="http://schemas.microsoft.com/office/powerpoint/2010/main" val="10830775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Csoportba foglalás 83"/>
          <p:cNvGrpSpPr/>
          <p:nvPr/>
        </p:nvGrpSpPr>
        <p:grpSpPr>
          <a:xfrm>
            <a:off x="496144" y="3899463"/>
            <a:ext cx="12345961" cy="5751682"/>
            <a:chOff x="496144" y="3899463"/>
            <a:chExt cx="12345961" cy="5751682"/>
          </a:xfrm>
        </p:grpSpPr>
        <p:sp>
          <p:nvSpPr>
            <p:cNvPr id="85" name="Téglalap 84"/>
            <p:cNvSpPr/>
            <p:nvPr/>
          </p:nvSpPr>
          <p:spPr>
            <a:xfrm>
              <a:off x="496144" y="3899463"/>
              <a:ext cx="11657416" cy="1938992"/>
            </a:xfrm>
            <a:prstGeom prst="rect">
              <a:avLst/>
            </a:prstGeom>
          </p:spPr>
          <p:txBody>
            <a:bodyPr wrap="square">
              <a:spAutoFit/>
            </a:bodyPr>
            <a:lstStyle/>
            <a:p>
              <a:r>
                <a:rPr lang="hu-HU" sz="4000" dirty="0" smtClean="0">
                  <a:solidFill>
                    <a:schemeClr val="bg1"/>
                  </a:solidFill>
                  <a:latin typeface="Baskerville Old Face" panose="02020602080505020303" pitchFamily="18" charset="0"/>
                </a:rPr>
                <a:t>A drámai költemény </a:t>
              </a:r>
              <a:r>
                <a:rPr lang="hu-HU" sz="4000" dirty="0">
                  <a:solidFill>
                    <a:schemeClr val="bg1"/>
                  </a:solidFill>
                  <a:latin typeface="Baskerville Old Face" panose="02020602080505020303" pitchFamily="18" charset="0"/>
                </a:rPr>
                <a:t>már iskolai tananyag volt, amikor 1883-ban, 21 évvel a megjelenése után először bemutatták </a:t>
              </a:r>
              <a:r>
                <a:rPr lang="hu-HU" sz="4000" dirty="0" smtClean="0">
                  <a:solidFill>
                    <a:schemeClr val="bg1"/>
                  </a:solidFill>
                  <a:latin typeface="Baskerville Old Face" panose="02020602080505020303" pitchFamily="18" charset="0"/>
                </a:rPr>
                <a:t>színpadon.</a:t>
              </a:r>
              <a:endParaRPr lang="hu-HU" sz="4000" dirty="0">
                <a:solidFill>
                  <a:schemeClr val="bg1"/>
                </a:solidFill>
                <a:latin typeface="Baskerville Old Face" panose="02020602080505020303" pitchFamily="18" charset="0"/>
              </a:endParaRPr>
            </a:p>
          </p:txBody>
        </p:sp>
        <p:pic>
          <p:nvPicPr>
            <p:cNvPr id="86" name="Picture 2" descr="KÃ©ptalÃ¡lat a kÃ¶vetkezÅre: âkÃ¶nyvâ"/>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 b="100000" l="0" r="100000">
                          <a14:foregroundMark x1="6188" y1="81200" x2="95188" y2="87800"/>
                          <a14:foregroundMark x1="1250" y1="66100" x2="18125" y2="70000"/>
                          <a14:foregroundMark x1="98063" y1="66700" x2="98063" y2="96400"/>
                          <a14:foregroundMark x1="4563" y1="91800" x2="76688" y2="99000"/>
                          <a14:foregroundMark x1="6188" y1="96400" x2="15250" y2="98400"/>
                          <a14:foregroundMark x1="8750" y1="65200" x2="563" y2="65200"/>
                          <a14:foregroundMark x1="37813" y1="98800" x2="5188" y2="99800"/>
                          <a14:foregroundMark x1="43875" y1="41600" x2="20938" y2="37200"/>
                          <a14:foregroundMark x1="34188" y1="14400" x2="31500" y2="14000"/>
                          <a14:foregroundMark x1="37375" y1="12000" x2="44750" y2="7600"/>
                          <a14:foregroundMark x1="94318" y1="63295" x2="99574" y2="63068"/>
                          <a14:foregroundMark x1="94034" y1="63068" x2="88565" y2="63295"/>
                          <a14:foregroundMark x1="84020" y1="82159" x2="98438" y2="64205"/>
                          <a14:foregroundMark x1="67827" y1="48182" x2="83097" y2="43295"/>
                          <a14:foregroundMark x1="29972" y1="15227" x2="40554" y2="9318"/>
                          <a14:foregroundMark x1="19602" y1="41136" x2="27415" y2="44205"/>
                          <a14:backgroundMark x1="3750" y1="60100" x2="14875" y2="33800"/>
                          <a14:backgroundMark x1="61000" y1="2800" x2="98938" y2="2800"/>
                          <a14:backgroundMark x1="98063" y1="19900" x2="99750" y2="55500"/>
                          <a14:backgroundMark x1="9162" y1="12500" x2="64844" y2="2159"/>
                        </a14:backgroundRemoval>
                      </a14:imgEffect>
                    </a14:imgLayer>
                  </a14:imgProps>
                </a:ext>
                <a:ext uri="{28A0092B-C50C-407E-A947-70E740481C1C}">
                  <a14:useLocalDpi xmlns:a14="http://schemas.microsoft.com/office/drawing/2010/main" val="0"/>
                </a:ext>
              </a:extLst>
            </a:blip>
            <a:srcRect/>
            <a:stretch>
              <a:fillRect/>
            </a:stretch>
          </p:blipFill>
          <p:spPr bwMode="auto">
            <a:xfrm>
              <a:off x="6984774" y="5990313"/>
              <a:ext cx="5857331" cy="3660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Csoportba foglalás 55"/>
          <p:cNvGrpSpPr/>
          <p:nvPr/>
        </p:nvGrpSpPr>
        <p:grpSpPr>
          <a:xfrm>
            <a:off x="406551" y="3394298"/>
            <a:ext cx="12362966" cy="7289468"/>
            <a:chOff x="-4012379" y="2799134"/>
            <a:chExt cx="12362966" cy="7289468"/>
          </a:xfrm>
        </p:grpSpPr>
        <p:sp>
          <p:nvSpPr>
            <p:cNvPr id="57" name="Téglalap 56"/>
            <p:cNvSpPr/>
            <p:nvPr/>
          </p:nvSpPr>
          <p:spPr>
            <a:xfrm>
              <a:off x="-4012379" y="2799134"/>
              <a:ext cx="8498032" cy="3046988"/>
            </a:xfrm>
            <a:prstGeom prst="rect">
              <a:avLst/>
            </a:prstGeom>
          </p:spPr>
          <p:txBody>
            <a:bodyPr wrap="square">
              <a:spAutoFit/>
            </a:bodyPr>
            <a:lstStyle/>
            <a:p>
              <a:r>
                <a:rPr lang="hu-HU" sz="3200" dirty="0" smtClean="0">
                  <a:solidFill>
                    <a:schemeClr val="bg1"/>
                  </a:solidFill>
                  <a:latin typeface="Baskerville Old Face" panose="02020602080505020303" pitchFamily="18" charset="0"/>
                </a:rPr>
                <a:t>Színháztörténetünk </a:t>
              </a:r>
              <a:r>
                <a:rPr lang="hu-HU" sz="3200" dirty="0">
                  <a:solidFill>
                    <a:schemeClr val="bg1"/>
                  </a:solidFill>
                  <a:latin typeface="Baskerville Old Face" panose="02020602080505020303" pitchFamily="18" charset="0"/>
                </a:rPr>
                <a:t>számára kétségtelenül az volt </a:t>
              </a:r>
              <a:r>
                <a:rPr lang="hu-HU" sz="3200" dirty="0" err="1">
                  <a:solidFill>
                    <a:schemeClr val="bg1"/>
                  </a:solidFill>
                  <a:latin typeface="Baskerville Old Face" panose="02020602080505020303" pitchFamily="18" charset="0"/>
                </a:rPr>
                <a:t>Paulay</a:t>
              </a:r>
              <a:r>
                <a:rPr lang="hu-HU" sz="3200" dirty="0">
                  <a:solidFill>
                    <a:schemeClr val="bg1"/>
                  </a:solidFill>
                  <a:latin typeface="Baskerville Old Face" panose="02020602080505020303" pitchFamily="18" charset="0"/>
                </a:rPr>
                <a:t> Ede legfontosabb és legsikeresebb vállalkozása, hogy 1883. szeptember 21-én </a:t>
              </a:r>
              <a:r>
                <a:rPr lang="hu-HU" sz="3200" dirty="0" smtClean="0">
                  <a:solidFill>
                    <a:schemeClr val="bg1"/>
                  </a:solidFill>
                  <a:latin typeface="Baskerville Old Face" panose="02020602080505020303" pitchFamily="18" charset="0"/>
                </a:rPr>
                <a:t>bemutatta </a:t>
              </a:r>
              <a:r>
                <a:rPr lang="hu-HU" sz="3200" dirty="0">
                  <a:solidFill>
                    <a:schemeClr val="bg1"/>
                  </a:solidFill>
                  <a:latin typeface="Baskerville Old Face" panose="02020602080505020303" pitchFamily="18" charset="0"/>
                </a:rPr>
                <a:t>Madách Imre </a:t>
              </a:r>
              <a:r>
                <a:rPr lang="hu-HU" sz="3200" dirty="0" smtClean="0">
                  <a:solidFill>
                    <a:schemeClr val="bg1"/>
                  </a:solidFill>
                  <a:latin typeface="Baskerville Old Face" panose="02020602080505020303" pitchFamily="18" charset="0"/>
                </a:rPr>
                <a:t>drámai költeményét, </a:t>
              </a:r>
              <a:r>
                <a:rPr lang="hu-HU" sz="3200" dirty="0">
                  <a:solidFill>
                    <a:schemeClr val="bg1"/>
                  </a:solidFill>
                  <a:latin typeface="Baskerville Old Face" panose="02020602080505020303" pitchFamily="18" charset="0"/>
                </a:rPr>
                <a:t>filozófia és látvány pazar ötvözetét, Az ember tragédiáját. </a:t>
              </a:r>
            </a:p>
          </p:txBody>
        </p:sp>
        <p:pic>
          <p:nvPicPr>
            <p:cNvPr id="58" name="Kép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7207">
              <a:off x="3722634" y="3902573"/>
              <a:ext cx="4627953" cy="6186029"/>
            </a:xfrm>
            <a:prstGeom prst="rect">
              <a:avLst/>
            </a:prstGeom>
          </p:spPr>
        </p:pic>
      </p:grpSp>
      <p:grpSp>
        <p:nvGrpSpPr>
          <p:cNvPr id="20" name="Csoportba foglalás 19"/>
          <p:cNvGrpSpPr/>
          <p:nvPr/>
        </p:nvGrpSpPr>
        <p:grpSpPr>
          <a:xfrm>
            <a:off x="568152" y="696144"/>
            <a:ext cx="11817989" cy="1015663"/>
            <a:chOff x="568152" y="696144"/>
            <a:chExt cx="11817989" cy="1015663"/>
          </a:xfrm>
        </p:grpSpPr>
        <p:sp>
          <p:nvSpPr>
            <p:cNvPr id="13" name="Téglalap 12"/>
            <p:cNvSpPr/>
            <p:nvPr/>
          </p:nvSpPr>
          <p:spPr>
            <a:xfrm>
              <a:off x="2151737" y="696144"/>
              <a:ext cx="8757385" cy="1015663"/>
            </a:xfrm>
            <a:prstGeom prst="rect">
              <a:avLst/>
            </a:prstGeom>
          </p:spPr>
          <p:txBody>
            <a:bodyPr wrap="square">
              <a:spAutoFit/>
            </a:bodyPr>
            <a:lstStyle/>
            <a:p>
              <a:pPr algn="ctr"/>
              <a:r>
                <a:rPr lang="hu-HU" sz="6000" b="1" spc="-99" dirty="0" smtClean="0">
                  <a:solidFill>
                    <a:schemeClr val="bg1"/>
                  </a:solidFill>
                  <a:effectLst>
                    <a:innerShdw blurRad="50800" dist="25400" dir="13500000">
                      <a:srgbClr val="000000">
                        <a:alpha val="70000"/>
                      </a:srgbClr>
                    </a:innerShdw>
                    <a:reflection stA="25000" endPos="28000" dist="12700" dir="5400000" sy="-100000" algn="bl" rotWithShape="0"/>
                  </a:effectLst>
                  <a:latin typeface="Baskerville Old Face" panose="02020602080505020303" pitchFamily="18" charset="0"/>
                  <a:cs typeface="Aparajita" panose="020B0604020202020204" pitchFamily="34" charset="0"/>
                </a:rPr>
                <a:t>AZ ŐSBEMUTATÓRÓL</a:t>
              </a:r>
            </a:p>
          </p:txBody>
        </p:sp>
        <p:cxnSp>
          <p:nvCxnSpPr>
            <p:cNvPr id="15" name="Egyenes összekötő 14"/>
            <p:cNvCxnSpPr/>
            <p:nvPr/>
          </p:nvCxnSpPr>
          <p:spPr>
            <a:xfrm>
              <a:off x="568152" y="1711807"/>
              <a:ext cx="1181798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églalap 27"/>
          <p:cNvSpPr/>
          <p:nvPr/>
        </p:nvSpPr>
        <p:spPr>
          <a:xfrm>
            <a:off x="712168" y="4363880"/>
            <a:ext cx="11593288" cy="646331"/>
          </a:xfrm>
          <a:prstGeom prst="rect">
            <a:avLst/>
          </a:prstGeom>
        </p:spPr>
        <p:txBody>
          <a:bodyPr wrap="square">
            <a:spAutoFit/>
          </a:bodyPr>
          <a:lstStyle/>
          <a:p>
            <a:r>
              <a:rPr lang="hu-HU" sz="3600" dirty="0" err="1" smtClean="0">
                <a:solidFill>
                  <a:schemeClr val="bg1"/>
                </a:solidFill>
                <a:latin typeface="Baskerville Old Face" panose="02020602080505020303" pitchFamily="18" charset="0"/>
              </a:rPr>
              <a:t>Paulay</a:t>
            </a:r>
            <a:r>
              <a:rPr lang="hu-HU" sz="3600" dirty="0" smtClean="0">
                <a:solidFill>
                  <a:schemeClr val="bg1"/>
                </a:solidFill>
                <a:latin typeface="Baskerville Old Face" panose="02020602080505020303" pitchFamily="18" charset="0"/>
              </a:rPr>
              <a:t> alapvetően </a:t>
            </a:r>
            <a:r>
              <a:rPr lang="hu-HU" sz="3600" dirty="0">
                <a:solidFill>
                  <a:schemeClr val="bg1"/>
                </a:solidFill>
                <a:latin typeface="Baskerville Old Face" panose="02020602080505020303" pitchFamily="18" charset="0"/>
              </a:rPr>
              <a:t>történelmi képeskönyv-megoldást választott</a:t>
            </a:r>
            <a:r>
              <a:rPr lang="hu-HU" sz="3600" dirty="0" smtClean="0">
                <a:solidFill>
                  <a:schemeClr val="bg1"/>
                </a:solidFill>
                <a:latin typeface="Baskerville Old Face" panose="02020602080505020303" pitchFamily="18" charset="0"/>
              </a:rPr>
              <a:t>. </a:t>
            </a:r>
            <a:endParaRPr lang="hu-HU" sz="3600" dirty="0">
              <a:solidFill>
                <a:schemeClr val="bg1"/>
              </a:solidFill>
              <a:latin typeface="Baskerville Old Face" panose="02020602080505020303" pitchFamily="18" charset="0"/>
            </a:endParaRPr>
          </a:p>
        </p:txBody>
      </p:sp>
      <p:grpSp>
        <p:nvGrpSpPr>
          <p:cNvPr id="29" name="Csoportba foglalás 28"/>
          <p:cNvGrpSpPr/>
          <p:nvPr/>
        </p:nvGrpSpPr>
        <p:grpSpPr>
          <a:xfrm>
            <a:off x="2368352" y="4482774"/>
            <a:ext cx="9750444" cy="3999011"/>
            <a:chOff x="2368352" y="4482774"/>
            <a:chExt cx="9750444" cy="3999011"/>
          </a:xfrm>
        </p:grpSpPr>
        <p:sp>
          <p:nvSpPr>
            <p:cNvPr id="30" name="Téglalap 29"/>
            <p:cNvSpPr/>
            <p:nvPr/>
          </p:nvSpPr>
          <p:spPr>
            <a:xfrm>
              <a:off x="2368352" y="4482774"/>
              <a:ext cx="8064896" cy="707886"/>
            </a:xfrm>
            <a:prstGeom prst="rect">
              <a:avLst/>
            </a:prstGeom>
          </p:spPr>
          <p:txBody>
            <a:bodyPr wrap="square">
              <a:spAutoFit/>
            </a:bodyPr>
            <a:lstStyle/>
            <a:p>
              <a:r>
                <a:rPr lang="hu-HU" sz="4000" dirty="0" smtClean="0">
                  <a:solidFill>
                    <a:schemeClr val="bg1"/>
                  </a:solidFill>
                  <a:latin typeface="Baskerville Old Face" panose="02020602080505020303" pitchFamily="18" charset="0"/>
                </a:rPr>
                <a:t>A </a:t>
              </a:r>
              <a:r>
                <a:rPr lang="hu-HU" sz="4000" dirty="0">
                  <a:solidFill>
                    <a:schemeClr val="bg1"/>
                  </a:solidFill>
                  <a:latin typeface="Baskerville Old Face" panose="02020602080505020303" pitchFamily="18" charset="0"/>
                </a:rPr>
                <a:t>kísérőzenét Erkel Gyula </a:t>
              </a:r>
              <a:r>
                <a:rPr lang="hu-HU" sz="4000" dirty="0" smtClean="0">
                  <a:solidFill>
                    <a:schemeClr val="bg1"/>
                  </a:solidFill>
                  <a:latin typeface="Baskerville Old Face" panose="02020602080505020303" pitchFamily="18" charset="0"/>
                </a:rPr>
                <a:t>szerezte.</a:t>
              </a:r>
              <a:endParaRPr lang="hu-HU" sz="4000" dirty="0">
                <a:solidFill>
                  <a:schemeClr val="bg1"/>
                </a:solidFill>
                <a:latin typeface="Baskerville Old Face" panose="02020602080505020303" pitchFamily="18" charset="0"/>
              </a:endParaRPr>
            </a:p>
          </p:txBody>
        </p:sp>
        <p:pic>
          <p:nvPicPr>
            <p:cNvPr id="31" name="Picture 2" descr="Erkel Gyul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6484">
              <a:off x="9411919" y="4713812"/>
              <a:ext cx="2706877" cy="3767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Csoportba foglalás 34"/>
          <p:cNvGrpSpPr/>
          <p:nvPr/>
        </p:nvGrpSpPr>
        <p:grpSpPr>
          <a:xfrm>
            <a:off x="802751" y="3494234"/>
            <a:ext cx="9962606" cy="5402892"/>
            <a:chOff x="416296" y="3792488"/>
            <a:chExt cx="9962606" cy="5402892"/>
          </a:xfrm>
        </p:grpSpPr>
        <p:sp>
          <p:nvSpPr>
            <p:cNvPr id="36" name="Téglalap 35"/>
            <p:cNvSpPr/>
            <p:nvPr/>
          </p:nvSpPr>
          <p:spPr>
            <a:xfrm>
              <a:off x="3592488" y="3792488"/>
              <a:ext cx="6786414" cy="2677656"/>
            </a:xfrm>
            <a:prstGeom prst="rect">
              <a:avLst/>
            </a:prstGeom>
          </p:spPr>
          <p:txBody>
            <a:bodyPr wrap="square">
              <a:spAutoFit/>
            </a:bodyPr>
            <a:lstStyle/>
            <a:p>
              <a:r>
                <a:rPr lang="hu-HU" sz="2800" dirty="0" smtClean="0">
                  <a:solidFill>
                    <a:schemeClr val="bg1"/>
                  </a:solidFill>
                  <a:latin typeface="Baskerville Old Face" panose="02020602080505020303" pitchFamily="18" charset="0"/>
                </a:rPr>
                <a:t>A premier azzal is bekerült a magyar színháztörténetbe, hogy a Nemzetiben ekkor alkalmaztak először villanyvilágítást, a díszletek mozgatását pedig süllyesztőkkel és forgókkal biztosították. A megnövelt színpadnak süllyesztő funkciója is volt. </a:t>
              </a:r>
              <a:endParaRPr lang="hu-HU" sz="2800" dirty="0">
                <a:solidFill>
                  <a:schemeClr val="bg1"/>
                </a:solidFill>
                <a:latin typeface="Baskerville Old Face" panose="02020602080505020303" pitchFamily="18" charset="0"/>
              </a:endParaRPr>
            </a:p>
          </p:txBody>
        </p:sp>
        <p:pic>
          <p:nvPicPr>
            <p:cNvPr id="37" name="Picture 4" descr="KapcsolÃ³dÃ³ kÃ©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85337">
              <a:off x="416296" y="6122176"/>
              <a:ext cx="3073204" cy="3073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églalap 40"/>
          <p:cNvSpPr/>
          <p:nvPr/>
        </p:nvSpPr>
        <p:spPr>
          <a:xfrm>
            <a:off x="2676821" y="3525462"/>
            <a:ext cx="7707215" cy="2862322"/>
          </a:xfrm>
          <a:prstGeom prst="rect">
            <a:avLst/>
          </a:prstGeom>
        </p:spPr>
        <p:txBody>
          <a:bodyPr wrap="square">
            <a:spAutoFit/>
          </a:bodyPr>
          <a:lstStyle/>
          <a:p>
            <a:pPr algn="ctr"/>
            <a:r>
              <a:rPr lang="hu-HU" sz="3600" dirty="0" smtClean="0">
                <a:solidFill>
                  <a:schemeClr val="bg1"/>
                </a:solidFill>
                <a:latin typeface="Baskerville Old Face" panose="02020602080505020303" pitchFamily="18" charset="0"/>
              </a:rPr>
              <a:t>Hevesi Sándor a következőket írta: </a:t>
            </a:r>
            <a:r>
              <a:rPr lang="hu-HU" sz="3600" dirty="0" smtClean="0">
                <a:solidFill>
                  <a:schemeClr val="accent2">
                    <a:lumMod val="60000"/>
                    <a:lumOff val="40000"/>
                  </a:schemeClr>
                </a:solidFill>
                <a:latin typeface="Baskerville Old Face" panose="02020602080505020303" pitchFamily="18" charset="0"/>
              </a:rPr>
              <a:t>"Madách költeménye bibliája a Nemzeti Színháznak, amelyet örökké forgat, amelyből mindig tanul, amelyet sohasem fog teljesen kitanulni."</a:t>
            </a:r>
            <a:endParaRPr lang="hu-HU" sz="3600" dirty="0">
              <a:solidFill>
                <a:schemeClr val="accent2">
                  <a:lumMod val="60000"/>
                  <a:lumOff val="40000"/>
                </a:schemeClr>
              </a:solidFill>
              <a:latin typeface="Baskerville Old Face" panose="02020602080505020303" pitchFamily="18" charset="0"/>
            </a:endParaRPr>
          </a:p>
        </p:txBody>
      </p:sp>
      <p:grpSp>
        <p:nvGrpSpPr>
          <p:cNvPr id="45" name="Csoportba foglalás 44"/>
          <p:cNvGrpSpPr/>
          <p:nvPr/>
        </p:nvGrpSpPr>
        <p:grpSpPr>
          <a:xfrm>
            <a:off x="742224" y="413291"/>
            <a:ext cx="11433905" cy="8756619"/>
            <a:chOff x="643077" y="479249"/>
            <a:chExt cx="11433905" cy="8756619"/>
          </a:xfrm>
        </p:grpSpPr>
        <p:sp>
          <p:nvSpPr>
            <p:cNvPr id="46" name="Téglalap 45"/>
            <p:cNvSpPr/>
            <p:nvPr/>
          </p:nvSpPr>
          <p:spPr>
            <a:xfrm>
              <a:off x="1936304" y="2580675"/>
              <a:ext cx="9505056" cy="4524315"/>
            </a:xfrm>
            <a:prstGeom prst="rect">
              <a:avLst/>
            </a:prstGeom>
          </p:spPr>
          <p:txBody>
            <a:bodyPr wrap="square">
              <a:spAutoFit/>
            </a:bodyPr>
            <a:lstStyle/>
            <a:p>
              <a:r>
                <a:rPr lang="hu-HU" sz="3200" dirty="0" err="1" smtClean="0">
                  <a:solidFill>
                    <a:schemeClr val="bg1"/>
                  </a:solidFill>
                  <a:latin typeface="Baskerville Old Face" panose="02020602080505020303" pitchFamily="18" charset="0"/>
                </a:rPr>
                <a:t>Paulay</a:t>
              </a:r>
              <a:r>
                <a:rPr lang="hu-HU" sz="3200" dirty="0" smtClean="0">
                  <a:solidFill>
                    <a:schemeClr val="bg1"/>
                  </a:solidFill>
                  <a:latin typeface="Baskerville Old Face" panose="02020602080505020303" pitchFamily="18" charset="0"/>
                </a:rPr>
                <a:t> </a:t>
              </a:r>
              <a:r>
                <a:rPr lang="hu-HU" sz="3200" dirty="0">
                  <a:solidFill>
                    <a:schemeClr val="bg1"/>
                  </a:solidFill>
                  <a:latin typeface="Baskerville Old Face" panose="02020602080505020303" pitchFamily="18" charset="0"/>
                </a:rPr>
                <a:t>Ede alaposan felkészült erre a kivételes vállalkozásra: a színrevitel problémáiról a bemutató előtt elemző tanulmányt jelentetett meg a Fővárosi Lapokban, hogy a jövendő közönséget bevezesse a nagy mű titkaiba. Ismét az együttes legkiválóbb tagjaira bízta a szerepeket. Ádámot Nagy Imre, Évát Jászai Mari, Lucifert Gyenes László játszotta. A bemutató kivételes sikert ért el: 1894-ig, </a:t>
              </a:r>
              <a:r>
                <a:rPr lang="hu-HU" sz="3200" dirty="0" err="1">
                  <a:solidFill>
                    <a:schemeClr val="bg1"/>
                  </a:solidFill>
                  <a:latin typeface="Baskerville Old Face" panose="02020602080505020303" pitchFamily="18" charset="0"/>
                </a:rPr>
                <a:t>Paulay</a:t>
              </a:r>
              <a:r>
                <a:rPr lang="hu-HU" sz="3200" dirty="0">
                  <a:solidFill>
                    <a:schemeClr val="bg1"/>
                  </a:solidFill>
                  <a:latin typeface="Baskerville Old Face" panose="02020602080505020303" pitchFamily="18" charset="0"/>
                </a:rPr>
                <a:t> halálig, kilencvenhétszer tűzhették műsorra Madách művének színpadi változatát.</a:t>
              </a:r>
            </a:p>
          </p:txBody>
        </p:sp>
        <p:sp>
          <p:nvSpPr>
            <p:cNvPr id="47" name="Téglalap 46"/>
            <p:cNvSpPr/>
            <p:nvPr/>
          </p:nvSpPr>
          <p:spPr>
            <a:xfrm rot="930854">
              <a:off x="8485255" y="6625139"/>
              <a:ext cx="3330604" cy="2215991"/>
            </a:xfrm>
            <a:prstGeom prst="rect">
              <a:avLst/>
            </a:prstGeom>
            <a:noFill/>
          </p:spPr>
          <p:txBody>
            <a:bodyPr wrap="square" lIns="91440" tIns="45720" rIns="91440" bIns="45720">
              <a:spAutoFit/>
            </a:bodyPr>
            <a:lstStyle/>
            <a:p>
              <a:pPr algn="ctr"/>
              <a:r>
                <a:rPr lang="hu-HU" sz="138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Baskerville Old Face" panose="02020602080505020303" pitchFamily="18" charset="0"/>
                </a:rPr>
                <a:t>97x</a:t>
              </a:r>
              <a:endParaRPr lang="hu-HU" sz="138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Baskerville Old Face" panose="02020602080505020303" pitchFamily="18" charset="0"/>
              </a:endParaRPr>
            </a:p>
          </p:txBody>
        </p:sp>
        <p:pic>
          <p:nvPicPr>
            <p:cNvPr id="48" name="Kép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52470">
              <a:off x="738232" y="518498"/>
              <a:ext cx="1176528" cy="2194560"/>
            </a:xfrm>
            <a:prstGeom prst="rect">
              <a:avLst/>
            </a:prstGeom>
          </p:spPr>
        </p:pic>
        <p:pic>
          <p:nvPicPr>
            <p:cNvPr id="49" name="Kép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84546">
              <a:off x="10854409" y="479249"/>
              <a:ext cx="1222573" cy="2245459"/>
            </a:xfrm>
            <a:prstGeom prst="rect">
              <a:avLst/>
            </a:prstGeom>
          </p:spPr>
        </p:pic>
        <p:pic>
          <p:nvPicPr>
            <p:cNvPr id="50" name="Kép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79657">
              <a:off x="643077" y="7030830"/>
              <a:ext cx="1366838" cy="2205038"/>
            </a:xfrm>
            <a:prstGeom prst="rect">
              <a:avLst/>
            </a:prstGeom>
          </p:spPr>
        </p:pic>
      </p:grpSp>
      <p:grpSp>
        <p:nvGrpSpPr>
          <p:cNvPr id="51" name="Csoportba foglalás 50"/>
          <p:cNvGrpSpPr/>
          <p:nvPr/>
        </p:nvGrpSpPr>
        <p:grpSpPr>
          <a:xfrm>
            <a:off x="-56408" y="1487252"/>
            <a:ext cx="12442549" cy="7521929"/>
            <a:chOff x="-307437" y="1096731"/>
            <a:chExt cx="12442549" cy="7521929"/>
          </a:xfrm>
        </p:grpSpPr>
        <p:sp>
          <p:nvSpPr>
            <p:cNvPr id="52" name="Téglalap 51"/>
            <p:cNvSpPr/>
            <p:nvPr/>
          </p:nvSpPr>
          <p:spPr>
            <a:xfrm>
              <a:off x="1261904" y="3456437"/>
              <a:ext cx="10873208" cy="1938992"/>
            </a:xfrm>
            <a:prstGeom prst="rect">
              <a:avLst/>
            </a:prstGeom>
          </p:spPr>
          <p:txBody>
            <a:bodyPr wrap="square">
              <a:spAutoFit/>
            </a:bodyPr>
            <a:lstStyle/>
            <a:p>
              <a:r>
                <a:rPr lang="hu-HU" sz="4000" dirty="0" smtClean="0">
                  <a:solidFill>
                    <a:schemeClr val="bg1"/>
                  </a:solidFill>
                  <a:latin typeface="Baskerville Old Face" panose="02020602080505020303" pitchFamily="18" charset="0"/>
                </a:rPr>
                <a:t>A </a:t>
              </a:r>
              <a:r>
                <a:rPr lang="hu-HU" sz="4000" dirty="0">
                  <a:solidFill>
                    <a:schemeClr val="bg1"/>
                  </a:solidFill>
                  <a:latin typeface="Baskerville Old Face" panose="02020602080505020303" pitchFamily="18" charset="0"/>
                </a:rPr>
                <a:t>magyar dráma napját Madách Imre Az ember tragédiája című művének 1883. szeptember 21-i ősbemutatójára emlékezve rendezik meg 1984 óta. </a:t>
              </a:r>
            </a:p>
          </p:txBody>
        </p:sp>
        <p:grpSp>
          <p:nvGrpSpPr>
            <p:cNvPr id="53" name="Csoportba foglalás 52"/>
            <p:cNvGrpSpPr/>
            <p:nvPr/>
          </p:nvGrpSpPr>
          <p:grpSpPr>
            <a:xfrm>
              <a:off x="-307437" y="1096731"/>
              <a:ext cx="9021955" cy="7521929"/>
              <a:chOff x="-860557" y="1121305"/>
              <a:chExt cx="9021955" cy="7521929"/>
            </a:xfrm>
          </p:grpSpPr>
          <p:pic>
            <p:nvPicPr>
              <p:cNvPr id="5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6373" y="5897294"/>
                <a:ext cx="4755025" cy="2745940"/>
              </a:xfrm>
              <a:prstGeom prst="roundRect">
                <a:avLst>
                  <a:gd name="adj" fmla="val 8594"/>
                </a:avLst>
              </a:prstGeom>
              <a:solidFill>
                <a:srgbClr val="FFFFFF">
                  <a:shade val="85000"/>
                </a:srgbClr>
              </a:solidFill>
              <a:ln>
                <a:noFill/>
              </a:ln>
              <a:effectLst>
                <a:reflection blurRad="152400" stA="34000" endPos="15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50" b="96063" l="2045" r="99387">
                            <a14:backgroundMark x1="47648" y1="23885" x2="51738" y2="21785"/>
                            <a14:backgroundMark x1="48057" y1="30971" x2="49080" y2="37008"/>
                            <a14:backgroundMark x1="52761" y1="27034" x2="54397" y2="27034"/>
                            <a14:backgroundMark x1="58078" y1="23885" x2="62168" y2="23360"/>
                          </a14:backgroundRemoval>
                        </a14:imgEffect>
                      </a14:imgLayer>
                    </a14:imgProps>
                  </a:ext>
                  <a:ext uri="{28A0092B-C50C-407E-A947-70E740481C1C}">
                    <a14:useLocalDpi xmlns:a14="http://schemas.microsoft.com/office/drawing/2010/main" val="0"/>
                  </a:ext>
                </a:extLst>
              </a:blip>
              <a:srcRect/>
              <a:stretch>
                <a:fillRect/>
              </a:stretch>
            </p:blipFill>
            <p:spPr bwMode="auto">
              <a:xfrm rot="20763455">
                <a:off x="-860557" y="1121305"/>
                <a:ext cx="3482806" cy="2713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72" name="Csoportba foglalás 71"/>
          <p:cNvGrpSpPr/>
          <p:nvPr/>
        </p:nvGrpSpPr>
        <p:grpSpPr>
          <a:xfrm>
            <a:off x="551574" y="2311271"/>
            <a:ext cx="12141089" cy="6036169"/>
            <a:chOff x="551574" y="1752088"/>
            <a:chExt cx="12141089" cy="6036169"/>
          </a:xfrm>
        </p:grpSpPr>
        <p:sp>
          <p:nvSpPr>
            <p:cNvPr id="73" name="Téglalap 72"/>
            <p:cNvSpPr/>
            <p:nvPr/>
          </p:nvSpPr>
          <p:spPr>
            <a:xfrm>
              <a:off x="3426514" y="3863770"/>
              <a:ext cx="6400800" cy="1815882"/>
            </a:xfrm>
            <a:prstGeom prst="rect">
              <a:avLst/>
            </a:prstGeom>
          </p:spPr>
          <p:txBody>
            <a:bodyPr>
              <a:spAutoFit/>
            </a:bodyPr>
            <a:lstStyle/>
            <a:p>
              <a:r>
                <a:rPr lang="hu-HU" sz="2800" dirty="0" smtClean="0">
                  <a:solidFill>
                    <a:schemeClr val="bg1"/>
                  </a:solidFill>
                  <a:latin typeface="Baskerville Old Face" panose="02020602080505020303" pitchFamily="18" charset="0"/>
                </a:rPr>
                <a:t>A </a:t>
              </a:r>
              <a:r>
                <a:rPr lang="hu-HU" sz="2800" dirty="0">
                  <a:solidFill>
                    <a:schemeClr val="bg1"/>
                  </a:solidFill>
                  <a:latin typeface="Baskerville Old Face" panose="02020602080505020303" pitchFamily="18" charset="0"/>
                </a:rPr>
                <a:t>bő négyórás előadáson az eredeti mű </a:t>
              </a:r>
              <a:r>
                <a:rPr lang="hu-HU" sz="2800" dirty="0">
                  <a:solidFill>
                    <a:schemeClr val="accent2">
                      <a:lumMod val="60000"/>
                      <a:lumOff val="40000"/>
                    </a:schemeClr>
                  </a:solidFill>
                  <a:latin typeface="Baskerville Old Face" panose="02020602080505020303" pitchFamily="18" charset="0"/>
                </a:rPr>
                <a:t>2560</a:t>
              </a:r>
              <a:r>
                <a:rPr lang="hu-HU" sz="2800" dirty="0">
                  <a:solidFill>
                    <a:schemeClr val="bg1"/>
                  </a:solidFill>
                  <a:latin typeface="Baskerville Old Face" panose="02020602080505020303" pitchFamily="18" charset="0"/>
                </a:rPr>
                <a:t> verssora hangzott el, a </a:t>
              </a:r>
              <a:r>
                <a:rPr lang="hu-HU" sz="2800" dirty="0">
                  <a:solidFill>
                    <a:schemeClr val="accent2">
                      <a:lumMod val="60000"/>
                      <a:lumOff val="40000"/>
                    </a:schemeClr>
                  </a:solidFill>
                  <a:latin typeface="Baskerville Old Face" panose="02020602080505020303" pitchFamily="18" charset="0"/>
                </a:rPr>
                <a:t>86</a:t>
              </a:r>
              <a:r>
                <a:rPr lang="hu-HU" sz="2800" dirty="0">
                  <a:solidFill>
                    <a:schemeClr val="bg1"/>
                  </a:solidFill>
                  <a:latin typeface="Baskerville Old Face" panose="02020602080505020303" pitchFamily="18" charset="0"/>
                </a:rPr>
                <a:t> szerep legkisebbikét is nagynevű színészek </a:t>
              </a:r>
              <a:r>
                <a:rPr lang="hu-HU" sz="2800" dirty="0" smtClean="0">
                  <a:solidFill>
                    <a:schemeClr val="bg1"/>
                  </a:solidFill>
                  <a:latin typeface="Baskerville Old Face" panose="02020602080505020303" pitchFamily="18" charset="0"/>
                </a:rPr>
                <a:t>alakították.</a:t>
              </a:r>
              <a:endParaRPr lang="hu-HU" sz="2800" dirty="0">
                <a:solidFill>
                  <a:schemeClr val="bg1"/>
                </a:solidFill>
                <a:latin typeface="Baskerville Old Face" panose="02020602080505020303" pitchFamily="18" charset="0"/>
              </a:endParaRPr>
            </a:p>
          </p:txBody>
        </p:sp>
        <p:grpSp>
          <p:nvGrpSpPr>
            <p:cNvPr id="74" name="Csoportba foglalás 73"/>
            <p:cNvGrpSpPr/>
            <p:nvPr/>
          </p:nvGrpSpPr>
          <p:grpSpPr>
            <a:xfrm>
              <a:off x="551574" y="1752088"/>
              <a:ext cx="12141089" cy="6036169"/>
              <a:chOff x="551574" y="1752088"/>
              <a:chExt cx="12141089" cy="6036169"/>
            </a:xfrm>
          </p:grpSpPr>
          <p:sp>
            <p:nvSpPr>
              <p:cNvPr id="75" name="Téglalap 74"/>
              <p:cNvSpPr/>
              <p:nvPr/>
            </p:nvSpPr>
            <p:spPr>
              <a:xfrm>
                <a:off x="551574" y="6541761"/>
                <a:ext cx="3328946" cy="769441"/>
              </a:xfrm>
              <a:prstGeom prst="rect">
                <a:avLst/>
              </a:prstGeom>
            </p:spPr>
            <p:txBody>
              <a:bodyPr wrap="square">
                <a:spAutoFit/>
              </a:bodyPr>
              <a:lstStyle/>
              <a:p>
                <a:r>
                  <a:rPr lang="hu-HU" sz="4400" dirty="0" err="1">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Prielle</a:t>
                </a:r>
                <a:r>
                  <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 </a:t>
                </a:r>
                <a:r>
                  <a:rPr lang="hu-HU" sz="44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Kornélia</a:t>
                </a:r>
                <a:endPar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endParaRPr>
              </a:p>
            </p:txBody>
          </p:sp>
          <p:sp>
            <p:nvSpPr>
              <p:cNvPr id="76" name="Téglalap 75"/>
              <p:cNvSpPr/>
              <p:nvPr/>
            </p:nvSpPr>
            <p:spPr>
              <a:xfrm>
                <a:off x="8977117" y="5429383"/>
                <a:ext cx="3715546" cy="769441"/>
              </a:xfrm>
              <a:prstGeom prst="rect">
                <a:avLst/>
              </a:prstGeom>
            </p:spPr>
            <p:txBody>
              <a:bodyPr wrap="square">
                <a:spAutoFit/>
              </a:bodyPr>
              <a:lstStyle/>
              <a:p>
                <a:r>
                  <a:rPr lang="hu-HU" sz="4400" dirty="0" err="1">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Feleky</a:t>
                </a:r>
                <a:r>
                  <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 Miklós</a:t>
                </a:r>
              </a:p>
            </p:txBody>
          </p:sp>
          <p:sp>
            <p:nvSpPr>
              <p:cNvPr id="77" name="Téglalap 76"/>
              <p:cNvSpPr/>
              <p:nvPr/>
            </p:nvSpPr>
            <p:spPr>
              <a:xfrm>
                <a:off x="7968125" y="2125067"/>
                <a:ext cx="4666229" cy="769441"/>
              </a:xfrm>
              <a:prstGeom prst="rect">
                <a:avLst/>
              </a:prstGeom>
            </p:spPr>
            <p:txBody>
              <a:bodyPr wrap="square">
                <a:spAutoFit/>
              </a:bodyPr>
              <a:lstStyle/>
              <a:p>
                <a:r>
                  <a:rPr lang="hu-HU" sz="4400" dirty="0" err="1">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Náday</a:t>
                </a:r>
                <a:r>
                  <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 </a:t>
                </a:r>
                <a:r>
                  <a:rPr lang="hu-HU" sz="44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Ferenc</a:t>
                </a:r>
                <a:endPar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endParaRPr>
              </a:p>
            </p:txBody>
          </p:sp>
          <p:sp>
            <p:nvSpPr>
              <p:cNvPr id="78" name="Téglalap 77"/>
              <p:cNvSpPr/>
              <p:nvPr/>
            </p:nvSpPr>
            <p:spPr>
              <a:xfrm>
                <a:off x="3431465" y="1752088"/>
                <a:ext cx="3886406" cy="769441"/>
              </a:xfrm>
              <a:prstGeom prst="rect">
                <a:avLst/>
              </a:prstGeom>
            </p:spPr>
            <p:txBody>
              <a:bodyPr wrap="square">
                <a:spAutoFit/>
              </a:bodyPr>
              <a:lstStyle/>
              <a:p>
                <a:r>
                  <a:rPr lang="hu-HU" sz="4400" dirty="0" err="1">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Helvey</a:t>
                </a:r>
                <a:r>
                  <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 Laura</a:t>
                </a:r>
              </a:p>
            </p:txBody>
          </p:sp>
          <p:sp>
            <p:nvSpPr>
              <p:cNvPr id="79" name="Téglalap 78"/>
              <p:cNvSpPr/>
              <p:nvPr/>
            </p:nvSpPr>
            <p:spPr>
              <a:xfrm>
                <a:off x="634700" y="3251837"/>
                <a:ext cx="3093442" cy="769441"/>
              </a:xfrm>
              <a:prstGeom prst="rect">
                <a:avLst/>
              </a:prstGeom>
            </p:spPr>
            <p:txBody>
              <a:bodyPr wrap="square">
                <a:spAutoFit/>
              </a:bodyPr>
              <a:lstStyle/>
              <a:p>
                <a:r>
                  <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Újházi Ede</a:t>
                </a:r>
              </a:p>
            </p:txBody>
          </p:sp>
          <p:sp>
            <p:nvSpPr>
              <p:cNvPr id="80" name="Téglalap 79"/>
              <p:cNvSpPr/>
              <p:nvPr/>
            </p:nvSpPr>
            <p:spPr>
              <a:xfrm>
                <a:off x="5667972" y="7018816"/>
                <a:ext cx="3860120" cy="769441"/>
              </a:xfrm>
              <a:prstGeom prst="rect">
                <a:avLst/>
              </a:prstGeom>
            </p:spPr>
            <p:txBody>
              <a:bodyPr wrap="square">
                <a:spAutoFit/>
              </a:bodyPr>
              <a:lstStyle/>
              <a:p>
                <a:r>
                  <a:rPr lang="hu-HU" sz="4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latin typeface="FlemishScript BT" panose="030306020505070F0A05" pitchFamily="66" charset="0"/>
                  </a:rPr>
                  <a:t>Márkus Emília</a:t>
                </a:r>
              </a:p>
            </p:txBody>
          </p:sp>
        </p:grpSp>
      </p:grpSp>
      <p:grpSp>
        <p:nvGrpSpPr>
          <p:cNvPr id="81" name="Csoportba foglalás 80"/>
          <p:cNvGrpSpPr/>
          <p:nvPr/>
        </p:nvGrpSpPr>
        <p:grpSpPr>
          <a:xfrm>
            <a:off x="1047436" y="2635548"/>
            <a:ext cx="11143035" cy="6104306"/>
            <a:chOff x="1144216" y="2782141"/>
            <a:chExt cx="11143035" cy="6104306"/>
          </a:xfrm>
        </p:grpSpPr>
        <p:sp>
          <p:nvSpPr>
            <p:cNvPr id="82" name="Téglalap 81"/>
            <p:cNvSpPr/>
            <p:nvPr/>
          </p:nvSpPr>
          <p:spPr>
            <a:xfrm>
              <a:off x="1144216" y="2782141"/>
              <a:ext cx="9577064" cy="3354765"/>
            </a:xfrm>
            <a:prstGeom prst="rect">
              <a:avLst/>
            </a:prstGeom>
          </p:spPr>
          <p:txBody>
            <a:bodyPr wrap="square">
              <a:spAutoFit/>
            </a:bodyPr>
            <a:lstStyle/>
            <a:p>
              <a:r>
                <a:rPr lang="hu-HU" sz="2800" i="1" dirty="0" smtClean="0">
                  <a:solidFill>
                    <a:schemeClr val="bg1"/>
                  </a:solidFill>
                  <a:latin typeface="Baskerville Old Face" panose="02020602080505020303" pitchFamily="18" charset="0"/>
                </a:rPr>
                <a:t>„A magyar irodalom egyik legszebb terméke, büszkesége oly alakban kerül most a közönség elé, amilyenről szerzője aligha álmodott valaha. Az „Ember </a:t>
              </a:r>
              <a:r>
                <a:rPr lang="hu-HU" sz="2800" i="1" dirty="0" err="1" smtClean="0">
                  <a:solidFill>
                    <a:schemeClr val="bg1"/>
                  </a:solidFill>
                  <a:latin typeface="Baskerville Old Face" panose="02020602080505020303" pitchFamily="18" charset="0"/>
                </a:rPr>
                <a:t>tragédiájá</a:t>
              </a:r>
              <a:r>
                <a:rPr lang="hu-HU" sz="2800" i="1" dirty="0" smtClean="0">
                  <a:solidFill>
                    <a:schemeClr val="bg1"/>
                  </a:solidFill>
                  <a:latin typeface="Baskerville Old Face" panose="02020602080505020303" pitchFamily="18" charset="0"/>
                </a:rPr>
                <a:t>”</a:t>
              </a:r>
              <a:r>
                <a:rPr lang="hu-HU" sz="2800" i="1" dirty="0" err="1" smtClean="0">
                  <a:solidFill>
                    <a:schemeClr val="bg1"/>
                  </a:solidFill>
                  <a:latin typeface="Baskerville Old Face" panose="02020602080505020303" pitchFamily="18" charset="0"/>
                </a:rPr>
                <a:t>-t</a:t>
              </a:r>
              <a:r>
                <a:rPr lang="hu-HU" sz="2800" i="1" dirty="0" smtClean="0">
                  <a:solidFill>
                    <a:schemeClr val="bg1"/>
                  </a:solidFill>
                  <a:latin typeface="Baskerville Old Face" panose="02020602080505020303" pitchFamily="18" charset="0"/>
                </a:rPr>
                <a:t>, ez egyáltalán nem a színpad számára írott drámai költeményt színre hozza a Nemzeti </a:t>
              </a:r>
              <a:r>
                <a:rPr lang="hu-HU" sz="2800" i="1" dirty="0">
                  <a:solidFill>
                    <a:schemeClr val="bg1"/>
                  </a:solidFill>
                  <a:latin typeface="Baskerville Old Face" panose="02020602080505020303" pitchFamily="18" charset="0"/>
                </a:rPr>
                <a:t>S</a:t>
              </a:r>
              <a:r>
                <a:rPr lang="hu-HU" sz="2800" i="1" dirty="0" smtClean="0">
                  <a:solidFill>
                    <a:schemeClr val="bg1"/>
                  </a:solidFill>
                  <a:latin typeface="Baskerville Old Face" panose="02020602080505020303" pitchFamily="18" charset="0"/>
                </a:rPr>
                <a:t>zínház, </a:t>
              </a:r>
              <a:r>
                <a:rPr lang="hu-HU" sz="2800" i="1" dirty="0" err="1" smtClean="0">
                  <a:solidFill>
                    <a:schemeClr val="bg1"/>
                  </a:solidFill>
                  <a:latin typeface="Baskerville Old Face" panose="02020602080505020303" pitchFamily="18" charset="0"/>
                </a:rPr>
                <a:t>Paulay</a:t>
              </a:r>
              <a:r>
                <a:rPr lang="hu-HU" sz="2800" i="1" dirty="0" smtClean="0">
                  <a:solidFill>
                    <a:schemeClr val="bg1"/>
                  </a:solidFill>
                  <a:latin typeface="Baskerville Old Face" panose="02020602080505020303" pitchFamily="18" charset="0"/>
                </a:rPr>
                <a:t> Ede igazgató és dramaturg átdolgozásában.” </a:t>
              </a:r>
              <a:r>
                <a:rPr lang="hu-HU" sz="2400" dirty="0" smtClean="0">
                  <a:solidFill>
                    <a:schemeClr val="bg1"/>
                  </a:solidFill>
                  <a:latin typeface="Baskerville Old Face" panose="02020602080505020303" pitchFamily="18" charset="0"/>
                </a:rPr>
                <a:t>Így kezdte cikkét a bemutató után két nappal, 188</a:t>
              </a:r>
              <a:r>
                <a:rPr lang="hu-HU" sz="2400" dirty="0" smtClean="0">
                  <a:solidFill>
                    <a:schemeClr val="bg1"/>
                  </a:solidFill>
                  <a:latin typeface="Times New Roman" panose="02020603050405020304" pitchFamily="18" charset="0"/>
                  <a:cs typeface="Times New Roman" panose="02020603050405020304" pitchFamily="18" charset="0"/>
                </a:rPr>
                <a:t>3</a:t>
              </a:r>
              <a:r>
                <a:rPr lang="hu-HU" sz="2400" dirty="0" smtClean="0">
                  <a:solidFill>
                    <a:schemeClr val="bg1"/>
                  </a:solidFill>
                  <a:latin typeface="Baskerville Old Face" panose="02020602080505020303" pitchFamily="18" charset="0"/>
                </a:rPr>
                <a:t>. szeptember 2</a:t>
              </a:r>
              <a:r>
                <a:rPr lang="hu-HU" sz="2400" dirty="0" smtClean="0">
                  <a:solidFill>
                    <a:schemeClr val="bg1"/>
                  </a:solidFill>
                  <a:latin typeface="Times New Roman" panose="02020603050405020304" pitchFamily="18" charset="0"/>
                  <a:cs typeface="Times New Roman" panose="02020603050405020304" pitchFamily="18" charset="0"/>
                </a:rPr>
                <a:t>3</a:t>
              </a:r>
              <a:r>
                <a:rPr lang="hu-HU" sz="2400" dirty="0" smtClean="0">
                  <a:solidFill>
                    <a:schemeClr val="bg1"/>
                  </a:solidFill>
                  <a:latin typeface="Baskerville Old Face" panose="02020602080505020303" pitchFamily="18" charset="0"/>
                </a:rPr>
                <a:t>-án a Vasárnapi Újság névtelen szerzője.</a:t>
              </a:r>
              <a:br>
                <a:rPr lang="hu-HU" sz="2400" dirty="0" smtClean="0">
                  <a:solidFill>
                    <a:schemeClr val="bg1"/>
                  </a:solidFill>
                  <a:latin typeface="Baskerville Old Face" panose="02020602080505020303" pitchFamily="18" charset="0"/>
                </a:rPr>
              </a:br>
              <a:endParaRPr lang="hu-HU" sz="2400" dirty="0">
                <a:solidFill>
                  <a:schemeClr val="bg1"/>
                </a:solidFill>
                <a:latin typeface="Baskerville Old Face" panose="02020602080505020303" pitchFamily="18" charset="0"/>
              </a:endParaRPr>
            </a:p>
          </p:txBody>
        </p:sp>
        <p:pic>
          <p:nvPicPr>
            <p:cNvPr id="83" name="Kép 8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326576">
              <a:off x="5896745" y="5856644"/>
              <a:ext cx="6390506" cy="3029803"/>
            </a:xfrm>
            <a:prstGeom prst="rect">
              <a:avLst/>
            </a:prstGeom>
          </p:spPr>
        </p:pic>
      </p:grpSp>
      <p:grpSp>
        <p:nvGrpSpPr>
          <p:cNvPr id="63" name="Csoportba foglalás 62"/>
          <p:cNvGrpSpPr/>
          <p:nvPr/>
        </p:nvGrpSpPr>
        <p:grpSpPr>
          <a:xfrm>
            <a:off x="2332348" y="3360440"/>
            <a:ext cx="9685076" cy="5351820"/>
            <a:chOff x="2332348" y="3360440"/>
            <a:chExt cx="9685076" cy="5351820"/>
          </a:xfrm>
        </p:grpSpPr>
        <p:sp>
          <p:nvSpPr>
            <p:cNvPr id="64" name="Téglalap 63"/>
            <p:cNvSpPr/>
            <p:nvPr/>
          </p:nvSpPr>
          <p:spPr>
            <a:xfrm>
              <a:off x="2332348" y="3360440"/>
              <a:ext cx="8496944" cy="2308324"/>
            </a:xfrm>
            <a:prstGeom prst="rect">
              <a:avLst/>
            </a:prstGeom>
          </p:spPr>
          <p:txBody>
            <a:bodyPr wrap="square">
              <a:spAutoFit/>
            </a:bodyPr>
            <a:lstStyle/>
            <a:p>
              <a:pPr algn="ctr"/>
              <a:r>
                <a:rPr lang="hu-HU" sz="3600" dirty="0" smtClean="0">
                  <a:solidFill>
                    <a:schemeClr val="bg1"/>
                  </a:solidFill>
                  <a:latin typeface="Baskerville Old Face" panose="02020602080505020303" pitchFamily="18" charset="0"/>
                </a:rPr>
                <a:t>A sokak </a:t>
              </a:r>
              <a:r>
                <a:rPr lang="hu-HU" sz="3600" dirty="0">
                  <a:solidFill>
                    <a:schemeClr val="bg1"/>
                  </a:solidFill>
                  <a:latin typeface="Baskerville Old Face" panose="02020602080505020303" pitchFamily="18" charset="0"/>
                </a:rPr>
                <a:t>által legjobb magyar drámának tartott Tragédia a Nemzeti </a:t>
              </a:r>
              <a:r>
                <a:rPr lang="hu-HU" sz="3600" dirty="0" smtClean="0">
                  <a:solidFill>
                    <a:schemeClr val="bg1"/>
                  </a:solidFill>
                  <a:latin typeface="Baskerville Old Face" panose="02020602080505020303" pitchFamily="18" charset="0"/>
                </a:rPr>
                <a:t>Színházban debütált, </a:t>
              </a:r>
              <a:r>
                <a:rPr lang="hu-HU" sz="3600" dirty="0">
                  <a:solidFill>
                    <a:schemeClr val="bg1"/>
                  </a:solidFill>
                  <a:latin typeface="Baskerville Old Face" panose="02020602080505020303" pitchFamily="18" charset="0"/>
                </a:rPr>
                <a:t>melynek épülete ebben az időszakban az Astorián található irodaház helyén </a:t>
              </a:r>
              <a:r>
                <a:rPr lang="hu-HU" sz="3600" dirty="0" smtClean="0">
                  <a:solidFill>
                    <a:schemeClr val="bg1"/>
                  </a:solidFill>
                  <a:latin typeface="Baskerville Old Face" panose="02020602080505020303" pitchFamily="18" charset="0"/>
                </a:rPr>
                <a:t>volt.</a:t>
              </a:r>
              <a:endParaRPr lang="hu-HU" sz="3600" dirty="0">
                <a:solidFill>
                  <a:schemeClr val="bg1"/>
                </a:solidFill>
                <a:latin typeface="Baskerville Old Face" panose="02020602080505020303" pitchFamily="18" charset="0"/>
              </a:endParaRPr>
            </a:p>
          </p:txBody>
        </p:sp>
        <p:pic>
          <p:nvPicPr>
            <p:cNvPr id="65" name="Kép 64"/>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7168" y1="96389" x2="95341" y2="96944"/>
                          <a14:foregroundMark x1="34767" y1="26667" x2="35125" y2="20278"/>
                          <a14:foregroundMark x1="50538" y1="16111" x2="48746" y2="10833"/>
                          <a14:foregroundMark x1="74910" y1="10833" x2="77778" y2="1667"/>
                          <a14:foregroundMark x1="72760" y1="3611" x2="74910" y2="4444"/>
                          <a14:backgroundMark x1="92473" y1="5000" x2="99642" y2="2778"/>
                          <a14:backgroundMark x1="83154" y1="3056" x2="92473" y2="1667"/>
                        </a14:backgroundRemoval>
                      </a14:imgEffect>
                    </a14:imgLayer>
                  </a14:imgProps>
                </a:ext>
                <a:ext uri="{28A0092B-C50C-407E-A947-70E740481C1C}">
                  <a14:useLocalDpi xmlns:a14="http://schemas.microsoft.com/office/drawing/2010/main" val="0"/>
                </a:ext>
              </a:extLst>
            </a:blip>
            <a:stretch>
              <a:fillRect/>
            </a:stretch>
          </p:blipFill>
          <p:spPr>
            <a:xfrm>
              <a:off x="9209112" y="5088632"/>
              <a:ext cx="2808312" cy="3623628"/>
            </a:xfrm>
            <a:prstGeom prst="rect">
              <a:avLst/>
            </a:prstGeom>
            <a:effectLst>
              <a:glow rad="88900">
                <a:schemeClr val="accent2">
                  <a:satMod val="175000"/>
                  <a:alpha val="28000"/>
                </a:schemeClr>
              </a:glow>
              <a:outerShdw blurRad="584200" dist="76200" dir="5400000" sx="102000" sy="102000" algn="t" rotWithShape="0">
                <a:schemeClr val="bg1">
                  <a:lumMod val="50000"/>
                  <a:alpha val="44000"/>
                </a:schemeClr>
              </a:outerShdw>
            </a:effectLst>
          </p:spPr>
        </p:pic>
      </p:grpSp>
      <p:grpSp>
        <p:nvGrpSpPr>
          <p:cNvPr id="32" name="Csoportba foglalás 31"/>
          <p:cNvGrpSpPr/>
          <p:nvPr/>
        </p:nvGrpSpPr>
        <p:grpSpPr>
          <a:xfrm>
            <a:off x="712168" y="3260748"/>
            <a:ext cx="10593616" cy="4098844"/>
            <a:chOff x="496144" y="3975706"/>
            <a:chExt cx="10593616" cy="4098844"/>
          </a:xfrm>
        </p:grpSpPr>
        <p:pic>
          <p:nvPicPr>
            <p:cNvPr id="34" name="Kép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460214">
              <a:off x="8977601" y="3975706"/>
              <a:ext cx="2112159" cy="4098844"/>
            </a:xfrm>
            <a:prstGeom prst="rect">
              <a:avLst/>
            </a:prstGeom>
          </p:spPr>
        </p:pic>
        <p:sp>
          <p:nvSpPr>
            <p:cNvPr id="33" name="Téglalap 32"/>
            <p:cNvSpPr/>
            <p:nvPr/>
          </p:nvSpPr>
          <p:spPr>
            <a:xfrm>
              <a:off x="496144" y="4949198"/>
              <a:ext cx="8640960" cy="1754326"/>
            </a:xfrm>
            <a:prstGeom prst="rect">
              <a:avLst/>
            </a:prstGeom>
          </p:spPr>
          <p:txBody>
            <a:bodyPr wrap="square">
              <a:spAutoFit/>
            </a:bodyPr>
            <a:lstStyle/>
            <a:p>
              <a:r>
                <a:rPr lang="hu-HU" sz="3600" dirty="0" smtClean="0">
                  <a:solidFill>
                    <a:schemeClr val="bg1"/>
                  </a:solidFill>
                  <a:latin typeface="Baskerville Old Face" panose="02020602080505020303" pitchFamily="18" charset="0"/>
                </a:rPr>
                <a:t>Ádám </a:t>
              </a:r>
              <a:r>
                <a:rPr lang="hu-HU" sz="3600" dirty="0">
                  <a:solidFill>
                    <a:schemeClr val="bg1"/>
                  </a:solidFill>
                  <a:latin typeface="Baskerville Old Face" panose="02020602080505020303" pitchFamily="18" charset="0"/>
                </a:rPr>
                <a:t>jelmezeit </a:t>
              </a:r>
              <a:r>
                <a:rPr lang="hu-HU" sz="3600" dirty="0" err="1">
                  <a:solidFill>
                    <a:schemeClr val="bg1"/>
                  </a:solidFill>
                  <a:latin typeface="Baskerville Old Face" panose="02020602080505020303" pitchFamily="18" charset="0"/>
                </a:rPr>
                <a:t>Paulay</a:t>
              </a:r>
              <a:r>
                <a:rPr lang="hu-HU" sz="3600" dirty="0">
                  <a:solidFill>
                    <a:schemeClr val="bg1"/>
                  </a:solidFill>
                  <a:latin typeface="Baskerville Old Face" panose="02020602080505020303" pitchFamily="18" charset="0"/>
                </a:rPr>
                <a:t> tervezte, és ő rajzolta meg a díszletek vázlatát is.</a:t>
              </a:r>
            </a:p>
            <a:p>
              <a:endParaRPr lang="hu-HU" sz="3600" dirty="0">
                <a:solidFill>
                  <a:schemeClr val="bg1"/>
                </a:solidFill>
                <a:latin typeface="Baskerville Old Face" panose="02020602080505020303" pitchFamily="18" charset="0"/>
              </a:endParaRPr>
            </a:p>
          </p:txBody>
        </p:sp>
      </p:grpSp>
      <p:grpSp>
        <p:nvGrpSpPr>
          <p:cNvPr id="59" name="Csoportba foglalás 58"/>
          <p:cNvGrpSpPr/>
          <p:nvPr/>
        </p:nvGrpSpPr>
        <p:grpSpPr>
          <a:xfrm>
            <a:off x="1880336" y="2564051"/>
            <a:ext cx="8889032" cy="5585455"/>
            <a:chOff x="2178896" y="3431263"/>
            <a:chExt cx="8889032" cy="5585455"/>
          </a:xfrm>
        </p:grpSpPr>
        <p:sp>
          <p:nvSpPr>
            <p:cNvPr id="60" name="Téglalap 59"/>
            <p:cNvSpPr/>
            <p:nvPr/>
          </p:nvSpPr>
          <p:spPr>
            <a:xfrm>
              <a:off x="2178896" y="3431263"/>
              <a:ext cx="8889032" cy="2062103"/>
            </a:xfrm>
            <a:prstGeom prst="rect">
              <a:avLst/>
            </a:prstGeom>
          </p:spPr>
          <p:txBody>
            <a:bodyPr wrap="square">
              <a:spAutoFit/>
            </a:bodyPr>
            <a:lstStyle/>
            <a:p>
              <a:pPr algn="ctr"/>
              <a:r>
                <a:rPr lang="hu-HU" sz="3200" dirty="0" smtClean="0">
                  <a:solidFill>
                    <a:schemeClr val="bg1"/>
                  </a:solidFill>
                  <a:latin typeface="Baskerville Old Face" panose="02020602080505020303" pitchFamily="18" charset="0"/>
                </a:rPr>
                <a:t>A legtöbbször </a:t>
              </a:r>
              <a:r>
                <a:rPr lang="hu-HU" sz="3200" dirty="0">
                  <a:solidFill>
                    <a:schemeClr val="bg1"/>
                  </a:solidFill>
                  <a:latin typeface="Baskerville Old Face" panose="02020602080505020303" pitchFamily="18" charset="0"/>
                </a:rPr>
                <a:t>színpadra állított magyar drámák közé tartozik. Kultikus jelentőségének is köszönheti, hogy az új Nemzeti Színház nyitóelőadásaként tűzte programjára a </a:t>
              </a:r>
              <a:r>
                <a:rPr lang="hu-HU" sz="3200" dirty="0" smtClean="0">
                  <a:solidFill>
                    <a:schemeClr val="bg1"/>
                  </a:solidFill>
                  <a:latin typeface="Baskerville Old Face" panose="02020602080505020303" pitchFamily="18" charset="0"/>
                </a:rPr>
                <a:t>műve</a:t>
              </a:r>
              <a:r>
                <a:rPr lang="hu-HU" sz="3200" dirty="0" smtClean="0">
                  <a:solidFill>
                    <a:schemeClr val="bg1"/>
                  </a:solidFill>
                  <a:latin typeface="Baskerville Old Face" panose="02020602080505020303" pitchFamily="18" charset="0"/>
                </a:rPr>
                <a:t>t</a:t>
              </a:r>
              <a:r>
                <a:rPr lang="hu-HU" sz="3200" dirty="0">
                  <a:solidFill>
                    <a:schemeClr val="bg1"/>
                  </a:solidFill>
                  <a:latin typeface="Baskerville Old Face" panose="02020602080505020303" pitchFamily="18" charset="0"/>
                </a:rPr>
                <a:t>.</a:t>
              </a:r>
            </a:p>
          </p:txBody>
        </p:sp>
        <p:pic>
          <p:nvPicPr>
            <p:cNvPr id="61" name="Picture 5" descr="KapcsolÃ³dÃ³ kÃ©p"/>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25625" y="6164784"/>
              <a:ext cx="3802578" cy="2851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77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56"/>
                                        </p:tgtEl>
                                      </p:cBhvr>
                                    </p:animEffect>
                                    <p:anim calcmode="lin" valueType="num">
                                      <p:cBhvr>
                                        <p:cTn id="21" dur="1000"/>
                                        <p:tgtEl>
                                          <p:spTgt spid="56"/>
                                        </p:tgtEl>
                                        <p:attrNameLst>
                                          <p:attrName>ppt_x</p:attrName>
                                        </p:attrNameLst>
                                      </p:cBhvr>
                                      <p:tavLst>
                                        <p:tav tm="0">
                                          <p:val>
                                            <p:strVal val="ppt_x"/>
                                          </p:val>
                                        </p:tav>
                                        <p:tav tm="100000">
                                          <p:val>
                                            <p:strVal val="ppt_x"/>
                                          </p:val>
                                        </p:tav>
                                      </p:tavLst>
                                    </p:anim>
                                    <p:anim calcmode="lin" valueType="num">
                                      <p:cBhvr>
                                        <p:cTn id="22" dur="1000"/>
                                        <p:tgtEl>
                                          <p:spTgt spid="56"/>
                                        </p:tgtEl>
                                        <p:attrNameLst>
                                          <p:attrName>ppt_y</p:attrName>
                                        </p:attrNameLst>
                                      </p:cBhvr>
                                      <p:tavLst>
                                        <p:tav tm="0">
                                          <p:val>
                                            <p:strVal val="ppt_y"/>
                                          </p:val>
                                        </p:tav>
                                        <p:tav tm="100000">
                                          <p:val>
                                            <p:strVal val="ppt_y+.1"/>
                                          </p:val>
                                        </p:tav>
                                      </p:tavLst>
                                    </p:anim>
                                    <p:set>
                                      <p:cBhvr>
                                        <p:cTn id="23" dur="1" fill="hold">
                                          <p:stCondLst>
                                            <p:cond delay="999"/>
                                          </p:stCondLst>
                                        </p:cTn>
                                        <p:tgtEl>
                                          <p:spTgt spid="5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barn(outVertical)">
                                      <p:cBhvr>
                                        <p:cTn id="28" dur="5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63"/>
                                        </p:tgtEl>
                                      </p:cBhvr>
                                    </p:animEffect>
                                    <p:set>
                                      <p:cBhvr>
                                        <p:cTn id="33" dur="1" fill="hold">
                                          <p:stCondLst>
                                            <p:cond delay="499"/>
                                          </p:stCondLst>
                                        </p:cTn>
                                        <p:tgtEl>
                                          <p:spTgt spid="6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circle(out)">
                                      <p:cBhvr>
                                        <p:cTn id="59" dur="2000"/>
                                        <p:tgtEl>
                                          <p:spTgt spid="7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72"/>
                                        </p:tgtEl>
                                        <p:attrNameLst>
                                          <p:attrName>ppt_w</p:attrName>
                                        </p:attrNameLst>
                                      </p:cBhvr>
                                      <p:tavLst>
                                        <p:tav tm="0">
                                          <p:val>
                                            <p:strVal val="ppt_w"/>
                                          </p:val>
                                        </p:tav>
                                        <p:tav tm="100000">
                                          <p:val>
                                            <p:fltVal val="0"/>
                                          </p:val>
                                        </p:tav>
                                      </p:tavLst>
                                    </p:anim>
                                    <p:anim calcmode="lin" valueType="num">
                                      <p:cBhvr>
                                        <p:cTn id="64" dur="500"/>
                                        <p:tgtEl>
                                          <p:spTgt spid="72"/>
                                        </p:tgtEl>
                                        <p:attrNameLst>
                                          <p:attrName>ppt_h</p:attrName>
                                        </p:attrNameLst>
                                      </p:cBhvr>
                                      <p:tavLst>
                                        <p:tav tm="0">
                                          <p:val>
                                            <p:strVal val="ppt_h"/>
                                          </p:val>
                                        </p:tav>
                                        <p:tav tm="100000">
                                          <p:val>
                                            <p:fltVal val="0"/>
                                          </p:val>
                                        </p:tav>
                                      </p:tavLst>
                                    </p:anim>
                                    <p:animEffect transition="out" filter="fade">
                                      <p:cBhvr>
                                        <p:cTn id="65" dur="500"/>
                                        <p:tgtEl>
                                          <p:spTgt spid="72"/>
                                        </p:tgtEl>
                                      </p:cBhvr>
                                    </p:animEffect>
                                    <p:set>
                                      <p:cBhvr>
                                        <p:cTn id="66" dur="1" fill="hold">
                                          <p:stCondLst>
                                            <p:cond delay="499"/>
                                          </p:stCondLst>
                                        </p:cTn>
                                        <p:tgtEl>
                                          <p:spTgt spid="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80">
                                          <p:stCondLst>
                                            <p:cond delay="0"/>
                                          </p:stCondLst>
                                        </p:cTn>
                                        <p:tgtEl>
                                          <p:spTgt spid="32"/>
                                        </p:tgtEl>
                                      </p:cBhvr>
                                    </p:animEffect>
                                    <p:anim calcmode="lin" valueType="num">
                                      <p:cBhvr>
                                        <p:cTn id="7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7" dur="26">
                                          <p:stCondLst>
                                            <p:cond delay="650"/>
                                          </p:stCondLst>
                                        </p:cTn>
                                        <p:tgtEl>
                                          <p:spTgt spid="32"/>
                                        </p:tgtEl>
                                      </p:cBhvr>
                                      <p:to x="100000" y="60000"/>
                                    </p:animScale>
                                    <p:animScale>
                                      <p:cBhvr>
                                        <p:cTn id="78" dur="166" decel="50000">
                                          <p:stCondLst>
                                            <p:cond delay="676"/>
                                          </p:stCondLst>
                                        </p:cTn>
                                        <p:tgtEl>
                                          <p:spTgt spid="32"/>
                                        </p:tgtEl>
                                      </p:cBhvr>
                                      <p:to x="100000" y="100000"/>
                                    </p:animScale>
                                    <p:animScale>
                                      <p:cBhvr>
                                        <p:cTn id="79" dur="26">
                                          <p:stCondLst>
                                            <p:cond delay="1312"/>
                                          </p:stCondLst>
                                        </p:cTn>
                                        <p:tgtEl>
                                          <p:spTgt spid="32"/>
                                        </p:tgtEl>
                                      </p:cBhvr>
                                      <p:to x="100000" y="80000"/>
                                    </p:animScale>
                                    <p:animScale>
                                      <p:cBhvr>
                                        <p:cTn id="80" dur="166" decel="50000">
                                          <p:stCondLst>
                                            <p:cond delay="1338"/>
                                          </p:stCondLst>
                                        </p:cTn>
                                        <p:tgtEl>
                                          <p:spTgt spid="32"/>
                                        </p:tgtEl>
                                      </p:cBhvr>
                                      <p:to x="100000" y="100000"/>
                                    </p:animScale>
                                    <p:animScale>
                                      <p:cBhvr>
                                        <p:cTn id="81" dur="26">
                                          <p:stCondLst>
                                            <p:cond delay="1642"/>
                                          </p:stCondLst>
                                        </p:cTn>
                                        <p:tgtEl>
                                          <p:spTgt spid="32"/>
                                        </p:tgtEl>
                                      </p:cBhvr>
                                      <p:to x="100000" y="90000"/>
                                    </p:animScale>
                                    <p:animScale>
                                      <p:cBhvr>
                                        <p:cTn id="82" dur="166" decel="50000">
                                          <p:stCondLst>
                                            <p:cond delay="1668"/>
                                          </p:stCondLst>
                                        </p:cTn>
                                        <p:tgtEl>
                                          <p:spTgt spid="32"/>
                                        </p:tgtEl>
                                      </p:cBhvr>
                                      <p:to x="100000" y="100000"/>
                                    </p:animScale>
                                    <p:animScale>
                                      <p:cBhvr>
                                        <p:cTn id="83" dur="26">
                                          <p:stCondLst>
                                            <p:cond delay="1808"/>
                                          </p:stCondLst>
                                        </p:cTn>
                                        <p:tgtEl>
                                          <p:spTgt spid="32"/>
                                        </p:tgtEl>
                                      </p:cBhvr>
                                      <p:to x="100000" y="95000"/>
                                    </p:animScale>
                                    <p:animScale>
                                      <p:cBhvr>
                                        <p:cTn id="84" dur="166" decel="50000">
                                          <p:stCondLst>
                                            <p:cond delay="1834"/>
                                          </p:stCondLst>
                                        </p:cTn>
                                        <p:tgtEl>
                                          <p:spTgt spid="32"/>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nodeType="clickEffect">
                                  <p:stCondLst>
                                    <p:cond delay="0"/>
                                  </p:stCondLst>
                                  <p:childTnLst>
                                    <p:anim calcmode="lin" valueType="num">
                                      <p:cBhvr>
                                        <p:cTn id="88" dur="1000"/>
                                        <p:tgtEl>
                                          <p:spTgt spid="32"/>
                                        </p:tgtEl>
                                        <p:attrNameLst>
                                          <p:attrName>ppt_w</p:attrName>
                                        </p:attrNameLst>
                                      </p:cBhvr>
                                      <p:tavLst>
                                        <p:tav tm="0">
                                          <p:val>
                                            <p:strVal val="ppt_w"/>
                                          </p:val>
                                        </p:tav>
                                        <p:tav tm="100000">
                                          <p:val>
                                            <p:fltVal val="0"/>
                                          </p:val>
                                        </p:tav>
                                      </p:tavLst>
                                    </p:anim>
                                    <p:anim calcmode="lin" valueType="num">
                                      <p:cBhvr>
                                        <p:cTn id="89" dur="1000"/>
                                        <p:tgtEl>
                                          <p:spTgt spid="32"/>
                                        </p:tgtEl>
                                        <p:attrNameLst>
                                          <p:attrName>ppt_h</p:attrName>
                                        </p:attrNameLst>
                                      </p:cBhvr>
                                      <p:tavLst>
                                        <p:tav tm="0">
                                          <p:val>
                                            <p:strVal val="ppt_h"/>
                                          </p:val>
                                        </p:tav>
                                        <p:tav tm="100000">
                                          <p:val>
                                            <p:fltVal val="0"/>
                                          </p:val>
                                        </p:tav>
                                      </p:tavLst>
                                    </p:anim>
                                    <p:anim calcmode="lin" valueType="num">
                                      <p:cBhvr>
                                        <p:cTn id="90" dur="1000"/>
                                        <p:tgtEl>
                                          <p:spTgt spid="32"/>
                                        </p:tgtEl>
                                        <p:attrNameLst>
                                          <p:attrName>style.rotation</p:attrName>
                                        </p:attrNameLst>
                                      </p:cBhvr>
                                      <p:tavLst>
                                        <p:tav tm="0">
                                          <p:val>
                                            <p:fltVal val="0"/>
                                          </p:val>
                                        </p:tav>
                                        <p:tav tm="100000">
                                          <p:val>
                                            <p:fltVal val="90"/>
                                          </p:val>
                                        </p:tav>
                                      </p:tavLst>
                                    </p:anim>
                                    <p:animEffect transition="out" filter="fade">
                                      <p:cBhvr>
                                        <p:cTn id="91" dur="1000"/>
                                        <p:tgtEl>
                                          <p:spTgt spid="32"/>
                                        </p:tgtEl>
                                      </p:cBhvr>
                                    </p:animEffect>
                                    <p:set>
                                      <p:cBhvr>
                                        <p:cTn id="92" dur="1" fill="hold">
                                          <p:stCondLst>
                                            <p:cond delay="999"/>
                                          </p:stCondLst>
                                        </p:cTn>
                                        <p:tgtEl>
                                          <p:spTgt spid="3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37"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arn(outVertic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xit" presetSubtype="21" fill="hold" nodeType="clickEffect">
                                  <p:stCondLst>
                                    <p:cond delay="0"/>
                                  </p:stCondLst>
                                  <p:childTnLst>
                                    <p:animEffect transition="out" filter="barn(inVertical)">
                                      <p:cBhvr>
                                        <p:cTn id="101" dur="500"/>
                                        <p:tgtEl>
                                          <p:spTgt spid="35"/>
                                        </p:tgtEl>
                                      </p:cBhvr>
                                    </p:animEffect>
                                    <p:set>
                                      <p:cBhvr>
                                        <p:cTn id="102" dur="1" fill="hold">
                                          <p:stCondLst>
                                            <p:cond delay="499"/>
                                          </p:stCondLst>
                                        </p:cTn>
                                        <p:tgtEl>
                                          <p:spTgt spid="3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1" nodeType="click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fill="hold"/>
                                        <p:tgtEl>
                                          <p:spTgt spid="41"/>
                                        </p:tgtEl>
                                        <p:attrNameLst>
                                          <p:attrName>ppt_w</p:attrName>
                                        </p:attrNameLst>
                                      </p:cBhvr>
                                      <p:tavLst>
                                        <p:tav tm="0">
                                          <p:val>
                                            <p:fltVal val="0"/>
                                          </p:val>
                                        </p:tav>
                                        <p:tav tm="100000">
                                          <p:val>
                                            <p:strVal val="#ppt_w"/>
                                          </p:val>
                                        </p:tav>
                                      </p:tavLst>
                                    </p:anim>
                                    <p:anim calcmode="lin" valueType="num">
                                      <p:cBhvr>
                                        <p:cTn id="108" dur="500" fill="hold"/>
                                        <p:tgtEl>
                                          <p:spTgt spid="41"/>
                                        </p:tgtEl>
                                        <p:attrNameLst>
                                          <p:attrName>ppt_h</p:attrName>
                                        </p:attrNameLst>
                                      </p:cBhvr>
                                      <p:tavLst>
                                        <p:tav tm="0">
                                          <p:val>
                                            <p:fltVal val="0"/>
                                          </p:val>
                                        </p:tav>
                                        <p:tav tm="100000">
                                          <p:val>
                                            <p:strVal val="#ppt_h"/>
                                          </p:val>
                                        </p:tav>
                                      </p:tavLst>
                                    </p:anim>
                                    <p:animEffect transition="in" filter="fade">
                                      <p:cBhvr>
                                        <p:cTn id="109" dur="500"/>
                                        <p:tgtEl>
                                          <p:spTgt spid="41"/>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500"/>
                                        <p:tgtEl>
                                          <p:spTgt spid="8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81"/>
                                        </p:tgtEl>
                                      </p:cBhvr>
                                    </p:animEffect>
                                    <p:set>
                                      <p:cBhvr>
                                        <p:cTn id="124" dur="1" fill="hold">
                                          <p:stCondLst>
                                            <p:cond delay="499"/>
                                          </p:stCondLst>
                                        </p:cTn>
                                        <p:tgtEl>
                                          <p:spTgt spid="81"/>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wipe(up)">
                                      <p:cBhvr>
                                        <p:cTn id="129" dur="500"/>
                                        <p:tgtEl>
                                          <p:spTgt spid="45"/>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xit" presetSubtype="4" fill="hold" nodeType="clickEffect">
                                  <p:stCondLst>
                                    <p:cond delay="0"/>
                                  </p:stCondLst>
                                  <p:childTnLst>
                                    <p:animEffect transition="out" filter="wipe(down)">
                                      <p:cBhvr>
                                        <p:cTn id="133" dur="500"/>
                                        <p:tgtEl>
                                          <p:spTgt spid="45"/>
                                        </p:tgtEl>
                                      </p:cBhvr>
                                    </p:animEffect>
                                    <p:set>
                                      <p:cBhvr>
                                        <p:cTn id="134" dur="1" fill="hold">
                                          <p:stCondLst>
                                            <p:cond delay="499"/>
                                          </p:stCondLst>
                                        </p:cTn>
                                        <p:tgtEl>
                                          <p:spTgt spid="4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84"/>
                                        </p:tgtEl>
                                        <p:attrNameLst>
                                          <p:attrName>style.visibility</p:attrName>
                                        </p:attrNameLst>
                                      </p:cBhvr>
                                      <p:to>
                                        <p:strVal val="visible"/>
                                      </p:to>
                                    </p:set>
                                    <p:anim calcmode="lin" valueType="num">
                                      <p:cBhvr additive="base">
                                        <p:cTn id="139" dur="500" fill="hold"/>
                                        <p:tgtEl>
                                          <p:spTgt spid="84"/>
                                        </p:tgtEl>
                                        <p:attrNameLst>
                                          <p:attrName>ppt_x</p:attrName>
                                        </p:attrNameLst>
                                      </p:cBhvr>
                                      <p:tavLst>
                                        <p:tav tm="0">
                                          <p:val>
                                            <p:strVal val="#ppt_x"/>
                                          </p:val>
                                        </p:tav>
                                        <p:tav tm="100000">
                                          <p:val>
                                            <p:strVal val="#ppt_x"/>
                                          </p:val>
                                        </p:tav>
                                      </p:tavLst>
                                    </p:anim>
                                    <p:anim calcmode="lin" valueType="num">
                                      <p:cBhvr additive="base">
                                        <p:cTn id="14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xit" presetSubtype="4" fill="hold" nodeType="clickEffect">
                                  <p:stCondLst>
                                    <p:cond delay="0"/>
                                  </p:stCondLst>
                                  <p:childTnLst>
                                    <p:anim calcmode="lin" valueType="num">
                                      <p:cBhvr additive="base">
                                        <p:cTn id="144" dur="500"/>
                                        <p:tgtEl>
                                          <p:spTgt spid="84"/>
                                        </p:tgtEl>
                                        <p:attrNameLst>
                                          <p:attrName>ppt_x</p:attrName>
                                        </p:attrNameLst>
                                      </p:cBhvr>
                                      <p:tavLst>
                                        <p:tav tm="0">
                                          <p:val>
                                            <p:strVal val="ppt_x"/>
                                          </p:val>
                                        </p:tav>
                                        <p:tav tm="100000">
                                          <p:val>
                                            <p:strVal val="ppt_x"/>
                                          </p:val>
                                        </p:tav>
                                      </p:tavLst>
                                    </p:anim>
                                    <p:anim calcmode="lin" valueType="num">
                                      <p:cBhvr additive="base">
                                        <p:cTn id="145" dur="500"/>
                                        <p:tgtEl>
                                          <p:spTgt spid="84"/>
                                        </p:tgtEl>
                                        <p:attrNameLst>
                                          <p:attrName>ppt_y</p:attrName>
                                        </p:attrNameLst>
                                      </p:cBhvr>
                                      <p:tavLst>
                                        <p:tav tm="0">
                                          <p:val>
                                            <p:strVal val="ppt_y"/>
                                          </p:val>
                                        </p:tav>
                                        <p:tav tm="100000">
                                          <p:val>
                                            <p:strVal val="1+ppt_h/2"/>
                                          </p:val>
                                        </p:tav>
                                      </p:tavLst>
                                    </p:anim>
                                    <p:set>
                                      <p:cBhvr>
                                        <p:cTn id="146" dur="1" fill="hold">
                                          <p:stCondLst>
                                            <p:cond delay="499"/>
                                          </p:stCondLst>
                                        </p:cTn>
                                        <p:tgtEl>
                                          <p:spTgt spid="84"/>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6" presetClass="entr" presetSubtype="37" fill="hold" nodeType="click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barn(outVertical)">
                                      <p:cBhvr>
                                        <p:cTn id="151" dur="500"/>
                                        <p:tgtEl>
                                          <p:spTgt spid="51"/>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xit" presetSubtype="21" fill="hold" nodeType="clickEffect">
                                  <p:stCondLst>
                                    <p:cond delay="0"/>
                                  </p:stCondLst>
                                  <p:childTnLst>
                                    <p:animEffect transition="out" filter="barn(inVertical)">
                                      <p:cBhvr>
                                        <p:cTn id="155" dur="500"/>
                                        <p:tgtEl>
                                          <p:spTgt spid="51"/>
                                        </p:tgtEl>
                                      </p:cBhvr>
                                    </p:animEffect>
                                    <p:set>
                                      <p:cBhvr>
                                        <p:cTn id="156" dur="1" fill="hold">
                                          <p:stCondLst>
                                            <p:cond delay="499"/>
                                          </p:stCondLst>
                                        </p:cTn>
                                        <p:tgtEl>
                                          <p:spTgt spid="5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6" presetClass="entr" presetSubtype="37" fill="hold" nodeType="click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barn(outVertical)">
                                      <p:cBhvr>
                                        <p:cTn id="161" dur="500"/>
                                        <p:tgtEl>
                                          <p:spTgt spid="59"/>
                                        </p:tgtEl>
                                      </p:cBhvr>
                                    </p:animEffect>
                                  </p:childTnLst>
                                </p:cTn>
                              </p:par>
                            </p:childTnLst>
                          </p:cTn>
                        </p:par>
                      </p:childTnLst>
                    </p:cTn>
                  </p:par>
                  <p:par>
                    <p:cTn id="162" fill="hold">
                      <p:stCondLst>
                        <p:cond delay="indefinite"/>
                      </p:stCondLst>
                      <p:childTnLst>
                        <p:par>
                          <p:cTn id="163" fill="hold">
                            <p:stCondLst>
                              <p:cond delay="0"/>
                            </p:stCondLst>
                            <p:childTnLst>
                              <p:par>
                                <p:cTn id="164" presetID="6" presetClass="exit" presetSubtype="16" fill="hold" nodeType="clickEffect">
                                  <p:stCondLst>
                                    <p:cond delay="0"/>
                                  </p:stCondLst>
                                  <p:childTnLst>
                                    <p:animEffect transition="out" filter="circle(in)">
                                      <p:cBhvr>
                                        <p:cTn id="165" dur="2000"/>
                                        <p:tgtEl>
                                          <p:spTgt spid="59"/>
                                        </p:tgtEl>
                                      </p:cBhvr>
                                    </p:animEffect>
                                    <p:set>
                                      <p:cBhvr>
                                        <p:cTn id="166" dur="1" fill="hold">
                                          <p:stCondLst>
                                            <p:cond delay="1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41" grpId="0"/>
      <p:bldP spid="41"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Csoportba foglalás 6"/>
          <p:cNvGrpSpPr/>
          <p:nvPr/>
        </p:nvGrpSpPr>
        <p:grpSpPr>
          <a:xfrm>
            <a:off x="280120" y="696144"/>
            <a:ext cx="11809312" cy="8208912"/>
            <a:chOff x="2204829" y="1376598"/>
            <a:chExt cx="10100627" cy="7528458"/>
          </a:xfrm>
        </p:grpSpPr>
        <p:sp>
          <p:nvSpPr>
            <p:cNvPr id="6" name="Téglalap 5"/>
            <p:cNvSpPr/>
            <p:nvPr/>
          </p:nvSpPr>
          <p:spPr>
            <a:xfrm>
              <a:off x="2584376" y="1876148"/>
              <a:ext cx="9721080" cy="7028908"/>
            </a:xfrm>
            <a:prstGeom prst="rect">
              <a:avLst/>
            </a:prstGeom>
            <a:gradFill flip="none" rotWithShape="1">
              <a:gsLst>
                <a:gs pos="0">
                  <a:srgbClr val="C00000"/>
                </a:gs>
                <a:gs pos="50000">
                  <a:srgbClr val="C11E03">
                    <a:lumMod val="98000"/>
                  </a:srgbClr>
                </a:gs>
                <a:gs pos="100000">
                  <a:schemeClr val="bg1">
                    <a:lumMod val="0"/>
                  </a:schemeClr>
                </a:gs>
              </a:gsLst>
              <a:lin ang="5400000" scaled="0"/>
              <a:tileRect/>
            </a:gradFill>
            <a:ln>
              <a:solidFill>
                <a:schemeClr val="bg1"/>
              </a:solidFill>
            </a:ln>
            <a:effectLst>
              <a:outerShdw blurRad="228600" dist="101600" dir="2700000" sx="101000" sy="101000" algn="tl" rotWithShape="0">
                <a:schemeClr val="bg1">
                  <a:lumMod val="50000"/>
                  <a:alpha val="4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u-HU"/>
            </a:p>
          </p:txBody>
        </p:sp>
        <p:pic>
          <p:nvPicPr>
            <p:cNvPr id="3" name="Kép 2"/>
            <p:cNvPicPr>
              <a:picLocks noChangeAspect="1"/>
            </p:cNvPicPr>
            <p:nvPr/>
          </p:nvPicPr>
          <p:blipFill>
            <a:blip r:embed="rId3">
              <a:extLst>
                <a:ext uri="{BEBA8EAE-BF5A-486C-A8C5-ECC9F3942E4B}">
                  <a14:imgProps xmlns:a14="http://schemas.microsoft.com/office/drawing/2010/main">
                    <a14:imgLayer r:embed="rId4">
                      <a14:imgEffect>
                        <a14:backgroundRemoval t="508" b="100000" l="0" r="100000">
                          <a14:foregroundMark x1="35333" y1="19797" x2="67333" y2="67005"/>
                          <a14:foregroundMark x1="57333" y1="15736" x2="46000" y2="46701"/>
                        </a14:backgroundRemoval>
                      </a14:imgEffect>
                    </a14:imgLayer>
                  </a14:imgProps>
                </a:ext>
                <a:ext uri="{28A0092B-C50C-407E-A947-70E740481C1C}">
                  <a14:useLocalDpi xmlns:a14="http://schemas.microsoft.com/office/drawing/2010/main" val="0"/>
                </a:ext>
              </a:extLst>
            </a:blip>
            <a:stretch>
              <a:fillRect/>
            </a:stretch>
          </p:blipFill>
          <p:spPr>
            <a:xfrm>
              <a:off x="2204829" y="1376598"/>
              <a:ext cx="1991141" cy="2615032"/>
            </a:xfrm>
            <a:prstGeom prst="rect">
              <a:avLst/>
            </a:prstGeom>
            <a:ln>
              <a:noFill/>
            </a:ln>
            <a:effectLst>
              <a:glow rad="304800">
                <a:schemeClr val="bg1"/>
              </a:glow>
              <a:softEdge rad="0"/>
            </a:effectLst>
          </p:spPr>
        </p:pic>
        <p:sp>
          <p:nvSpPr>
            <p:cNvPr id="2" name="Szövegdoboz 1"/>
            <p:cNvSpPr txBox="1"/>
            <p:nvPr/>
          </p:nvSpPr>
          <p:spPr>
            <a:xfrm>
              <a:off x="4488632" y="1876148"/>
              <a:ext cx="3168352" cy="1016152"/>
            </a:xfrm>
            <a:prstGeom prst="rect">
              <a:avLst/>
            </a:prstGeom>
            <a:noFill/>
          </p:spPr>
          <p:txBody>
            <a:bodyPr wrap="square" rtlCol="0">
              <a:spAutoFit/>
            </a:bodyPr>
            <a:lstStyle/>
            <a:p>
              <a:r>
                <a:rPr lang="hu-HU" sz="6600" dirty="0" err="1" smtClean="0">
                  <a:solidFill>
                    <a:schemeClr val="bg1"/>
                  </a:solidFill>
                  <a:effectLst>
                    <a:outerShdw blurRad="38100" dist="38100" dir="2700000" algn="tl">
                      <a:srgbClr val="000000">
                        <a:alpha val="43137"/>
                      </a:srgbClr>
                    </a:outerShdw>
                  </a:effectLst>
                  <a:latin typeface="Bodoni MT Poster Compressed" panose="02070706080601050204" pitchFamily="18" charset="0"/>
                </a:rPr>
                <a:t>Paulay</a:t>
              </a:r>
              <a:r>
                <a:rPr lang="hu-HU" sz="6600" dirty="0" smtClean="0">
                  <a:solidFill>
                    <a:schemeClr val="bg1"/>
                  </a:solidFill>
                  <a:effectLst>
                    <a:outerShdw blurRad="38100" dist="38100" dir="2700000" algn="tl">
                      <a:srgbClr val="000000">
                        <a:alpha val="43137"/>
                      </a:srgbClr>
                    </a:outerShdw>
                  </a:effectLst>
                  <a:latin typeface="Bodoni MT Poster Compressed" panose="02070706080601050204" pitchFamily="18" charset="0"/>
                </a:rPr>
                <a:t> Ede</a:t>
              </a:r>
              <a:endParaRPr lang="hu-HU" sz="6600" dirty="0">
                <a:solidFill>
                  <a:schemeClr val="bg1"/>
                </a:solidFill>
                <a:effectLst>
                  <a:outerShdw blurRad="38100" dist="38100" dir="2700000" algn="tl">
                    <a:srgbClr val="000000">
                      <a:alpha val="43137"/>
                    </a:srgbClr>
                  </a:outerShdw>
                </a:effectLst>
                <a:latin typeface="Bodoni MT Poster Compressed" panose="02070706080601050204" pitchFamily="18" charset="0"/>
              </a:endParaRPr>
            </a:p>
          </p:txBody>
        </p:sp>
      </p:grpSp>
      <p:sp>
        <p:nvSpPr>
          <p:cNvPr id="9" name="Szövegdoboz 8"/>
          <p:cNvSpPr txBox="1"/>
          <p:nvPr/>
        </p:nvSpPr>
        <p:spPr>
          <a:xfrm>
            <a:off x="5752727" y="1764954"/>
            <a:ext cx="5544617" cy="369332"/>
          </a:xfrm>
          <a:prstGeom prst="rect">
            <a:avLst/>
          </a:prstGeom>
          <a:noFill/>
        </p:spPr>
        <p:txBody>
          <a:bodyPr wrap="square" rtlCol="0">
            <a:spAutoFit/>
          </a:bodyPr>
          <a:lstStyle/>
          <a:p>
            <a:r>
              <a:rPr lang="hu-HU" sz="1800" dirty="0" smtClean="0">
                <a:solidFill>
                  <a:schemeClr val="bg1"/>
                </a:solidFill>
                <a:latin typeface="Baskerville Old Face" panose="02020602080505020303" pitchFamily="18" charset="0"/>
              </a:rPr>
              <a:t>Tokaj, 1936. március 12. -  Budapest, 1894. március 12. </a:t>
            </a:r>
            <a:endParaRPr lang="hu-HU" sz="1800" dirty="0">
              <a:solidFill>
                <a:schemeClr val="bg1"/>
              </a:solidFill>
              <a:latin typeface="Baskerville Old Face" panose="02020602080505020303" pitchFamily="18" charset="0"/>
            </a:endParaRPr>
          </a:p>
        </p:txBody>
      </p:sp>
      <p:cxnSp>
        <p:nvCxnSpPr>
          <p:cNvPr id="23" name="Egyenes összekötő 22"/>
          <p:cNvCxnSpPr/>
          <p:nvPr/>
        </p:nvCxnSpPr>
        <p:spPr>
          <a:xfrm flipV="1">
            <a:off x="2950265" y="2328257"/>
            <a:ext cx="7952802"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églalap 12"/>
          <p:cNvSpPr/>
          <p:nvPr/>
        </p:nvSpPr>
        <p:spPr>
          <a:xfrm>
            <a:off x="599217" y="2972088"/>
            <a:ext cx="12160987" cy="5078313"/>
          </a:xfrm>
          <a:prstGeom prst="rect">
            <a:avLst/>
          </a:prstGeom>
        </p:spPr>
        <p:txBody>
          <a:bodyPr wrap="square">
            <a:spAutoFit/>
          </a:bodyPr>
          <a:lstStyle/>
          <a:p>
            <a:pPr algn="ctr"/>
            <a:r>
              <a:rPr lang="hu-HU" sz="4800" dirty="0" err="1">
                <a:solidFill>
                  <a:schemeClr val="bg1"/>
                </a:solidFill>
                <a:latin typeface="Baskerville Old Face" panose="02020602080505020303" pitchFamily="18" charset="0"/>
              </a:rPr>
              <a:t>s</a:t>
            </a:r>
            <a:r>
              <a:rPr lang="hu-HU" sz="4800" dirty="0" err="1" smtClean="0">
                <a:solidFill>
                  <a:schemeClr val="bg1"/>
                </a:solidFill>
                <a:latin typeface="Baskerville Old Face" panose="02020602080505020303" pitchFamily="18" charset="0"/>
              </a:rPr>
              <a:t>zínész-rendező-dramaturg</a:t>
            </a:r>
            <a:r>
              <a:rPr lang="hu-HU" sz="4800" dirty="0" smtClean="0">
                <a:solidFill>
                  <a:schemeClr val="bg1"/>
                </a:solidFill>
                <a:latin typeface="Baskerville Old Face" panose="02020602080505020303" pitchFamily="18" charset="0"/>
              </a:rPr>
              <a:t> </a:t>
            </a:r>
          </a:p>
          <a:p>
            <a:pPr algn="ctr"/>
            <a:r>
              <a:rPr lang="hu-HU" sz="4800" dirty="0" smtClean="0">
                <a:solidFill>
                  <a:schemeClr val="bg1"/>
                </a:solidFill>
                <a:latin typeface="Baskerville Old Face" panose="02020602080505020303" pitchFamily="18" charset="0"/>
              </a:rPr>
              <a:t>színészpedagógus igazgató</a:t>
            </a:r>
          </a:p>
          <a:p>
            <a:pPr algn="ctr"/>
            <a:r>
              <a:rPr lang="hu-HU" sz="4800" dirty="0" smtClean="0">
                <a:solidFill>
                  <a:schemeClr val="bg1"/>
                </a:solidFill>
                <a:latin typeface="Baskerville Old Face" panose="02020602080505020303" pitchFamily="18" charset="0"/>
              </a:rPr>
              <a:t> műfordító</a:t>
            </a:r>
          </a:p>
          <a:p>
            <a:pPr algn="ctr"/>
            <a:r>
              <a:rPr lang="hu-HU" sz="4800" dirty="0" smtClean="0">
                <a:solidFill>
                  <a:schemeClr val="bg1"/>
                </a:solidFill>
                <a:latin typeface="Baskerville Old Face" panose="02020602080505020303" pitchFamily="18" charset="0"/>
              </a:rPr>
              <a:t>a </a:t>
            </a:r>
            <a:r>
              <a:rPr lang="hu-HU" sz="4800" dirty="0">
                <a:solidFill>
                  <a:schemeClr val="bg1"/>
                </a:solidFill>
                <a:latin typeface="Baskerville Old Face" panose="02020602080505020303" pitchFamily="18" charset="0"/>
              </a:rPr>
              <a:t>budapesti Nemzeti Színház </a:t>
            </a:r>
            <a:r>
              <a:rPr lang="hu-HU" sz="4800" dirty="0" smtClean="0">
                <a:solidFill>
                  <a:schemeClr val="bg1"/>
                </a:solidFill>
                <a:latin typeface="Baskerville Old Face" panose="02020602080505020303" pitchFamily="18" charset="0"/>
              </a:rPr>
              <a:t>főigazgatója </a:t>
            </a:r>
            <a:r>
              <a:rPr lang="hu-HU" sz="4800" dirty="0">
                <a:solidFill>
                  <a:schemeClr val="bg1"/>
                </a:solidFill>
                <a:latin typeface="Baskerville Old Face" panose="02020602080505020303" pitchFamily="18" charset="0"/>
              </a:rPr>
              <a:t>a Kisfaludy </a:t>
            </a:r>
            <a:r>
              <a:rPr lang="hu-HU" sz="4800" dirty="0" smtClean="0">
                <a:solidFill>
                  <a:schemeClr val="bg1"/>
                </a:solidFill>
                <a:latin typeface="Baskerville Old Face" panose="02020602080505020303" pitchFamily="18" charset="0"/>
              </a:rPr>
              <a:t>Társaság tagja</a:t>
            </a:r>
          </a:p>
          <a:p>
            <a:pPr algn="ctr"/>
            <a:endParaRPr lang="hu-HU" sz="4800" dirty="0">
              <a:solidFill>
                <a:schemeClr val="bg1"/>
              </a:solidFill>
              <a:latin typeface="Baskerville Old Face" panose="02020602080505020303" pitchFamily="18" charset="0"/>
            </a:endParaRPr>
          </a:p>
          <a:p>
            <a:pPr algn="ctr"/>
            <a:r>
              <a:rPr lang="hu-HU" sz="3600" i="1" dirty="0">
                <a:solidFill>
                  <a:schemeClr val="bg1"/>
                </a:solidFill>
                <a:latin typeface="Baskerville Old Face" panose="02020602080505020303" pitchFamily="18" charset="0"/>
              </a:rPr>
              <a:t>a</a:t>
            </a:r>
            <a:r>
              <a:rPr lang="hu-HU" sz="3600" i="1" dirty="0" smtClean="0">
                <a:solidFill>
                  <a:schemeClr val="bg1"/>
                </a:solidFill>
                <a:latin typeface="Baskerville Old Face" panose="02020602080505020303" pitchFamily="18" charset="0"/>
              </a:rPr>
              <a:t> Nemzeti Színház első aranykorának megteremtője</a:t>
            </a:r>
            <a:endParaRPr lang="hu-HU" sz="3600" i="1" dirty="0">
              <a:solidFill>
                <a:schemeClr val="bg1"/>
              </a:solidFill>
              <a:latin typeface="Baskerville Old Face" panose="02020602080505020303" pitchFamily="18" charset="0"/>
            </a:endParaRPr>
          </a:p>
        </p:txBody>
      </p:sp>
      <p:grpSp>
        <p:nvGrpSpPr>
          <p:cNvPr id="15" name="Csoportba foglalás 14"/>
          <p:cNvGrpSpPr/>
          <p:nvPr/>
        </p:nvGrpSpPr>
        <p:grpSpPr>
          <a:xfrm>
            <a:off x="1323832" y="2477576"/>
            <a:ext cx="10189930" cy="6022748"/>
            <a:chOff x="1311687" y="2438071"/>
            <a:chExt cx="10189930" cy="6022748"/>
          </a:xfrm>
        </p:grpSpPr>
        <p:sp>
          <p:nvSpPr>
            <p:cNvPr id="16" name="Szövegdoboz 15"/>
            <p:cNvSpPr txBox="1"/>
            <p:nvPr/>
          </p:nvSpPr>
          <p:spPr>
            <a:xfrm>
              <a:off x="1311687" y="3936504"/>
              <a:ext cx="10189930" cy="4524315"/>
            </a:xfrm>
            <a:prstGeom prst="rect">
              <a:avLst/>
            </a:prstGeom>
            <a:noFill/>
          </p:spPr>
          <p:txBody>
            <a:bodyPr wrap="square" rtlCol="0">
              <a:spAutoFit/>
            </a:bodyPr>
            <a:lstStyle/>
            <a:p>
              <a:pPr marL="285750" indent="-285750">
                <a:buFont typeface="Arial" panose="020B0604020202020204" pitchFamily="34" charset="0"/>
                <a:buChar char="•"/>
              </a:pPr>
              <a:r>
                <a:rPr lang="hu-HU" sz="2400" dirty="0" smtClean="0">
                  <a:solidFill>
                    <a:schemeClr val="bg1"/>
                  </a:solidFill>
                  <a:latin typeface="Baskerville Old Face" panose="02020602080505020303" pitchFamily="18" charset="0"/>
                </a:rPr>
                <a:t>1860-1863: </a:t>
              </a:r>
              <a:r>
                <a:rPr lang="hu-HU" sz="2400" dirty="0">
                  <a:solidFill>
                    <a:schemeClr val="bg1"/>
                  </a:solidFill>
                  <a:latin typeface="Baskerville Old Face" panose="02020602080505020303" pitchFamily="18" charset="0"/>
                </a:rPr>
                <a:t>a kolozsvári állandó színháznak volt szerződött </a:t>
              </a:r>
              <a:r>
                <a:rPr lang="hu-HU" sz="2400" dirty="0" smtClean="0">
                  <a:solidFill>
                    <a:schemeClr val="bg1"/>
                  </a:solidFill>
                  <a:latin typeface="Baskerville Old Face" panose="02020602080505020303" pitchFamily="18" charset="0"/>
                </a:rPr>
                <a:t>tagja </a:t>
              </a:r>
              <a:r>
                <a:rPr lang="hu-HU" sz="2400" dirty="0">
                  <a:solidFill>
                    <a:schemeClr val="bg1"/>
                  </a:solidFill>
                  <a:latin typeface="Baskerville Old Face" panose="02020602080505020303" pitchFamily="18" charset="0"/>
                </a:rPr>
                <a:t>mint első rangú drámai színész, majd mint rendező. </a:t>
              </a:r>
              <a:endParaRPr lang="hu-HU" sz="2400" dirty="0" smtClean="0">
                <a:solidFill>
                  <a:schemeClr val="bg1"/>
                </a:solidFill>
                <a:latin typeface="Baskerville Old Face" panose="02020602080505020303" pitchFamily="18" charset="0"/>
              </a:endParaRPr>
            </a:p>
            <a:p>
              <a:pPr marL="285750" indent="-285750">
                <a:buFont typeface="Arial" panose="020B0604020202020204" pitchFamily="34" charset="0"/>
                <a:buChar char="•"/>
              </a:pPr>
              <a:r>
                <a:rPr lang="hu-HU" sz="2400" dirty="0" smtClean="0">
                  <a:solidFill>
                    <a:schemeClr val="bg1"/>
                  </a:solidFill>
                  <a:latin typeface="Baskerville Old Face" panose="02020602080505020303" pitchFamily="18" charset="0"/>
                </a:rPr>
                <a:t>1863 </a:t>
              </a:r>
              <a:r>
                <a:rPr lang="hu-HU" sz="2400" dirty="0">
                  <a:solidFill>
                    <a:schemeClr val="bg1"/>
                  </a:solidFill>
                  <a:latin typeface="Baskerville Old Face" panose="02020602080505020303" pitchFamily="18" charset="0"/>
                </a:rPr>
                <a:t>augusztusában meghívást kapott a budapesti Nemzeti Színházhoz, ahol néhány nagyobb </a:t>
              </a:r>
              <a:r>
                <a:rPr lang="hu-HU" sz="2400" dirty="0" smtClean="0">
                  <a:solidFill>
                    <a:schemeClr val="bg1"/>
                  </a:solidFill>
                  <a:latin typeface="Baskerville Old Face" panose="02020602080505020303" pitchFamily="18" charset="0"/>
                </a:rPr>
                <a:t>szerepben (Hamlet</a:t>
              </a:r>
              <a:r>
                <a:rPr lang="hu-HU" sz="2400" dirty="0">
                  <a:solidFill>
                    <a:schemeClr val="bg1"/>
                  </a:solidFill>
                  <a:latin typeface="Baskerville Old Face" panose="02020602080505020303" pitchFamily="18" charset="0"/>
                </a:rPr>
                <a:t>, Bánk </a:t>
              </a:r>
              <a:r>
                <a:rPr lang="hu-HU" sz="2400" dirty="0" smtClean="0">
                  <a:solidFill>
                    <a:schemeClr val="bg1"/>
                  </a:solidFill>
                  <a:latin typeface="Baskerville Old Face" panose="02020602080505020303" pitchFamily="18" charset="0"/>
                </a:rPr>
                <a:t>bán) </a:t>
              </a:r>
              <a:r>
                <a:rPr lang="hu-HU" sz="2400" dirty="0">
                  <a:solidFill>
                    <a:schemeClr val="bg1"/>
                  </a:solidFill>
                  <a:latin typeface="Baskerville Old Face" panose="02020602080505020303" pitchFamily="18" charset="0"/>
                </a:rPr>
                <a:t>annyira megnyerte a közönség tetszését, hogy </a:t>
              </a:r>
              <a:r>
                <a:rPr lang="hu-HU" sz="2400" dirty="0" smtClean="0">
                  <a:solidFill>
                    <a:schemeClr val="bg1"/>
                  </a:solidFill>
                  <a:latin typeface="Baskerville Old Face" panose="02020602080505020303" pitchFamily="18" charset="0"/>
                </a:rPr>
                <a:t>már </a:t>
              </a:r>
              <a:r>
                <a:rPr lang="hu-HU" sz="2400" dirty="0">
                  <a:solidFill>
                    <a:schemeClr val="bg1"/>
                  </a:solidFill>
                  <a:latin typeface="Baskerville Old Face" panose="02020602080505020303" pitchFamily="18" charset="0"/>
                </a:rPr>
                <a:t>szeptember 1-től szerződtették</a:t>
              </a:r>
              <a:r>
                <a:rPr lang="hu-HU" sz="2400" dirty="0" smtClean="0">
                  <a:solidFill>
                    <a:schemeClr val="bg1"/>
                  </a:solidFill>
                  <a:latin typeface="Baskerville Old Face" panose="02020602080505020303" pitchFamily="18" charset="0"/>
                </a:rPr>
                <a:t>.</a:t>
              </a:r>
            </a:p>
            <a:p>
              <a:pPr marL="285750" indent="-285750">
                <a:buFont typeface="Arial" panose="020B0604020202020204" pitchFamily="34" charset="0"/>
                <a:buChar char="•"/>
              </a:pPr>
              <a:r>
                <a:rPr lang="hu-HU" sz="2400" dirty="0">
                  <a:solidFill>
                    <a:schemeClr val="bg1"/>
                  </a:solidFill>
                  <a:latin typeface="Baskerville Old Face" panose="02020602080505020303" pitchFamily="18" charset="0"/>
                </a:rPr>
                <a:t>A színművészek oktatásában is szerepet vállalt: a </a:t>
              </a:r>
              <a:r>
                <a:rPr lang="hu-HU" sz="2400" dirty="0" err="1">
                  <a:solidFill>
                    <a:schemeClr val="bg1"/>
                  </a:solidFill>
                  <a:latin typeface="Baskerville Old Face" panose="02020602080505020303" pitchFamily="18" charset="0"/>
                </a:rPr>
                <a:t>Színitanodának</a:t>
              </a:r>
              <a:r>
                <a:rPr lang="hu-HU" sz="2400" dirty="0">
                  <a:solidFill>
                    <a:schemeClr val="bg1"/>
                  </a:solidFill>
                  <a:latin typeface="Baskerville Old Face" panose="02020602080505020303" pitchFamily="18" charset="0"/>
                </a:rPr>
                <a:t> alapításától, 1863-tól tanára és titkára, majd 1874-től aligazgatója volt. </a:t>
              </a:r>
            </a:p>
            <a:p>
              <a:pPr marL="285750" indent="-285750">
                <a:buFont typeface="Arial" panose="020B0604020202020204" pitchFamily="34" charset="0"/>
                <a:buChar char="•"/>
              </a:pPr>
              <a:r>
                <a:rPr lang="hu-HU" sz="2400" dirty="0">
                  <a:solidFill>
                    <a:schemeClr val="bg1"/>
                  </a:solidFill>
                  <a:latin typeface="Baskerville Old Face" panose="02020602080505020303" pitchFamily="18" charset="0"/>
                </a:rPr>
                <a:t>1864-ben a Drámabíráló Bizottság tagja lett.</a:t>
              </a:r>
            </a:p>
            <a:p>
              <a:pPr marL="285750" indent="-285750">
                <a:buFont typeface="Arial" panose="020B0604020202020204" pitchFamily="34" charset="0"/>
                <a:buChar char="•"/>
              </a:pPr>
              <a:r>
                <a:rPr lang="hu-HU" sz="2400" dirty="0">
                  <a:solidFill>
                    <a:schemeClr val="bg1"/>
                  </a:solidFill>
                  <a:latin typeface="Baskerville Old Face" panose="02020602080505020303" pitchFamily="18" charset="0"/>
                </a:rPr>
                <a:t>Tagja volt 1876-tól a Petőfi Társaságnak is. </a:t>
              </a:r>
            </a:p>
            <a:p>
              <a:pPr marL="285750" indent="-285750">
                <a:buFont typeface="Arial" panose="020B0604020202020204" pitchFamily="34" charset="0"/>
                <a:buChar char="•"/>
              </a:pPr>
              <a:r>
                <a:rPr lang="hu-HU" sz="2400" dirty="0">
                  <a:solidFill>
                    <a:schemeClr val="bg1"/>
                  </a:solidFill>
                  <a:latin typeface="Baskerville Old Face" panose="02020602080505020303" pitchFamily="18" charset="0"/>
                </a:rPr>
                <a:t>Az 1893-ban </a:t>
              </a:r>
              <a:r>
                <a:rPr lang="hu-HU" sz="2400" dirty="0" smtClean="0">
                  <a:solidFill>
                    <a:schemeClr val="bg1"/>
                  </a:solidFill>
                  <a:latin typeface="Baskerville Old Face" panose="02020602080505020303" pitchFamily="18" charset="0"/>
                </a:rPr>
                <a:t> </a:t>
              </a:r>
              <a:r>
                <a:rPr lang="hu-HU" sz="2400" dirty="0">
                  <a:solidFill>
                    <a:schemeClr val="bg1"/>
                  </a:solidFill>
                  <a:latin typeface="Baskerville Old Face" panose="02020602080505020303" pitchFamily="18" charset="0"/>
                </a:rPr>
                <a:t>megalakult Színművészeti Akadémiának ő volt az első igazgatója. </a:t>
              </a:r>
            </a:p>
            <a:p>
              <a:endParaRPr lang="hu-HU" sz="2400" dirty="0">
                <a:solidFill>
                  <a:schemeClr val="bg1"/>
                </a:solidFill>
              </a:endParaRPr>
            </a:p>
            <a:p>
              <a:pPr marL="285750" indent="-285750" algn="just">
                <a:buFont typeface="Arial" panose="020B0604020202020204" pitchFamily="34" charset="0"/>
                <a:buChar char="•"/>
              </a:pPr>
              <a:endParaRPr lang="hu-HU" sz="2400" dirty="0">
                <a:solidFill>
                  <a:schemeClr val="bg1"/>
                </a:solidFill>
              </a:endParaRPr>
            </a:p>
          </p:txBody>
        </p:sp>
        <p:sp>
          <p:nvSpPr>
            <p:cNvPr id="17" name="Téglalap 16"/>
            <p:cNvSpPr/>
            <p:nvPr/>
          </p:nvSpPr>
          <p:spPr>
            <a:xfrm>
              <a:off x="2937106" y="2438071"/>
              <a:ext cx="7424134" cy="1985159"/>
            </a:xfrm>
            <a:prstGeom prst="rect">
              <a:avLst/>
            </a:prstGeom>
          </p:spPr>
          <p:txBody>
            <a:bodyPr wrap="square">
              <a:spAutoFit/>
            </a:bodyPr>
            <a:lstStyle/>
            <a:p>
              <a:pPr marL="285750" indent="-285750">
                <a:buFont typeface="Arial" panose="020B0604020202020204" pitchFamily="34" charset="0"/>
                <a:buChar char="•"/>
              </a:pPr>
              <a:r>
                <a:rPr lang="hu-HU" sz="2400" dirty="0">
                  <a:solidFill>
                    <a:schemeClr val="bg1"/>
                  </a:solidFill>
                  <a:latin typeface="Baskerville Old Face" panose="02020602080505020303" pitchFamily="18" charset="0"/>
                </a:rPr>
                <a:t>Az egyházi pálya helyett 1851-ben Kassán színésznek </a:t>
              </a:r>
              <a:r>
                <a:rPr lang="hu-HU" sz="2400" dirty="0" smtClean="0">
                  <a:solidFill>
                    <a:schemeClr val="bg1"/>
                  </a:solidFill>
                  <a:latin typeface="Baskerville Old Face" panose="02020602080505020303" pitchFamily="18" charset="0"/>
                </a:rPr>
                <a:t>állt.</a:t>
              </a:r>
              <a:endParaRPr lang="hu-HU" sz="2400" dirty="0">
                <a:solidFill>
                  <a:schemeClr val="bg1"/>
                </a:solidFill>
                <a:latin typeface="Baskerville Old Face" panose="02020602080505020303" pitchFamily="18" charset="0"/>
              </a:endParaRPr>
            </a:p>
            <a:p>
              <a:pPr marL="285750" lvl="0" indent="-285750">
                <a:buFont typeface="Arial" panose="020B0604020202020204" pitchFamily="34" charset="0"/>
                <a:buChar char="•"/>
              </a:pPr>
              <a:r>
                <a:rPr lang="hu-HU" sz="2400" dirty="0">
                  <a:solidFill>
                    <a:schemeClr val="bg1"/>
                  </a:solidFill>
                  <a:latin typeface="Baskerville Old Face" panose="02020602080505020303" pitchFamily="18" charset="0"/>
                </a:rPr>
                <a:t>16 éves korától vándorszínészkedett, a vidék kedvelt művésze lett (Kolozsvár, Marosvásárhely, Nagyvárad, Szeged, Debrecen, Győr).</a:t>
              </a:r>
            </a:p>
            <a:p>
              <a:pPr marL="285750" indent="-285750">
                <a:buFont typeface="Arial" panose="020B0604020202020204" pitchFamily="34" charset="0"/>
                <a:buChar char="•"/>
              </a:pPr>
              <a:endParaRPr lang="hu-HU" sz="2400" dirty="0"/>
            </a:p>
          </p:txBody>
        </p:sp>
      </p:grpSp>
      <p:sp>
        <p:nvSpPr>
          <p:cNvPr id="19" name="Téglalap 18"/>
          <p:cNvSpPr/>
          <p:nvPr/>
        </p:nvSpPr>
        <p:spPr>
          <a:xfrm>
            <a:off x="2929120" y="2477576"/>
            <a:ext cx="9155594" cy="6324808"/>
          </a:xfrm>
          <a:prstGeom prst="rect">
            <a:avLst/>
          </a:prstGeom>
        </p:spPr>
        <p:txBody>
          <a:bodyPr wrap="square">
            <a:spAutoFit/>
          </a:bodyPr>
          <a:lstStyle/>
          <a:p>
            <a:pPr marL="285750" indent="-285750">
              <a:buFont typeface="Arial" panose="020B0604020202020204" pitchFamily="34" charset="0"/>
              <a:buChar char="•"/>
            </a:pPr>
            <a:r>
              <a:rPr lang="hu-HU" sz="2350" dirty="0">
                <a:solidFill>
                  <a:schemeClr val="bg1"/>
                </a:solidFill>
                <a:latin typeface="Baskerville Old Face" panose="02020602080505020303" pitchFamily="18" charset="0"/>
              </a:rPr>
              <a:t>A Kisfaludy Társaság </a:t>
            </a:r>
            <a:r>
              <a:rPr lang="hu-HU" sz="2350" dirty="0" smtClean="0">
                <a:solidFill>
                  <a:schemeClr val="bg1"/>
                </a:solidFill>
                <a:latin typeface="Baskerville Old Face" panose="02020602080505020303" pitchFamily="18" charset="0"/>
              </a:rPr>
              <a:t>1882-ben választotta </a:t>
            </a:r>
            <a:r>
              <a:rPr lang="hu-HU" sz="2350" dirty="0">
                <a:solidFill>
                  <a:schemeClr val="bg1"/>
                </a:solidFill>
                <a:latin typeface="Baskerville Old Face" panose="02020602080505020303" pitchFamily="18" charset="0"/>
              </a:rPr>
              <a:t>meg rendes </a:t>
            </a:r>
            <a:r>
              <a:rPr lang="hu-HU" sz="2350" dirty="0" smtClean="0">
                <a:solidFill>
                  <a:schemeClr val="bg1"/>
                </a:solidFill>
                <a:latin typeface="Baskerville Old Face" panose="02020602080505020303" pitchFamily="18" charset="0"/>
              </a:rPr>
              <a:t>tagjának.</a:t>
            </a:r>
            <a:endParaRPr lang="hu-HU" sz="2350" dirty="0">
              <a:solidFill>
                <a:schemeClr val="bg1"/>
              </a:solidFill>
              <a:latin typeface="Baskerville Old Face" panose="02020602080505020303" pitchFamily="18" charset="0"/>
            </a:endParaRPr>
          </a:p>
          <a:p>
            <a:pPr marL="285750" indent="-285750">
              <a:buFont typeface="Arial" panose="020B0604020202020204" pitchFamily="34" charset="0"/>
              <a:buChar char="•"/>
            </a:pPr>
            <a:r>
              <a:rPr lang="hu-HU" sz="2350" dirty="0" smtClean="0">
                <a:solidFill>
                  <a:schemeClr val="bg1"/>
                </a:solidFill>
                <a:latin typeface="Baskerville Old Face" panose="02020602080505020303" pitchFamily="18" charset="0"/>
              </a:rPr>
              <a:t>1868. március 11-én került színre első rendezői munkája, a Hamlet, ez volt az Arany János-féle fordítás első színpadi bemutatója.</a:t>
            </a:r>
          </a:p>
          <a:p>
            <a:pPr marL="285750" indent="-285750">
              <a:buFont typeface="Arial" panose="020B0604020202020204" pitchFamily="34" charset="0"/>
              <a:buChar char="•"/>
            </a:pPr>
            <a:r>
              <a:rPr lang="hu-HU" sz="2350" dirty="0">
                <a:solidFill>
                  <a:schemeClr val="bg1"/>
                </a:solidFill>
                <a:latin typeface="Baskerville Old Face" panose="02020602080505020303" pitchFamily="18" charset="0"/>
              </a:rPr>
              <a:t>1868 és 1873 között színpadra vitte többek közt a Bánk bánt, az </a:t>
            </a:r>
            <a:r>
              <a:rPr lang="hu-HU" sz="2350" dirty="0" err="1">
                <a:solidFill>
                  <a:schemeClr val="bg1"/>
                </a:solidFill>
                <a:latin typeface="Baskerville Old Face" panose="02020602080505020303" pitchFamily="18" charset="0"/>
              </a:rPr>
              <a:t>Othellót</a:t>
            </a:r>
            <a:r>
              <a:rPr lang="hu-HU" sz="2350" dirty="0">
                <a:solidFill>
                  <a:schemeClr val="bg1"/>
                </a:solidFill>
                <a:latin typeface="Baskerville Old Face" panose="02020602080505020303" pitchFamily="18" charset="0"/>
              </a:rPr>
              <a:t>, a Szentivánéji álmot, a </a:t>
            </a:r>
            <a:r>
              <a:rPr lang="hu-HU" sz="2350" dirty="0" smtClean="0">
                <a:solidFill>
                  <a:schemeClr val="bg1"/>
                </a:solidFill>
                <a:latin typeface="Baskerville Old Face" panose="02020602080505020303" pitchFamily="18" charset="0"/>
              </a:rPr>
              <a:t>Romeo </a:t>
            </a:r>
            <a:r>
              <a:rPr lang="hu-HU" sz="2350" dirty="0">
                <a:solidFill>
                  <a:schemeClr val="bg1"/>
                </a:solidFill>
                <a:latin typeface="Baskerville Old Face" panose="02020602080505020303" pitchFamily="18" charset="0"/>
              </a:rPr>
              <a:t>és Júliát</a:t>
            </a:r>
            <a:r>
              <a:rPr lang="hu-HU" sz="2350" dirty="0" smtClean="0">
                <a:solidFill>
                  <a:schemeClr val="bg1"/>
                </a:solidFill>
                <a:latin typeface="Baskerville Old Face" panose="02020602080505020303" pitchFamily="18" charset="0"/>
              </a:rPr>
              <a:t>.</a:t>
            </a:r>
          </a:p>
          <a:p>
            <a:pPr marL="285750" lvl="0" indent="-285750">
              <a:buFont typeface="Arial" panose="020B0604020202020204" pitchFamily="34" charset="0"/>
              <a:buChar char="•"/>
            </a:pPr>
            <a:r>
              <a:rPr lang="hu-HU" sz="2350" dirty="0" smtClean="0">
                <a:solidFill>
                  <a:schemeClr val="bg1"/>
                </a:solidFill>
                <a:latin typeface="Baskerville Old Face" panose="02020602080505020303" pitchFamily="18" charset="0"/>
              </a:rPr>
              <a:t>Felkereste Európa jeles színházait (Bécs, München, Lipcse, Berlin, Drezda, Párizs, London), hogy aztán a kortárs európai színház színvonalára emelje a magyar Nemzetit. </a:t>
            </a:r>
          </a:p>
          <a:p>
            <a:pPr marL="285750" lvl="0" indent="-285750">
              <a:buFont typeface="Arial" panose="020B0604020202020204" pitchFamily="34" charset="0"/>
              <a:buChar char="•"/>
            </a:pPr>
            <a:r>
              <a:rPr lang="hu-HU" sz="2350" dirty="0" smtClean="0">
                <a:solidFill>
                  <a:schemeClr val="bg1"/>
                </a:solidFill>
                <a:latin typeface="Baskerville Old Face" panose="02020602080505020303" pitchFamily="18" charset="0"/>
              </a:rPr>
              <a:t>Szigligeti Ede „</a:t>
            </a:r>
            <a:r>
              <a:rPr lang="hu-HU" sz="2350" dirty="0" err="1" smtClean="0">
                <a:solidFill>
                  <a:schemeClr val="bg1"/>
                </a:solidFill>
                <a:latin typeface="Baskerville Old Face" panose="02020602080505020303" pitchFamily="18" charset="0"/>
              </a:rPr>
              <a:t>jobbkeze</a:t>
            </a:r>
            <a:r>
              <a:rPr lang="hu-HU" sz="2350" dirty="0" smtClean="0">
                <a:solidFill>
                  <a:schemeClr val="bg1"/>
                </a:solidFill>
                <a:latin typeface="Baskerville Old Face" panose="02020602080505020303" pitchFamily="18" charset="0"/>
              </a:rPr>
              <a:t>”:1877 augusztusától igazgatósága alatt állandó drámai főrendező lett, 1878-tól pedig a színház főigazgatója. </a:t>
            </a:r>
          </a:p>
          <a:p>
            <a:pPr marL="285750" lvl="0" indent="-285750">
              <a:buFont typeface="Arial" panose="020B0604020202020204" pitchFamily="34" charset="0"/>
              <a:buChar char="•"/>
            </a:pPr>
            <a:r>
              <a:rPr lang="hu-HU" sz="2350" dirty="0" smtClean="0">
                <a:solidFill>
                  <a:schemeClr val="bg1"/>
                </a:solidFill>
                <a:latin typeface="Baskerville Old Face" panose="02020602080505020303" pitchFamily="18" charset="0"/>
              </a:rPr>
              <a:t>A sztárkultusszal szemben a társulati egység szerepére helyezte a hangsúlyt, és az egyéni csillogás helyett az összjáték fontosságát helyezte előtérbe. Színházteremtő erejű ember.</a:t>
            </a:r>
          </a:p>
          <a:p>
            <a:pPr marL="285750" lvl="0" indent="-285750">
              <a:buFont typeface="Arial" panose="020B0604020202020204" pitchFamily="34" charset="0"/>
              <a:buChar char="•"/>
            </a:pPr>
            <a:r>
              <a:rPr lang="hu-HU" sz="2350" dirty="0" smtClean="0">
                <a:solidFill>
                  <a:schemeClr val="bg1"/>
                </a:solidFill>
                <a:latin typeface="Baskerville Old Face" panose="02020602080505020303" pitchFamily="18" charset="0"/>
              </a:rPr>
              <a:t>A kortárs magyar drámairodalom alapvető </a:t>
            </a:r>
            <a:r>
              <a:rPr lang="hu-HU" sz="2350" dirty="0" err="1" smtClean="0">
                <a:solidFill>
                  <a:schemeClr val="bg1"/>
                </a:solidFill>
                <a:latin typeface="Baskerville Old Face" panose="02020602080505020303" pitchFamily="18" charset="0"/>
              </a:rPr>
              <a:t>jelentősséggel</a:t>
            </a:r>
            <a:r>
              <a:rPr lang="hu-HU" sz="2350" dirty="0" smtClean="0">
                <a:solidFill>
                  <a:schemeClr val="bg1"/>
                </a:solidFill>
                <a:latin typeface="Baskerville Old Face" panose="02020602080505020303" pitchFamily="18" charset="0"/>
              </a:rPr>
              <a:t> bírt a színpadán (Herczeg Ferenc, </a:t>
            </a:r>
            <a:r>
              <a:rPr lang="hu-HU" sz="2350" dirty="0" smtClean="0">
                <a:solidFill>
                  <a:schemeClr val="bg1"/>
                </a:solidFill>
                <a:latin typeface="Baskerville Old Face" panose="02020602080505020303" pitchFamily="18" charset="0"/>
              </a:rPr>
              <a:t>Csiky </a:t>
            </a:r>
            <a:r>
              <a:rPr lang="hu-HU" sz="2350" dirty="0" smtClean="0">
                <a:solidFill>
                  <a:schemeClr val="bg1"/>
                </a:solidFill>
                <a:latin typeface="Baskerville Old Face" panose="02020602080505020303" pitchFamily="18" charset="0"/>
              </a:rPr>
              <a:t>Gergely).</a:t>
            </a:r>
          </a:p>
          <a:p>
            <a:pPr marL="285750" indent="-285750">
              <a:buFont typeface="Arial" panose="020B0604020202020204" pitchFamily="34" charset="0"/>
              <a:buChar char="•"/>
            </a:pPr>
            <a:r>
              <a:rPr lang="hu-HU" sz="2350" dirty="0" smtClean="0">
                <a:solidFill>
                  <a:schemeClr val="bg1"/>
                </a:solidFill>
                <a:latin typeface="Baskerville Old Face" panose="02020602080505020303" pitchFamily="18" charset="0"/>
              </a:rPr>
              <a:t>1881-ben megkapta a Ferenc József-rend lovagkeresztje kitüntetést. </a:t>
            </a:r>
          </a:p>
          <a:p>
            <a:pPr marL="285750" indent="-285750">
              <a:buFont typeface="Arial" panose="020B0604020202020204" pitchFamily="34" charset="0"/>
              <a:buChar char="•"/>
            </a:pPr>
            <a:r>
              <a:rPr lang="hu-HU" sz="2350" dirty="0" smtClean="0">
                <a:solidFill>
                  <a:schemeClr val="bg1"/>
                </a:solidFill>
                <a:latin typeface="Baskerville Old Face" panose="02020602080505020303" pitchFamily="18" charset="0"/>
              </a:rPr>
              <a:t>1888-ban elnöke lett az Írók és Művészek Társaságának.</a:t>
            </a:r>
          </a:p>
        </p:txBody>
      </p:sp>
    </p:spTree>
    <p:extLst>
      <p:ext uri="{BB962C8B-B14F-4D97-AF65-F5344CB8AC3E}">
        <p14:creationId xmlns:p14="http://schemas.microsoft.com/office/powerpoint/2010/main" val="38784698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ép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656" y="2618517"/>
            <a:ext cx="3431846" cy="4364165"/>
          </a:xfrm>
          <a:prstGeom prst="rect">
            <a:avLst/>
          </a:prstGeom>
        </p:spPr>
      </p:pic>
      <p:sp>
        <p:nvSpPr>
          <p:cNvPr id="19" name="Szövegdoboz 18"/>
          <p:cNvSpPr txBox="1"/>
          <p:nvPr/>
        </p:nvSpPr>
        <p:spPr>
          <a:xfrm>
            <a:off x="352128" y="3075325"/>
            <a:ext cx="9601020" cy="4339650"/>
          </a:xfrm>
          <a:prstGeom prst="rect">
            <a:avLst/>
          </a:prstGeom>
          <a:noFill/>
        </p:spPr>
        <p:txBody>
          <a:bodyPr wrap="square" rtlCol="0">
            <a:spAutoFit/>
          </a:bodyPr>
          <a:lstStyle/>
          <a:p>
            <a:pPr marL="342900" indent="-342900">
              <a:buFont typeface="Arial" panose="020B0604020202020204" pitchFamily="34" charset="0"/>
              <a:buChar char="•"/>
            </a:pPr>
            <a:r>
              <a:rPr lang="hu-HU" sz="2300" dirty="0" smtClean="0">
                <a:solidFill>
                  <a:schemeClr val="bg1"/>
                </a:solidFill>
                <a:latin typeface="Baskerville Old Face" panose="02020602080505020303" pitchFamily="18" charset="0"/>
              </a:rPr>
              <a:t>1866-ban</a:t>
            </a:r>
            <a:r>
              <a:rPr lang="hu-HU" sz="2300" dirty="0">
                <a:solidFill>
                  <a:schemeClr val="bg1"/>
                </a:solidFill>
                <a:latin typeface="Baskerville Old Face" panose="02020602080505020303" pitchFamily="18" charset="0"/>
              </a:rPr>
              <a:t>, tizenhat évesen Hubay Gusztáv </a:t>
            </a:r>
            <a:r>
              <a:rPr lang="hu-HU" sz="2300" dirty="0" smtClean="0">
                <a:solidFill>
                  <a:schemeClr val="bg1"/>
                </a:solidFill>
                <a:latin typeface="Baskerville Old Face" panose="02020602080505020303" pitchFamily="18" charset="0"/>
              </a:rPr>
              <a:t>társulatában kezdett statisztálni Székesfehérváron. </a:t>
            </a:r>
          </a:p>
          <a:p>
            <a:pPr marL="342900" indent="-342900">
              <a:buFont typeface="Arial" panose="020B0604020202020204" pitchFamily="34" charset="0"/>
              <a:buChar char="•"/>
            </a:pPr>
            <a:r>
              <a:rPr lang="hu-HU" sz="2300" i="1" dirty="0" smtClean="0">
                <a:solidFill>
                  <a:schemeClr val="bg1"/>
                </a:solidFill>
                <a:latin typeface="Baskerville Old Face" panose="02020602080505020303" pitchFamily="18" charset="0"/>
              </a:rPr>
              <a:t>A </a:t>
            </a:r>
            <a:r>
              <a:rPr lang="hu-HU" sz="2300" i="1" dirty="0" err="1">
                <a:solidFill>
                  <a:schemeClr val="bg1"/>
                </a:solidFill>
                <a:latin typeface="Baskerville Old Face" panose="02020602080505020303" pitchFamily="18" charset="0"/>
              </a:rPr>
              <a:t>peleskei</a:t>
            </a:r>
            <a:r>
              <a:rPr lang="hu-HU" sz="2300" i="1" dirty="0">
                <a:solidFill>
                  <a:schemeClr val="bg1"/>
                </a:solidFill>
                <a:latin typeface="Baskerville Old Face" panose="02020602080505020303" pitchFamily="18" charset="0"/>
              </a:rPr>
              <a:t> nótárius</a:t>
            </a:r>
            <a:r>
              <a:rPr lang="hu-HU" sz="2300" dirty="0">
                <a:solidFill>
                  <a:schemeClr val="bg1"/>
                </a:solidFill>
                <a:latin typeface="Baskerville Old Face" panose="02020602080505020303" pitchFamily="18" charset="0"/>
              </a:rPr>
              <a:t> egyik néma szerepében lépett fel először. </a:t>
            </a:r>
            <a:endParaRPr lang="hu-HU" sz="2300" dirty="0" smtClean="0">
              <a:solidFill>
                <a:schemeClr val="bg1"/>
              </a:solidFill>
              <a:latin typeface="Baskerville Old Face" panose="02020602080505020303" pitchFamily="18" charset="0"/>
            </a:endParaRPr>
          </a:p>
          <a:p>
            <a:pPr marL="342900" indent="-342900">
              <a:buFont typeface="Arial" panose="020B0604020202020204" pitchFamily="34" charset="0"/>
              <a:buChar char="•"/>
            </a:pPr>
            <a:r>
              <a:rPr lang="hu-HU" sz="2300" dirty="0" smtClean="0">
                <a:solidFill>
                  <a:schemeClr val="bg1"/>
                </a:solidFill>
                <a:latin typeface="Baskerville Old Face" panose="02020602080505020303" pitchFamily="18" charset="0"/>
              </a:rPr>
              <a:t>1867-ben </a:t>
            </a:r>
            <a:r>
              <a:rPr lang="hu-HU" sz="2300" dirty="0">
                <a:solidFill>
                  <a:schemeClr val="bg1"/>
                </a:solidFill>
                <a:latin typeface="Baskerville Old Face" panose="02020602080505020303" pitchFamily="18" charset="0"/>
              </a:rPr>
              <a:t>már Budán játszott Bényeinél, 1869-ben a kolozsvári színházhoz szeg</a:t>
            </a:r>
            <a:r>
              <a:rPr lang="hu-HU" sz="2000" dirty="0">
                <a:solidFill>
                  <a:schemeClr val="bg1"/>
                </a:solidFill>
                <a:latin typeface="Baskerville Old Face" panose="02020602080505020303" pitchFamily="18" charset="0"/>
              </a:rPr>
              <a:t>ő</a:t>
            </a:r>
            <a:r>
              <a:rPr lang="hu-HU" sz="2300" dirty="0">
                <a:solidFill>
                  <a:schemeClr val="bg1"/>
                </a:solidFill>
                <a:latin typeface="Baskerville Old Face" panose="02020602080505020303" pitchFamily="18" charset="0"/>
              </a:rPr>
              <a:t>dött.</a:t>
            </a:r>
          </a:p>
          <a:p>
            <a:pPr marL="342900" indent="-342900">
              <a:buFont typeface="Arial" panose="020B0604020202020204" pitchFamily="34" charset="0"/>
              <a:buChar char="•"/>
            </a:pPr>
            <a:r>
              <a:rPr lang="hu-HU" sz="2300" dirty="0" smtClean="0">
                <a:solidFill>
                  <a:schemeClr val="bg1"/>
                </a:solidFill>
                <a:latin typeface="Baskerville Old Face" panose="02020602080505020303" pitchFamily="18" charset="0"/>
              </a:rPr>
              <a:t>1872-ben </a:t>
            </a:r>
            <a:r>
              <a:rPr lang="hu-HU" sz="2300" dirty="0">
                <a:solidFill>
                  <a:schemeClr val="bg1"/>
                </a:solidFill>
                <a:latin typeface="Baskerville Old Face" panose="02020602080505020303" pitchFamily="18" charset="0"/>
              </a:rPr>
              <a:t>lett tagja a budapesti Nemzeti Színháznak, ahova báró Orczy Bódog intendáns hívta, és amelyhez haláláig hűséges maradt (egy évre, 1900-ban a Vígszínházba szerződött), 1901-től a Nemzeti örökös tagja</a:t>
            </a:r>
            <a:r>
              <a:rPr lang="hu-HU" sz="2300" dirty="0" smtClean="0">
                <a:solidFill>
                  <a:schemeClr val="bg1"/>
                </a:solidFill>
                <a:latin typeface="Baskerville Old Face" panose="02020602080505020303" pitchFamily="18" charset="0"/>
              </a:rPr>
              <a:t>.</a:t>
            </a:r>
          </a:p>
          <a:p>
            <a:pPr marL="342900" indent="-342900">
              <a:buFont typeface="Arial" panose="020B0604020202020204" pitchFamily="34" charset="0"/>
              <a:buChar char="•"/>
            </a:pPr>
            <a:r>
              <a:rPr lang="hu-HU" sz="2300" dirty="0">
                <a:solidFill>
                  <a:schemeClr val="bg1"/>
                </a:solidFill>
                <a:latin typeface="Baskerville Old Face" panose="02020602080505020303" pitchFamily="18" charset="0"/>
              </a:rPr>
              <a:t>Bemutatkozó előadásában Bánk </a:t>
            </a:r>
            <a:r>
              <a:rPr lang="hu-HU" sz="2300" dirty="0" smtClean="0">
                <a:solidFill>
                  <a:schemeClr val="bg1"/>
                </a:solidFill>
                <a:latin typeface="Baskerville Old Face" panose="02020602080505020303" pitchFamily="18" charset="0"/>
              </a:rPr>
              <a:t>bán</a:t>
            </a:r>
            <a:r>
              <a:rPr lang="hu-HU" sz="2300" dirty="0">
                <a:solidFill>
                  <a:schemeClr val="bg1"/>
                </a:solidFill>
                <a:latin typeface="Baskerville Old Face" panose="02020602080505020303" pitchFamily="18" charset="0"/>
              </a:rPr>
              <a:t> Gertrudisát játszotta. </a:t>
            </a:r>
            <a:endParaRPr lang="hu-HU" sz="2300" dirty="0" smtClean="0">
              <a:solidFill>
                <a:schemeClr val="bg1"/>
              </a:solidFill>
              <a:latin typeface="Baskerville Old Face" panose="02020602080505020303" pitchFamily="18" charset="0"/>
            </a:endParaRPr>
          </a:p>
          <a:p>
            <a:pPr marL="342900" indent="-342900">
              <a:buFont typeface="Arial" panose="020B0604020202020204" pitchFamily="34" charset="0"/>
              <a:buChar char="•"/>
            </a:pPr>
            <a:r>
              <a:rPr lang="hu-HU" sz="2300" dirty="0" smtClean="0">
                <a:solidFill>
                  <a:schemeClr val="bg1"/>
                </a:solidFill>
                <a:latin typeface="Baskerville Old Face" panose="02020602080505020303" pitchFamily="18" charset="0"/>
              </a:rPr>
              <a:t>189</a:t>
            </a:r>
            <a:r>
              <a:rPr lang="hu-HU" sz="2300" dirty="0" smtClean="0">
                <a:solidFill>
                  <a:schemeClr val="bg1"/>
                </a:solidFill>
                <a:latin typeface="Times New Roman" panose="02020603050405020304" pitchFamily="18" charset="0"/>
                <a:cs typeface="Times New Roman" panose="02020603050405020304" pitchFamily="18" charset="0"/>
              </a:rPr>
              <a:t>3</a:t>
            </a:r>
            <a:r>
              <a:rPr lang="hu-HU" sz="2300" dirty="0" smtClean="0">
                <a:solidFill>
                  <a:schemeClr val="bg1"/>
                </a:solidFill>
                <a:latin typeface="Baskerville Old Face" panose="02020602080505020303" pitchFamily="18" charset="0"/>
              </a:rPr>
              <a:t>-tól </a:t>
            </a:r>
            <a:r>
              <a:rPr lang="hu-HU" sz="2300" dirty="0">
                <a:solidFill>
                  <a:schemeClr val="bg1"/>
                </a:solidFill>
                <a:latin typeface="Baskerville Old Face" panose="02020602080505020303" pitchFamily="18" charset="0"/>
              </a:rPr>
              <a:t>egy évig a Színművészeti Akadémián tanított. </a:t>
            </a:r>
            <a:endParaRPr lang="hu-HU" sz="2300" dirty="0" smtClean="0">
              <a:solidFill>
                <a:schemeClr val="bg1"/>
              </a:solidFill>
              <a:latin typeface="Baskerville Old Face" panose="02020602080505020303" pitchFamily="18" charset="0"/>
            </a:endParaRPr>
          </a:p>
          <a:p>
            <a:pPr marL="342900" indent="-342900">
              <a:buFont typeface="Arial" panose="020B0604020202020204" pitchFamily="34" charset="0"/>
              <a:buChar char="•"/>
            </a:pPr>
            <a:r>
              <a:rPr lang="hu-HU" sz="2300" dirty="0">
                <a:solidFill>
                  <a:schemeClr val="bg1"/>
                </a:solidFill>
                <a:latin typeface="Baskerville Old Face" panose="02020602080505020303" pitchFamily="18" charset="0"/>
              </a:rPr>
              <a:t>188</a:t>
            </a:r>
            <a:r>
              <a:rPr lang="hu-HU" sz="2300" dirty="0">
                <a:solidFill>
                  <a:schemeClr val="bg1"/>
                </a:solidFill>
                <a:latin typeface="Times New Roman" panose="02020603050405020304" pitchFamily="18" charset="0"/>
                <a:cs typeface="Times New Roman" panose="02020603050405020304" pitchFamily="18" charset="0"/>
              </a:rPr>
              <a:t>3</a:t>
            </a:r>
            <a:r>
              <a:rPr lang="hu-HU" sz="2300" dirty="0">
                <a:solidFill>
                  <a:schemeClr val="bg1"/>
                </a:solidFill>
                <a:latin typeface="Baskerville Old Face" panose="02020602080505020303" pitchFamily="18" charset="0"/>
              </a:rPr>
              <a:t>-ban a </a:t>
            </a:r>
            <a:r>
              <a:rPr lang="hu-HU" sz="2300" dirty="0" smtClean="0">
                <a:solidFill>
                  <a:schemeClr val="bg1"/>
                </a:solidFill>
                <a:latin typeface="Baskerville Old Face" panose="02020602080505020303" pitchFamily="18" charset="0"/>
              </a:rPr>
              <a:t>Nemzeti </a:t>
            </a:r>
            <a:r>
              <a:rPr lang="hu-HU" sz="2300" dirty="0">
                <a:solidFill>
                  <a:schemeClr val="bg1"/>
                </a:solidFill>
                <a:latin typeface="Baskerville Old Face" panose="02020602080505020303" pitchFamily="18" charset="0"/>
              </a:rPr>
              <a:t>Színházban megrendezett Tragédia ősbemutatón </a:t>
            </a:r>
            <a:r>
              <a:rPr lang="hu-HU" sz="2300" dirty="0" smtClean="0">
                <a:solidFill>
                  <a:schemeClr val="bg1"/>
                </a:solidFill>
                <a:latin typeface="Baskerville Old Face" panose="02020602080505020303" pitchFamily="18" charset="0"/>
              </a:rPr>
              <a:t>Évát </a:t>
            </a:r>
            <a:r>
              <a:rPr lang="hu-HU" sz="2300" dirty="0">
                <a:solidFill>
                  <a:schemeClr val="bg1"/>
                </a:solidFill>
                <a:latin typeface="Baskerville Old Face" panose="02020602080505020303" pitchFamily="18" charset="0"/>
              </a:rPr>
              <a:t>alakította, akárcsak öt hónap múlva </a:t>
            </a:r>
            <a:r>
              <a:rPr lang="hu-HU" sz="2300" dirty="0" smtClean="0">
                <a:solidFill>
                  <a:schemeClr val="bg1"/>
                </a:solidFill>
                <a:latin typeface="Baskerville Old Face" panose="02020602080505020303" pitchFamily="18" charset="0"/>
              </a:rPr>
              <a:t>Kolozsváron.</a:t>
            </a:r>
            <a:endParaRPr lang="hu-HU" sz="2300" dirty="0">
              <a:solidFill>
                <a:schemeClr val="bg1"/>
              </a:solidFill>
              <a:latin typeface="Baskerville Old Face" panose="02020602080505020303" pitchFamily="18" charset="0"/>
            </a:endParaRPr>
          </a:p>
        </p:txBody>
      </p:sp>
      <p:sp>
        <p:nvSpPr>
          <p:cNvPr id="17" name="Téglalap 16"/>
          <p:cNvSpPr/>
          <p:nvPr/>
        </p:nvSpPr>
        <p:spPr>
          <a:xfrm>
            <a:off x="332475" y="2932046"/>
            <a:ext cx="9441616" cy="5401479"/>
          </a:xfrm>
          <a:prstGeom prst="rect">
            <a:avLst/>
          </a:prstGeom>
        </p:spPr>
        <p:txBody>
          <a:bodyPr wrap="square">
            <a:spAutoFit/>
          </a:bodyPr>
          <a:lstStyle/>
          <a:p>
            <a:pPr marL="342900" lvl="0" indent="-342900">
              <a:buFont typeface="Arial" panose="020B0604020202020204" pitchFamily="34" charset="0"/>
              <a:buChar char="•"/>
            </a:pPr>
            <a:r>
              <a:rPr lang="hu-HU" sz="2300" dirty="0" smtClean="0">
                <a:solidFill>
                  <a:schemeClr val="bg1"/>
                </a:solidFill>
                <a:latin typeface="Baskerville Old Face" panose="02020602080505020303" pitchFamily="18" charset="0"/>
              </a:rPr>
              <a:t>Elsősorban </a:t>
            </a:r>
            <a:r>
              <a:rPr lang="hu-HU" sz="2300" dirty="0">
                <a:solidFill>
                  <a:schemeClr val="bg1"/>
                </a:solidFill>
                <a:latin typeface="Baskerville Old Face" panose="02020602080505020303" pitchFamily="18" charset="0"/>
              </a:rPr>
              <a:t>tragikus sorsú szerepekben tündökölt (Shakespeare nőalakjai, Antigoné, </a:t>
            </a:r>
            <a:r>
              <a:rPr lang="hu-HU" sz="2300" dirty="0" err="1">
                <a:solidFill>
                  <a:schemeClr val="bg1"/>
                </a:solidFill>
                <a:latin typeface="Baskerville Old Face" panose="02020602080505020303" pitchFamily="18" charset="0"/>
              </a:rPr>
              <a:t>Iokasztét</a:t>
            </a:r>
            <a:r>
              <a:rPr lang="hu-HU" sz="2300" dirty="0">
                <a:solidFill>
                  <a:schemeClr val="bg1"/>
                </a:solidFill>
                <a:latin typeface="Baskerville Old Face" panose="02020602080505020303" pitchFamily="18" charset="0"/>
              </a:rPr>
              <a:t>, Élektra, Kleopátra, Margit királyné, Lady Macbeth). Utolsó szerepe </a:t>
            </a:r>
            <a:r>
              <a:rPr lang="hu-HU" sz="2300" dirty="0" err="1">
                <a:solidFill>
                  <a:schemeClr val="bg1"/>
                </a:solidFill>
                <a:latin typeface="Baskerville Old Face" panose="02020602080505020303" pitchFamily="18" charset="0"/>
              </a:rPr>
              <a:t>Gloucester</a:t>
            </a:r>
            <a:r>
              <a:rPr lang="hu-HU" sz="2300" dirty="0">
                <a:solidFill>
                  <a:schemeClr val="bg1"/>
                </a:solidFill>
                <a:latin typeface="Baskerville Old Face" panose="02020602080505020303" pitchFamily="18" charset="0"/>
              </a:rPr>
              <a:t> özvegye volt a III. Richárdban. </a:t>
            </a:r>
            <a:endParaRPr lang="hu-HU" sz="2300" dirty="0" smtClean="0">
              <a:solidFill>
                <a:schemeClr val="bg1"/>
              </a:solidFill>
              <a:latin typeface="Baskerville Old Face" panose="02020602080505020303" pitchFamily="18" charset="0"/>
            </a:endParaRPr>
          </a:p>
          <a:p>
            <a:pPr marL="342900" indent="-342900">
              <a:buFont typeface="Arial" panose="020B0604020202020204" pitchFamily="34" charset="0"/>
              <a:buChar char="•"/>
            </a:pPr>
            <a:r>
              <a:rPr lang="hu-HU" sz="2300" dirty="0">
                <a:solidFill>
                  <a:schemeClr val="bg1"/>
                </a:solidFill>
                <a:latin typeface="Baskerville Old Face" panose="02020602080505020303" pitchFamily="18" charset="0"/>
              </a:rPr>
              <a:t>Összesen mintegy 300 szerepet játszott</a:t>
            </a:r>
            <a:r>
              <a:rPr lang="hu-HU" sz="2300" dirty="0" smtClean="0">
                <a:solidFill>
                  <a:schemeClr val="bg1"/>
                </a:solidFill>
                <a:latin typeface="Baskerville Old Face" panose="02020602080505020303" pitchFamily="18" charset="0"/>
              </a:rPr>
              <a:t>.</a:t>
            </a:r>
          </a:p>
          <a:p>
            <a:pPr marL="342900" indent="-342900">
              <a:buFont typeface="Arial" panose="020B0604020202020204" pitchFamily="34" charset="0"/>
              <a:buChar char="•"/>
            </a:pPr>
            <a:r>
              <a:rPr lang="hu-HU" sz="2300" dirty="0" smtClean="0">
                <a:solidFill>
                  <a:schemeClr val="bg1"/>
                </a:solidFill>
                <a:latin typeface="Baskerville Old Face" panose="02020602080505020303" pitchFamily="18" charset="0"/>
              </a:rPr>
              <a:t>Fordított </a:t>
            </a:r>
            <a:r>
              <a:rPr lang="hu-HU" sz="2300" dirty="0">
                <a:solidFill>
                  <a:schemeClr val="bg1"/>
                </a:solidFill>
                <a:latin typeface="Baskerville Old Face" panose="02020602080505020303" pitchFamily="18" charset="0"/>
              </a:rPr>
              <a:t>is: Ibsen John Gabriel </a:t>
            </a:r>
            <a:r>
              <a:rPr lang="hu-HU" sz="2300" dirty="0" err="1">
                <a:solidFill>
                  <a:schemeClr val="bg1"/>
                </a:solidFill>
                <a:latin typeface="Baskerville Old Face" panose="02020602080505020303" pitchFamily="18" charset="0"/>
              </a:rPr>
              <a:t>Borkman</a:t>
            </a:r>
            <a:r>
              <a:rPr lang="hu-HU" sz="2300" dirty="0">
                <a:solidFill>
                  <a:schemeClr val="bg1"/>
                </a:solidFill>
                <a:latin typeface="Baskerville Old Face" panose="02020602080505020303" pitchFamily="18" charset="0"/>
              </a:rPr>
              <a:t> című művét az ő fordításában mutatta be a </a:t>
            </a:r>
            <a:r>
              <a:rPr lang="hu-HU" sz="2300" dirty="0" smtClean="0">
                <a:solidFill>
                  <a:schemeClr val="bg1"/>
                </a:solidFill>
                <a:latin typeface="Baskerville Old Face" panose="02020602080505020303" pitchFamily="18" charset="0"/>
              </a:rPr>
              <a:t>Nemzeti. </a:t>
            </a:r>
          </a:p>
          <a:p>
            <a:pPr marL="342900" lvl="0" indent="-342900">
              <a:buFont typeface="Arial" panose="020B0604020202020204" pitchFamily="34" charset="0"/>
              <a:buChar char="•"/>
            </a:pPr>
            <a:r>
              <a:rPr lang="hu-HU" sz="2300" dirty="0">
                <a:solidFill>
                  <a:schemeClr val="bg1"/>
                </a:solidFill>
                <a:latin typeface="Baskerville Old Face" panose="02020602080505020303" pitchFamily="18" charset="0"/>
              </a:rPr>
              <a:t>A Petőfi Társaság nemcsak írói tehetségét, hanem a Petőfi-kultusz megteremtésében szerzett nagy érdemeit is méltányolta, amikor 1908-ban tiszteletbeli tagjává választotta. Jászai Mari minden idők legnagyobb Petőfi-interpretálója volt</a:t>
            </a:r>
            <a:r>
              <a:rPr lang="hu-HU" sz="2300" dirty="0" smtClean="0">
                <a:solidFill>
                  <a:schemeClr val="bg1"/>
                </a:solidFill>
                <a:latin typeface="Baskerville Old Face" panose="02020602080505020303" pitchFamily="18" charset="0"/>
              </a:rPr>
              <a:t>.</a:t>
            </a:r>
          </a:p>
          <a:p>
            <a:pPr marL="342900" lvl="0" indent="-342900">
              <a:buFont typeface="Arial" panose="020B0604020202020204" pitchFamily="34" charset="0"/>
              <a:buChar char="•"/>
            </a:pPr>
            <a:r>
              <a:rPr lang="hu-HU" sz="2300" dirty="0">
                <a:solidFill>
                  <a:schemeClr val="bg1"/>
                </a:solidFill>
                <a:latin typeface="Baskerville Old Face" panose="02020602080505020303" pitchFamily="18" charset="0"/>
              </a:rPr>
              <a:t>Az 1914-es Bánk bán némafilmben is szerepelt </a:t>
            </a:r>
            <a:r>
              <a:rPr lang="hu-HU" sz="2300" dirty="0" err="1">
                <a:solidFill>
                  <a:schemeClr val="bg1"/>
                </a:solidFill>
                <a:latin typeface="Baskerville Old Face" panose="02020602080505020303" pitchFamily="18" charset="0"/>
              </a:rPr>
              <a:t>Paulay</a:t>
            </a:r>
            <a:r>
              <a:rPr lang="hu-HU" sz="2300" dirty="0">
                <a:solidFill>
                  <a:schemeClr val="bg1"/>
                </a:solidFill>
                <a:latin typeface="Baskerville Old Face" panose="02020602080505020303" pitchFamily="18" charset="0"/>
              </a:rPr>
              <a:t> Erzsivel, </a:t>
            </a:r>
            <a:r>
              <a:rPr lang="hu-HU" sz="2300" dirty="0" err="1">
                <a:solidFill>
                  <a:schemeClr val="bg1"/>
                </a:solidFill>
                <a:latin typeface="Baskerville Old Face" panose="02020602080505020303" pitchFamily="18" charset="0"/>
              </a:rPr>
              <a:t>Paulay</a:t>
            </a:r>
            <a:r>
              <a:rPr lang="hu-HU" sz="2300" dirty="0">
                <a:solidFill>
                  <a:schemeClr val="bg1"/>
                </a:solidFill>
                <a:latin typeface="Baskerville Old Face" panose="02020602080505020303" pitchFamily="18" charset="0"/>
              </a:rPr>
              <a:t> Ede lányával. </a:t>
            </a:r>
            <a:endParaRPr lang="hu-HU" sz="2300" dirty="0" smtClean="0">
              <a:solidFill>
                <a:schemeClr val="bg1"/>
              </a:solidFill>
              <a:latin typeface="Baskerville Old Face" panose="02020602080505020303" pitchFamily="18" charset="0"/>
            </a:endParaRPr>
          </a:p>
          <a:p>
            <a:pPr marL="342900" indent="-342900">
              <a:buFont typeface="Arial" panose="020B0604020202020204" pitchFamily="34" charset="0"/>
              <a:buChar char="•"/>
            </a:pPr>
            <a:r>
              <a:rPr lang="hu-HU" sz="2300" dirty="0">
                <a:solidFill>
                  <a:schemeClr val="bg1"/>
                </a:solidFill>
                <a:latin typeface="Baskerville Old Face" panose="02020602080505020303" pitchFamily="18" charset="0"/>
              </a:rPr>
              <a:t>1922. január 6-án ünnepelte az ország színészi pályájának ötvenéves jubileumát a Nemzeti színpadán. Utoljára 1925. december 3-án lépett színpadra </a:t>
            </a:r>
            <a:r>
              <a:rPr lang="hu-HU" sz="2300" i="1" dirty="0">
                <a:solidFill>
                  <a:schemeClr val="bg1"/>
                </a:solidFill>
                <a:latin typeface="Baskerville Old Face" panose="02020602080505020303" pitchFamily="18" charset="0"/>
              </a:rPr>
              <a:t>Az arany ember</a:t>
            </a:r>
            <a:r>
              <a:rPr lang="hu-HU" sz="2300" dirty="0">
                <a:solidFill>
                  <a:schemeClr val="bg1"/>
                </a:solidFill>
                <a:latin typeface="Baskerville Old Face" panose="02020602080505020303" pitchFamily="18" charset="0"/>
              </a:rPr>
              <a:t>ben mint Teréza mama. </a:t>
            </a:r>
            <a:endParaRPr lang="hu-HU" sz="2300" dirty="0" smtClean="0">
              <a:solidFill>
                <a:schemeClr val="bg1"/>
              </a:solidFill>
              <a:latin typeface="Baskerville Old Face" panose="02020602080505020303" pitchFamily="18" charset="0"/>
            </a:endParaRPr>
          </a:p>
        </p:txBody>
      </p:sp>
      <p:sp>
        <p:nvSpPr>
          <p:cNvPr id="5" name="Szövegdoboz 4"/>
          <p:cNvSpPr txBox="1"/>
          <p:nvPr/>
        </p:nvSpPr>
        <p:spPr>
          <a:xfrm>
            <a:off x="352128" y="768152"/>
            <a:ext cx="3168352" cy="1107996"/>
          </a:xfrm>
          <a:prstGeom prst="rect">
            <a:avLst/>
          </a:prstGeom>
          <a:noFill/>
        </p:spPr>
        <p:txBody>
          <a:bodyPr wrap="square" rtlCol="0">
            <a:spAutoFit/>
          </a:bodyPr>
          <a:lstStyle/>
          <a:p>
            <a:r>
              <a:rPr lang="hu-HU" sz="6600" dirty="0" smtClean="0">
                <a:solidFill>
                  <a:schemeClr val="bg1"/>
                </a:solidFill>
                <a:effectLst>
                  <a:outerShdw blurRad="38100" dist="38100" dir="2700000" algn="tl">
                    <a:srgbClr val="000000">
                      <a:alpha val="43137"/>
                    </a:srgbClr>
                  </a:outerShdw>
                </a:effectLst>
                <a:latin typeface="Bodoni MT Poster Compressed" panose="02070706080601050204" pitchFamily="18" charset="0"/>
              </a:rPr>
              <a:t>Jászai Mari</a:t>
            </a:r>
            <a:endParaRPr lang="hu-HU" sz="6600" dirty="0">
              <a:solidFill>
                <a:schemeClr val="bg1"/>
              </a:solidFill>
              <a:effectLst>
                <a:outerShdw blurRad="38100" dist="38100" dir="2700000" algn="tl">
                  <a:srgbClr val="000000">
                    <a:alpha val="43137"/>
                  </a:srgbClr>
                </a:outerShdw>
              </a:effectLst>
              <a:latin typeface="Bodoni MT Poster Compressed" panose="02070706080601050204" pitchFamily="18" charset="0"/>
            </a:endParaRPr>
          </a:p>
        </p:txBody>
      </p:sp>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7992">
            <a:off x="663009" y="3503208"/>
            <a:ext cx="2857500" cy="5248275"/>
          </a:xfrm>
          <a:prstGeom prst="rect">
            <a:avLst/>
          </a:prstGeom>
        </p:spPr>
      </p:pic>
      <p:pic>
        <p:nvPicPr>
          <p:cNvPr id="8" name="Kép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7970">
            <a:off x="9835935" y="5111613"/>
            <a:ext cx="2219325" cy="3619500"/>
          </a:xfrm>
          <a:prstGeom prst="rect">
            <a:avLst/>
          </a:prstGeom>
        </p:spPr>
      </p:pic>
      <p:cxnSp>
        <p:nvCxnSpPr>
          <p:cNvPr id="4" name="Egyenes összekötő 3"/>
          <p:cNvCxnSpPr/>
          <p:nvPr/>
        </p:nvCxnSpPr>
        <p:spPr>
          <a:xfrm>
            <a:off x="-162655" y="1841204"/>
            <a:ext cx="13116183" cy="349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descr="JÃ¡szai Ma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4090" y="2928392"/>
            <a:ext cx="2381250" cy="4191001"/>
          </a:xfrm>
          <a:prstGeom prst="rect">
            <a:avLst/>
          </a:prstGeom>
          <a:noFill/>
          <a:extLst>
            <a:ext uri="{909E8E84-426E-40DD-AFC4-6F175D3DCCD1}">
              <a14:hiddenFill xmlns:a14="http://schemas.microsoft.com/office/drawing/2010/main">
                <a:solidFill>
                  <a:srgbClr val="FFFFFF"/>
                </a:solidFill>
              </a14:hiddenFill>
            </a:ext>
          </a:extLst>
        </p:spPr>
      </p:pic>
      <p:sp>
        <p:nvSpPr>
          <p:cNvPr id="12" name="Téglalap 11"/>
          <p:cNvSpPr/>
          <p:nvPr/>
        </p:nvSpPr>
        <p:spPr>
          <a:xfrm>
            <a:off x="712167" y="2829104"/>
            <a:ext cx="8386129" cy="4832092"/>
          </a:xfrm>
          <a:prstGeom prst="rect">
            <a:avLst/>
          </a:prstGeom>
        </p:spPr>
        <p:txBody>
          <a:bodyPr wrap="square">
            <a:spAutoFit/>
          </a:bodyPr>
          <a:lstStyle/>
          <a:p>
            <a:r>
              <a:rPr lang="hu-HU" sz="2800" dirty="0" smtClean="0">
                <a:solidFill>
                  <a:schemeClr val="bg1"/>
                </a:solidFill>
                <a:latin typeface="Baskerville Old Face" panose="02020602080505020303" pitchFamily="18" charset="0"/>
              </a:rPr>
              <a:t> </a:t>
            </a:r>
            <a:r>
              <a:rPr lang="hu-HU" sz="2800" i="1" dirty="0" smtClean="0">
                <a:solidFill>
                  <a:schemeClr val="bg1"/>
                </a:solidFill>
                <a:latin typeface="Baskerville Old Face" panose="02020602080505020303" pitchFamily="18" charset="0"/>
              </a:rPr>
              <a:t>"Hogyan kezdődött, hogyan ment? Elég az hozzá, hogy az </a:t>
            </a:r>
            <a:r>
              <a:rPr lang="hu-HU" sz="2800" i="1" dirty="0" err="1" smtClean="0">
                <a:solidFill>
                  <a:schemeClr val="bg1"/>
                </a:solidFill>
                <a:latin typeface="Baskerville Old Face" panose="02020602080505020303" pitchFamily="18" charset="0"/>
              </a:rPr>
              <a:t>úrigyerekek</a:t>
            </a:r>
            <a:r>
              <a:rPr lang="hu-HU" sz="2800" i="1" dirty="0" smtClean="0">
                <a:solidFill>
                  <a:schemeClr val="bg1"/>
                </a:solidFill>
                <a:latin typeface="Baskerville Old Face" panose="02020602080505020303" pitchFamily="18" charset="0"/>
              </a:rPr>
              <a:t> kitalálták, hogy ha egy képre rámutatnak és azt mondják: »Nézd Mari, ez meghalt«, hát én rögtön egy sirató jelenetet játszom el a kép előtt, tépem a hajam és folyik a könnyem. A többi gyerek is bőg, amíg csak valaki közbe nem szól és egy másik képre nem mutat, hogy »no ne sírj, kis Mari, nézd csak, ez még él«. Erre én rögtön átcsaptam a legnagyobb örömbe, ugráltam, táncoltam és csakhamar velem táncolt és ujjongott az egész gyerekhad. Elektrát játszottam tízéves koromban! És a színháznak ekkor még csak hírét sem hallottam!"</a:t>
            </a:r>
            <a:endParaRPr lang="hu-HU" sz="2800" dirty="0">
              <a:solidFill>
                <a:schemeClr val="bg1"/>
              </a:solidFill>
              <a:latin typeface="Baskerville Old Face" panose="02020602080505020303" pitchFamily="18" charset="0"/>
            </a:endParaRPr>
          </a:p>
        </p:txBody>
      </p:sp>
      <p:sp>
        <p:nvSpPr>
          <p:cNvPr id="15" name="Téglalap 14"/>
          <p:cNvSpPr/>
          <p:nvPr/>
        </p:nvSpPr>
        <p:spPr>
          <a:xfrm>
            <a:off x="-162655" y="4090988"/>
            <a:ext cx="10372831" cy="2308324"/>
          </a:xfrm>
          <a:prstGeom prst="rect">
            <a:avLst/>
          </a:prstGeom>
        </p:spPr>
        <p:txBody>
          <a:bodyPr wrap="square">
            <a:spAutoFit/>
          </a:bodyPr>
          <a:lstStyle/>
          <a:p>
            <a:pPr algn="ctr"/>
            <a:r>
              <a:rPr lang="hu-HU" sz="4800" dirty="0" smtClean="0">
                <a:solidFill>
                  <a:schemeClr val="bg1"/>
                </a:solidFill>
                <a:latin typeface="Baskerville Old Face" panose="02020602080505020303" pitchFamily="18" charset="0"/>
              </a:rPr>
              <a:t>magyar színészn</a:t>
            </a:r>
            <a:r>
              <a:rPr lang="hu-HU" sz="4400" dirty="0" smtClean="0">
                <a:solidFill>
                  <a:schemeClr val="bg1"/>
                </a:solidFill>
                <a:latin typeface="Baskerville Old Face" panose="02020602080505020303" pitchFamily="18" charset="0"/>
              </a:rPr>
              <a:t>ő</a:t>
            </a:r>
          </a:p>
          <a:p>
            <a:pPr algn="ctr"/>
            <a:r>
              <a:rPr lang="hu-HU" sz="4800" dirty="0" smtClean="0">
                <a:solidFill>
                  <a:schemeClr val="bg1"/>
                </a:solidFill>
                <a:latin typeface="Baskerville Old Face" panose="02020602080505020303" pitchFamily="18" charset="0"/>
              </a:rPr>
              <a:t>a Nemzeti Színház nagyasszonya</a:t>
            </a:r>
          </a:p>
          <a:p>
            <a:pPr algn="ctr"/>
            <a:r>
              <a:rPr lang="hu-HU" sz="4800" dirty="0" smtClean="0">
                <a:solidFill>
                  <a:schemeClr val="bg1"/>
                </a:solidFill>
                <a:latin typeface="Baskerville Old Face" panose="02020602080505020303" pitchFamily="18" charset="0"/>
              </a:rPr>
              <a:t>az egyik legnagyobb magyar tragika</a:t>
            </a:r>
            <a:endParaRPr lang="hu-HU" sz="4800" dirty="0">
              <a:solidFill>
                <a:schemeClr val="bg1"/>
              </a:solidFill>
              <a:latin typeface="Baskerville Old Face" panose="02020602080505020303" pitchFamily="18" charset="0"/>
            </a:endParaRPr>
          </a:p>
        </p:txBody>
      </p:sp>
      <p:sp>
        <p:nvSpPr>
          <p:cNvPr id="16" name="Szövegdoboz 15"/>
          <p:cNvSpPr txBox="1"/>
          <p:nvPr/>
        </p:nvSpPr>
        <p:spPr>
          <a:xfrm>
            <a:off x="3088432" y="1374290"/>
            <a:ext cx="9545016" cy="400110"/>
          </a:xfrm>
          <a:prstGeom prst="rect">
            <a:avLst/>
          </a:prstGeom>
          <a:noFill/>
        </p:spPr>
        <p:txBody>
          <a:bodyPr wrap="square" rtlCol="0">
            <a:spAutoFit/>
          </a:bodyPr>
          <a:lstStyle/>
          <a:p>
            <a:r>
              <a:rPr lang="hu-HU" sz="2000" dirty="0" smtClean="0">
                <a:solidFill>
                  <a:schemeClr val="bg1"/>
                </a:solidFill>
                <a:latin typeface="Baskerville Old Face" panose="02020602080505020303" pitchFamily="18" charset="0"/>
              </a:rPr>
              <a:t>Ászár, 1850. február 24. -  Budapest, 1926. október 5.      született: </a:t>
            </a:r>
            <a:r>
              <a:rPr lang="hu-HU" sz="2000" dirty="0" err="1" smtClean="0">
                <a:solidFill>
                  <a:schemeClr val="bg1"/>
                </a:solidFill>
                <a:latin typeface="Baskerville Old Face" panose="02020602080505020303" pitchFamily="18" charset="0"/>
              </a:rPr>
              <a:t>Krippel</a:t>
            </a:r>
            <a:r>
              <a:rPr lang="hu-HU" sz="2000" dirty="0" smtClean="0">
                <a:solidFill>
                  <a:schemeClr val="bg1"/>
                </a:solidFill>
                <a:latin typeface="Baskerville Old Face" panose="02020602080505020303" pitchFamily="18" charset="0"/>
              </a:rPr>
              <a:t> Mária Anna</a:t>
            </a:r>
            <a:endParaRPr lang="hu-HU" sz="20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7130973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9"/>
                                        </p:tgtEl>
                                      </p:cBhvr>
                                      <p:by x="150000" y="150000"/>
                                    </p:animScale>
                                  </p:childTnLst>
                                </p:cTn>
                              </p:par>
                            </p:childTnLst>
                          </p:cTn>
                        </p:par>
                        <p:par>
                          <p:cTn id="11" fill="hold">
                            <p:stCondLst>
                              <p:cond delay="2500"/>
                            </p:stCondLst>
                            <p:childTnLst>
                              <p:par>
                                <p:cTn id="12" presetID="32" presetClass="emph" presetSubtype="0" fill="hold"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par>
                          <p:cTn id="18" fill="hold">
                            <p:stCondLst>
                              <p:cond delay="3500"/>
                            </p:stCondLst>
                            <p:childTnLst>
                              <p:par>
                                <p:cTn id="19" presetID="16" presetClass="exit" presetSubtype="21" fill="hold" nodeType="afterEffect">
                                  <p:stCondLst>
                                    <p:cond delay="0"/>
                                  </p:stCondLst>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xit" presetSubtype="21" fill="hold" nodeType="withEffect">
                                  <p:stCondLst>
                                    <p:cond delay="0"/>
                                  </p:stCondLst>
                                  <p:childTnLst>
                                    <p:animEffect transition="out" filter="barn(inVertic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6" presetClass="exit" presetSubtype="21" fill="hold" nodeType="with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4000"/>
                            </p:stCondLst>
                            <p:childTnLst>
                              <p:par>
                                <p:cTn id="29" presetID="45"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2000"/>
                                        <p:tgtEl>
                                          <p:spTgt spid="1026"/>
                                        </p:tgtEl>
                                      </p:cBhvr>
                                    </p:animEffect>
                                    <p:anim calcmode="lin" valueType="num">
                                      <p:cBhvr>
                                        <p:cTn id="32" dur="2000" fill="hold"/>
                                        <p:tgtEl>
                                          <p:spTgt spid="1026"/>
                                        </p:tgtEl>
                                        <p:attrNameLst>
                                          <p:attrName>ppt_w</p:attrName>
                                        </p:attrNameLst>
                                      </p:cBhvr>
                                      <p:tavLst>
                                        <p:tav tm="0" fmla="#ppt_w*sin(2.5*pi*$)">
                                          <p:val>
                                            <p:fltVal val="0"/>
                                          </p:val>
                                        </p:tav>
                                        <p:tav tm="100000">
                                          <p:val>
                                            <p:fltVal val="1"/>
                                          </p:val>
                                        </p:tav>
                                      </p:tavLst>
                                    </p:anim>
                                    <p:anim calcmode="lin" valueType="num">
                                      <p:cBhvr>
                                        <p:cTn id="33" dur="2000" fill="hold"/>
                                        <p:tgtEl>
                                          <p:spTgt spid="1026"/>
                                        </p:tgtEl>
                                        <p:attrNameLst>
                                          <p:attrName>ppt_h</p:attrName>
                                        </p:attrNameLst>
                                      </p:cBhvr>
                                      <p:tavLst>
                                        <p:tav tm="0">
                                          <p:val>
                                            <p:strVal val="#ppt_h"/>
                                          </p:val>
                                        </p:tav>
                                        <p:tav tm="100000">
                                          <p:val>
                                            <p:strVal val="#ppt_h"/>
                                          </p:val>
                                        </p:tav>
                                      </p:tavLst>
                                    </p:anim>
                                  </p:childTnLst>
                                </p:cTn>
                              </p:par>
                            </p:childTnLst>
                          </p:cTn>
                        </p:par>
                        <p:par>
                          <p:cTn id="34" fill="hold">
                            <p:stCondLst>
                              <p:cond delay="6000"/>
                            </p:stCondLst>
                            <p:childTnLst>
                              <p:par>
                                <p:cTn id="35" presetID="3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500" fill="hold"/>
                                        <p:tgtEl>
                                          <p:spTgt spid="15"/>
                                        </p:tgtEl>
                                        <p:attrNameLst>
                                          <p:attrName>ppt_w</p:attrName>
                                        </p:attrNameLst>
                                      </p:cBhvr>
                                      <p:tavLst>
                                        <p:tav tm="0">
                                          <p:val>
                                            <p:fltVal val="0"/>
                                          </p:val>
                                        </p:tav>
                                        <p:tav tm="100000">
                                          <p:val>
                                            <p:strVal val="#ppt_w"/>
                                          </p:val>
                                        </p:tav>
                                      </p:tavLst>
                                    </p:anim>
                                    <p:anim calcmode="lin" valueType="num">
                                      <p:cBhvr>
                                        <p:cTn id="38" dur="1500" fill="hold"/>
                                        <p:tgtEl>
                                          <p:spTgt spid="15"/>
                                        </p:tgtEl>
                                        <p:attrNameLst>
                                          <p:attrName>ppt_h</p:attrName>
                                        </p:attrNameLst>
                                      </p:cBhvr>
                                      <p:tavLst>
                                        <p:tav tm="0">
                                          <p:val>
                                            <p:fltVal val="0"/>
                                          </p:val>
                                        </p:tav>
                                        <p:tav tm="100000">
                                          <p:val>
                                            <p:strVal val="#ppt_h"/>
                                          </p:val>
                                        </p:tav>
                                      </p:tavLst>
                                    </p:anim>
                                    <p:anim calcmode="lin" valueType="num">
                                      <p:cBhvr>
                                        <p:cTn id="39" dur="1500" fill="hold"/>
                                        <p:tgtEl>
                                          <p:spTgt spid="15"/>
                                        </p:tgtEl>
                                        <p:attrNameLst>
                                          <p:attrName>style.rotation</p:attrName>
                                        </p:attrNameLst>
                                      </p:cBhvr>
                                      <p:tavLst>
                                        <p:tav tm="0">
                                          <p:val>
                                            <p:fltVal val="90"/>
                                          </p:val>
                                        </p:tav>
                                        <p:tav tm="100000">
                                          <p:val>
                                            <p:fltVal val="0"/>
                                          </p:val>
                                        </p:tav>
                                      </p:tavLst>
                                    </p:anim>
                                    <p:animEffect transition="in" filter="fade">
                                      <p:cBhvr>
                                        <p:cTn id="40" dur="1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grpId="1" nodeType="clickEffect">
                                  <p:stCondLst>
                                    <p:cond delay="0"/>
                                  </p:stCondLst>
                                  <p:childTnLst>
                                    <p:anim calcmode="lin" valueType="num">
                                      <p:cBhvr>
                                        <p:cTn id="44" dur="2000"/>
                                        <p:tgtEl>
                                          <p:spTgt spid="15"/>
                                        </p:tgtEl>
                                        <p:attrNameLst>
                                          <p:attrName>ppt_w</p:attrName>
                                        </p:attrNameLst>
                                      </p:cBhvr>
                                      <p:tavLst>
                                        <p:tav tm="0">
                                          <p:val>
                                            <p:strVal val="ppt_w"/>
                                          </p:val>
                                        </p:tav>
                                        <p:tav tm="100000">
                                          <p:val>
                                            <p:fltVal val="0"/>
                                          </p:val>
                                        </p:tav>
                                      </p:tavLst>
                                    </p:anim>
                                    <p:anim calcmode="lin" valueType="num">
                                      <p:cBhvr>
                                        <p:cTn id="45" dur="2000"/>
                                        <p:tgtEl>
                                          <p:spTgt spid="15"/>
                                        </p:tgtEl>
                                        <p:attrNameLst>
                                          <p:attrName>ppt_h</p:attrName>
                                        </p:attrNameLst>
                                      </p:cBhvr>
                                      <p:tavLst>
                                        <p:tav tm="0">
                                          <p:val>
                                            <p:strVal val="ppt_h"/>
                                          </p:val>
                                        </p:tav>
                                        <p:tav tm="100000">
                                          <p:val>
                                            <p:fltVal val="0"/>
                                          </p:val>
                                        </p:tav>
                                      </p:tavLst>
                                    </p:anim>
                                    <p:anim calcmode="lin" valueType="num">
                                      <p:cBhvr>
                                        <p:cTn id="46" dur="2000"/>
                                        <p:tgtEl>
                                          <p:spTgt spid="15"/>
                                        </p:tgtEl>
                                        <p:attrNameLst>
                                          <p:attrName>style.rotation</p:attrName>
                                        </p:attrNameLst>
                                      </p:cBhvr>
                                      <p:tavLst>
                                        <p:tav tm="0">
                                          <p:val>
                                            <p:fltVal val="0"/>
                                          </p:val>
                                        </p:tav>
                                        <p:tav tm="100000">
                                          <p:val>
                                            <p:fltVal val="90"/>
                                          </p:val>
                                        </p:tav>
                                      </p:tavLst>
                                    </p:anim>
                                    <p:animEffect transition="out" filter="fade">
                                      <p:cBhvr>
                                        <p:cTn id="47" dur="2000"/>
                                        <p:tgtEl>
                                          <p:spTgt spid="15"/>
                                        </p:tgtEl>
                                      </p:cBhvr>
                                    </p:animEffect>
                                    <p:set>
                                      <p:cBhvr>
                                        <p:cTn id="48" dur="1" fill="hold">
                                          <p:stCondLst>
                                            <p:cond delay="1999"/>
                                          </p:stCondLst>
                                        </p:cTn>
                                        <p:tgtEl>
                                          <p:spTgt spid="15"/>
                                        </p:tgtEl>
                                        <p:attrNameLst>
                                          <p:attrName>style.visibility</p:attrName>
                                        </p:attrNameLst>
                                      </p:cBhvr>
                                      <p:to>
                                        <p:strVal val="hidden"/>
                                      </p:to>
                                    </p:set>
                                  </p:childTnLst>
                                </p:cTn>
                              </p:par>
                              <p:par>
                                <p:cTn id="49" presetID="16" presetClass="entr" presetSubtype="42" fill="hold" grpId="0" nodeType="withEffect">
                                  <p:stCondLst>
                                    <p:cond delay="1650"/>
                                  </p:stCondLst>
                                  <p:childTnLst>
                                    <p:set>
                                      <p:cBhvr>
                                        <p:cTn id="50" dur="1" fill="hold">
                                          <p:stCondLst>
                                            <p:cond delay="0"/>
                                          </p:stCondLst>
                                        </p:cTn>
                                        <p:tgtEl>
                                          <p:spTgt spid="12"/>
                                        </p:tgtEl>
                                        <p:attrNameLst>
                                          <p:attrName>style.visibility</p:attrName>
                                        </p:attrNameLst>
                                      </p:cBhvr>
                                      <p:to>
                                        <p:strVal val="visible"/>
                                      </p:to>
                                    </p:set>
                                    <p:animEffect transition="in" filter="barn(out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fill="hold"/>
                                        <p:tgtEl>
                                          <p:spTgt spid="17"/>
                                        </p:tgtEl>
                                        <p:attrNameLst>
                                          <p:attrName>ppt_x</p:attrName>
                                        </p:attrNameLst>
                                      </p:cBhvr>
                                      <p:tavLst>
                                        <p:tav tm="0">
                                          <p:val>
                                            <p:strVal val="#ppt_x"/>
                                          </p:val>
                                        </p:tav>
                                        <p:tav tm="100000">
                                          <p:val>
                                            <p:strVal val="#ppt_x"/>
                                          </p:val>
                                        </p:tav>
                                      </p:tavLst>
                                    </p:anim>
                                    <p:anim calcmode="lin" valueType="num">
                                      <p:cBhvr additive="base">
                                        <p:cTn id="7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7" grpId="0"/>
      <p:bldP spid="12" grpId="0"/>
      <p:bldP spid="12"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zövegdoboz 4"/>
          <p:cNvSpPr txBox="1"/>
          <p:nvPr/>
        </p:nvSpPr>
        <p:spPr>
          <a:xfrm>
            <a:off x="352128" y="768152"/>
            <a:ext cx="3168352" cy="1107996"/>
          </a:xfrm>
          <a:prstGeom prst="rect">
            <a:avLst/>
          </a:prstGeom>
          <a:noFill/>
        </p:spPr>
        <p:txBody>
          <a:bodyPr wrap="square" rtlCol="0">
            <a:spAutoFit/>
          </a:bodyPr>
          <a:lstStyle/>
          <a:p>
            <a:r>
              <a:rPr lang="hu-HU" sz="6600" dirty="0" smtClean="0">
                <a:solidFill>
                  <a:schemeClr val="bg1"/>
                </a:solidFill>
                <a:effectLst>
                  <a:outerShdw blurRad="38100" dist="38100" dir="2700000" algn="tl">
                    <a:srgbClr val="000000">
                      <a:alpha val="43137"/>
                    </a:srgbClr>
                  </a:outerShdw>
                </a:effectLst>
                <a:latin typeface="Bodoni MT Poster Compressed" panose="02070706080601050204" pitchFamily="18" charset="0"/>
              </a:rPr>
              <a:t>Nagy Imre</a:t>
            </a:r>
            <a:endParaRPr lang="hu-HU" sz="6600" dirty="0">
              <a:solidFill>
                <a:schemeClr val="bg1"/>
              </a:solidFill>
              <a:effectLst>
                <a:outerShdw blurRad="38100" dist="38100" dir="2700000" algn="tl">
                  <a:srgbClr val="000000">
                    <a:alpha val="43137"/>
                  </a:srgbClr>
                </a:outerShdw>
              </a:effectLst>
              <a:latin typeface="Bodoni MT Poster Compressed" panose="02070706080601050204" pitchFamily="18" charset="0"/>
            </a:endParaRPr>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5486" y="2362227"/>
            <a:ext cx="2886075" cy="5600700"/>
          </a:xfrm>
          <a:prstGeom prst="rect">
            <a:avLst/>
          </a:prstGeom>
        </p:spPr>
      </p:pic>
      <p:pic>
        <p:nvPicPr>
          <p:cNvPr id="2050" name="Picture 2" descr="Nagy Imre 1876 kÃ¶rÃ¼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462" y="3432448"/>
            <a:ext cx="2839711" cy="4362281"/>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3016424" y="1314826"/>
            <a:ext cx="9209112" cy="400110"/>
          </a:xfrm>
          <a:prstGeom prst="rect">
            <a:avLst/>
          </a:prstGeom>
          <a:noFill/>
        </p:spPr>
        <p:txBody>
          <a:bodyPr wrap="square" rtlCol="0">
            <a:spAutoFit/>
          </a:bodyPr>
          <a:lstStyle/>
          <a:p>
            <a:r>
              <a:rPr lang="hu-HU" sz="2000" dirty="0" smtClean="0">
                <a:solidFill>
                  <a:schemeClr val="bg1"/>
                </a:solidFill>
                <a:latin typeface="Baskerville Old Face" panose="02020602080505020303" pitchFamily="18" charset="0"/>
              </a:rPr>
              <a:t>Pest, 1849. november 1. –  Budapest, 1893. szeptember 5.</a:t>
            </a:r>
          </a:p>
        </p:txBody>
      </p:sp>
      <p:cxnSp>
        <p:nvCxnSpPr>
          <p:cNvPr id="8" name="Egyenes összekötő 7"/>
          <p:cNvCxnSpPr/>
          <p:nvPr/>
        </p:nvCxnSpPr>
        <p:spPr>
          <a:xfrm>
            <a:off x="0" y="1806260"/>
            <a:ext cx="12801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4236913" y="3980826"/>
            <a:ext cx="8136904" cy="3139321"/>
          </a:xfrm>
          <a:prstGeom prst="rect">
            <a:avLst/>
          </a:prstGeom>
        </p:spPr>
        <p:txBody>
          <a:bodyPr wrap="square">
            <a:spAutoFit/>
          </a:bodyPr>
          <a:lstStyle/>
          <a:p>
            <a:pPr algn="ctr"/>
            <a:r>
              <a:rPr lang="hu-HU" sz="6600" dirty="0">
                <a:solidFill>
                  <a:schemeClr val="bg1"/>
                </a:solidFill>
                <a:latin typeface="Baskerville Old Face" panose="02020602080505020303" pitchFamily="18" charset="0"/>
              </a:rPr>
              <a:t>magyar </a:t>
            </a:r>
            <a:r>
              <a:rPr lang="hu-HU" sz="6600" dirty="0" smtClean="0">
                <a:solidFill>
                  <a:schemeClr val="bg1"/>
                </a:solidFill>
                <a:latin typeface="Baskerville Old Face" panose="02020602080505020303" pitchFamily="18" charset="0"/>
              </a:rPr>
              <a:t>színm</a:t>
            </a:r>
            <a:r>
              <a:rPr lang="hu-HU" sz="6000" dirty="0" smtClean="0">
                <a:solidFill>
                  <a:schemeClr val="bg1"/>
                </a:solidFill>
                <a:latin typeface="Baskerville Old Face" panose="02020602080505020303" pitchFamily="18" charset="0"/>
              </a:rPr>
              <a:t>ű</a:t>
            </a:r>
            <a:r>
              <a:rPr lang="hu-HU" sz="6600" dirty="0" smtClean="0">
                <a:solidFill>
                  <a:schemeClr val="bg1"/>
                </a:solidFill>
                <a:latin typeface="Baskerville Old Face" panose="02020602080505020303" pitchFamily="18" charset="0"/>
              </a:rPr>
              <a:t>vész </a:t>
            </a:r>
          </a:p>
          <a:p>
            <a:pPr algn="ctr"/>
            <a:r>
              <a:rPr lang="hu-HU" sz="6600" dirty="0">
                <a:solidFill>
                  <a:schemeClr val="bg1"/>
                </a:solidFill>
                <a:latin typeface="Baskerville Old Face" panose="02020602080505020303" pitchFamily="18" charset="0"/>
              </a:rPr>
              <a:t>r</a:t>
            </a:r>
            <a:r>
              <a:rPr lang="hu-HU" sz="6600" dirty="0" smtClean="0">
                <a:solidFill>
                  <a:schemeClr val="bg1"/>
                </a:solidFill>
                <a:latin typeface="Baskerville Old Face" panose="02020602080505020303" pitchFamily="18" charset="0"/>
              </a:rPr>
              <a:t>endező</a:t>
            </a:r>
          </a:p>
          <a:p>
            <a:pPr algn="ctr"/>
            <a:r>
              <a:rPr lang="hu-HU" sz="6600" dirty="0" smtClean="0">
                <a:solidFill>
                  <a:schemeClr val="bg1"/>
                </a:solidFill>
                <a:latin typeface="Baskerville Old Face" panose="02020602080505020303" pitchFamily="18" charset="0"/>
              </a:rPr>
              <a:t>a</a:t>
            </a:r>
            <a:r>
              <a:rPr lang="hu-HU" sz="6600" dirty="0">
                <a:solidFill>
                  <a:schemeClr val="bg1"/>
                </a:solidFill>
                <a:latin typeface="Baskerville Old Face" panose="02020602080505020303" pitchFamily="18" charset="0"/>
              </a:rPr>
              <a:t> Színiakadémia tanára</a:t>
            </a:r>
          </a:p>
        </p:txBody>
      </p:sp>
      <p:sp>
        <p:nvSpPr>
          <p:cNvPr id="12" name="Téglalap 11"/>
          <p:cNvSpPr/>
          <p:nvPr/>
        </p:nvSpPr>
        <p:spPr>
          <a:xfrm>
            <a:off x="602588" y="2362227"/>
            <a:ext cx="8601000" cy="6632585"/>
          </a:xfrm>
          <a:prstGeom prst="rect">
            <a:avLst/>
          </a:prstGeom>
        </p:spPr>
        <p:txBody>
          <a:bodyPr wrap="square">
            <a:spAutoFit/>
          </a:bodyPr>
          <a:lstStyle/>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Keresztapja Kossuth Lajos volt, akit példaképének tartott. </a:t>
            </a:r>
          </a:p>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Miután középiskolai tanulmányait félbehagyta, vidékre szegődött kardalosnak. </a:t>
            </a:r>
          </a:p>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Szabadkán lépett fel először 1864/65-ben, majd 1865/66-ban Debrecenben játszott. </a:t>
            </a:r>
            <a:endParaRPr lang="hu-HU" dirty="0">
              <a:solidFill>
                <a:schemeClr val="bg1"/>
              </a:solidFill>
              <a:latin typeface="Baskerville Old Face" panose="02020602080505020303" pitchFamily="18" charset="0"/>
            </a:endParaRPr>
          </a:p>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1870. április 1-jétől a Nemzeti Színház tagja volt egészen haláláig. 1870. február 15-én mutatkozott itt be mint Álmos a </a:t>
            </a:r>
            <a:r>
              <a:rPr lang="hu-HU" i="1" dirty="0" smtClean="0">
                <a:solidFill>
                  <a:schemeClr val="bg1"/>
                </a:solidFill>
                <a:latin typeface="Baskerville Old Face" panose="02020602080505020303" pitchFamily="18" charset="0"/>
              </a:rPr>
              <a:t>Könyves Kálmán</a:t>
            </a:r>
            <a:r>
              <a:rPr lang="hu-HU" dirty="0" smtClean="0">
                <a:solidFill>
                  <a:schemeClr val="bg1"/>
                </a:solidFill>
                <a:latin typeface="Baskerville Old Face" panose="02020602080505020303" pitchFamily="18" charset="0"/>
              </a:rPr>
              <a:t> című drámában. </a:t>
            </a:r>
          </a:p>
          <a:p>
            <a:pPr marL="342900" indent="-342900">
              <a:buFont typeface="Arial" panose="020B0604020202020204" pitchFamily="34" charset="0"/>
              <a:buChar char="•"/>
            </a:pPr>
            <a:r>
              <a:rPr lang="hu-HU" dirty="0">
                <a:solidFill>
                  <a:schemeClr val="bg1"/>
                </a:solidFill>
                <a:latin typeface="Baskerville Old Face" panose="02020602080505020303" pitchFamily="18" charset="0"/>
              </a:rPr>
              <a:t>Felesége </a:t>
            </a:r>
            <a:r>
              <a:rPr lang="hu-HU" dirty="0" err="1">
                <a:solidFill>
                  <a:schemeClr val="bg1"/>
                </a:solidFill>
                <a:latin typeface="Baskerville Old Face" panose="02020602080505020303" pitchFamily="18" charset="0"/>
              </a:rPr>
              <a:t>Benza</a:t>
            </a:r>
            <a:r>
              <a:rPr lang="hu-HU" dirty="0">
                <a:solidFill>
                  <a:schemeClr val="bg1"/>
                </a:solidFill>
                <a:latin typeface="Baskerville Old Face" panose="02020602080505020303" pitchFamily="18" charset="0"/>
              </a:rPr>
              <a:t> Ida </a:t>
            </a:r>
            <a:r>
              <a:rPr lang="hu-HU" dirty="0" smtClean="0">
                <a:solidFill>
                  <a:schemeClr val="bg1"/>
                </a:solidFill>
                <a:latin typeface="Baskerville Old Face" panose="02020602080505020303" pitchFamily="18" charset="0"/>
              </a:rPr>
              <a:t>énekesnő </a:t>
            </a:r>
            <a:r>
              <a:rPr lang="hu-HU" dirty="0">
                <a:solidFill>
                  <a:schemeClr val="bg1"/>
                </a:solidFill>
                <a:latin typeface="Baskerville Old Face" panose="02020602080505020303" pitchFamily="18" charset="0"/>
              </a:rPr>
              <a:t>volt, akivel 1873. március 11-én kötött házasságot. Leánya Nagy Ida (</a:t>
            </a:r>
            <a:r>
              <a:rPr lang="hu-HU" dirty="0" err="1">
                <a:solidFill>
                  <a:schemeClr val="bg1"/>
                </a:solidFill>
                <a:latin typeface="Baskerville Old Face" panose="02020602080505020303" pitchFamily="18" charset="0"/>
              </a:rPr>
              <a:t>Battlay</a:t>
            </a:r>
            <a:r>
              <a:rPr lang="hu-HU" dirty="0">
                <a:solidFill>
                  <a:schemeClr val="bg1"/>
                </a:solidFill>
                <a:latin typeface="Baskerville Old Face" panose="02020602080505020303" pitchFamily="18" charset="0"/>
              </a:rPr>
              <a:t> Gézáné) operaénekesnő.</a:t>
            </a:r>
          </a:p>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1889-től mint rendező működött, 1890-től pedig a Színiakadémia tanára volt. </a:t>
            </a:r>
          </a:p>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Festészettel is foglalkozott, lakásán állandóan dolgozott kisebb-nagyobb festményeken. </a:t>
            </a:r>
          </a:p>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1893. szeptember 5-én önkezével vetett véget életének pisztolyával.</a:t>
            </a:r>
          </a:p>
        </p:txBody>
      </p:sp>
      <p:grpSp>
        <p:nvGrpSpPr>
          <p:cNvPr id="31" name="Csoportba foglalás 30"/>
          <p:cNvGrpSpPr/>
          <p:nvPr/>
        </p:nvGrpSpPr>
        <p:grpSpPr>
          <a:xfrm>
            <a:off x="0" y="2837863"/>
            <a:ext cx="12652198" cy="5125064"/>
            <a:chOff x="0" y="2837863"/>
            <a:chExt cx="12652198" cy="5125064"/>
          </a:xfrm>
        </p:grpSpPr>
        <p:pic>
          <p:nvPicPr>
            <p:cNvPr id="3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400" b="98800" l="3136" r="100000">
                          <a14:foregroundMark x1="52613" y1="26000" x2="54007" y2="10800"/>
                          <a14:foregroundMark x1="19164" y1="44800" x2="63763" y2="70000"/>
                          <a14:foregroundMark x1="53310" y1="72400" x2="99303" y2="75200"/>
                          <a14:foregroundMark x1="77003" y1="62400" x2="91638" y2="63200"/>
                          <a14:foregroundMark x1="66551" y1="79600" x2="85366" y2="97600"/>
                          <a14:foregroundMark x1="60976" y1="84400" x2="60279" y2="98800"/>
                          <a14:foregroundMark x1="55401" y1="11400" x2="63763" y2="12400"/>
                          <a14:foregroundMark x1="64808" y1="12600" x2="66551" y2="13800"/>
                        </a14:backgroundRemoval>
                      </a14:imgEffect>
                    </a14:imgLayer>
                  </a14:imgProps>
                </a:ext>
                <a:ext uri="{28A0092B-C50C-407E-A947-70E740481C1C}">
                  <a14:useLocalDpi xmlns:a14="http://schemas.microsoft.com/office/drawing/2010/main" val="0"/>
                </a:ext>
              </a:extLst>
            </a:blip>
            <a:srcRect/>
            <a:stretch>
              <a:fillRect/>
            </a:stretch>
          </p:blipFill>
          <p:spPr bwMode="auto">
            <a:xfrm>
              <a:off x="0" y="2837863"/>
              <a:ext cx="2941787" cy="5125064"/>
            </a:xfrm>
            <a:prstGeom prst="rect">
              <a:avLst/>
            </a:prstGeom>
            <a:ln>
              <a:noFill/>
            </a:ln>
            <a:effectLst>
              <a:glow rad="165100">
                <a:schemeClr val="accent2">
                  <a:satMod val="175000"/>
                  <a:alpha val="22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Csoportba foglalás 32"/>
            <p:cNvGrpSpPr/>
            <p:nvPr/>
          </p:nvGrpSpPr>
          <p:grpSpPr>
            <a:xfrm>
              <a:off x="3441064" y="3034120"/>
              <a:ext cx="9211134" cy="4786774"/>
              <a:chOff x="1937486" y="3378937"/>
              <a:chExt cx="6557489" cy="1913329"/>
            </a:xfrm>
          </p:grpSpPr>
          <p:sp>
            <p:nvSpPr>
              <p:cNvPr id="34" name="Téglalap 33"/>
              <p:cNvSpPr/>
              <p:nvPr/>
            </p:nvSpPr>
            <p:spPr>
              <a:xfrm rot="21177453">
                <a:off x="6156444" y="3735507"/>
                <a:ext cx="2338531" cy="307554"/>
              </a:xfrm>
              <a:prstGeom prst="rect">
                <a:avLst/>
              </a:prstGeom>
            </p:spPr>
            <p:txBody>
              <a:bodyPr wrap="none">
                <a:spAutoFit/>
              </a:bodyPr>
              <a:lstStyle/>
              <a:p>
                <a:r>
                  <a:rPr lang="hu-HU" sz="4400" dirty="0" smtClean="0">
                    <a:solidFill>
                      <a:schemeClr val="bg1"/>
                    </a:solidFill>
                    <a:latin typeface="Baskerville Old Face" panose="02020602080505020303" pitchFamily="18" charset="0"/>
                  </a:rPr>
                  <a:t>Tímár </a:t>
                </a:r>
                <a:r>
                  <a:rPr lang="hu-HU" sz="4400" dirty="0">
                    <a:solidFill>
                      <a:schemeClr val="bg1"/>
                    </a:solidFill>
                    <a:latin typeface="Baskerville Old Face" panose="02020602080505020303" pitchFamily="18" charset="0"/>
                  </a:rPr>
                  <a:t>Mihály</a:t>
                </a:r>
              </a:p>
            </p:txBody>
          </p:sp>
          <p:sp>
            <p:nvSpPr>
              <p:cNvPr id="35" name="Téglalap 34"/>
              <p:cNvSpPr/>
              <p:nvPr/>
            </p:nvSpPr>
            <p:spPr>
              <a:xfrm rot="21295915">
                <a:off x="3322278" y="4048890"/>
                <a:ext cx="1668651" cy="307554"/>
              </a:xfrm>
              <a:prstGeom prst="rect">
                <a:avLst/>
              </a:prstGeom>
            </p:spPr>
            <p:txBody>
              <a:bodyPr wrap="none">
                <a:spAutoFit/>
              </a:bodyPr>
              <a:lstStyle/>
              <a:p>
                <a:r>
                  <a:rPr lang="hu-HU" sz="4400" dirty="0" smtClean="0">
                    <a:solidFill>
                      <a:schemeClr val="bg1"/>
                    </a:solidFill>
                    <a:latin typeface="Baskerville Old Face" panose="02020602080505020303" pitchFamily="18" charset="0"/>
                  </a:rPr>
                  <a:t>Bánk </a:t>
                </a:r>
                <a:r>
                  <a:rPr lang="hu-HU" sz="4400" dirty="0">
                    <a:solidFill>
                      <a:schemeClr val="bg1"/>
                    </a:solidFill>
                    <a:latin typeface="Baskerville Old Face" panose="02020602080505020303" pitchFamily="18" charset="0"/>
                  </a:rPr>
                  <a:t>bán</a:t>
                </a:r>
              </a:p>
            </p:txBody>
          </p:sp>
          <p:sp>
            <p:nvSpPr>
              <p:cNvPr id="36" name="Téglalap 35"/>
              <p:cNvSpPr/>
              <p:nvPr/>
            </p:nvSpPr>
            <p:spPr>
              <a:xfrm rot="574355">
                <a:off x="4090795" y="4852412"/>
                <a:ext cx="972525" cy="307554"/>
              </a:xfrm>
              <a:prstGeom prst="rect">
                <a:avLst/>
              </a:prstGeom>
            </p:spPr>
            <p:txBody>
              <a:bodyPr wrap="none">
                <a:spAutoFit/>
              </a:bodyPr>
              <a:lstStyle/>
              <a:p>
                <a:r>
                  <a:rPr lang="hu-HU" sz="4400" dirty="0" smtClean="0">
                    <a:solidFill>
                      <a:schemeClr val="bg1"/>
                    </a:solidFill>
                    <a:latin typeface="Baskerville Old Face" panose="02020602080505020303" pitchFamily="18" charset="0"/>
                  </a:rPr>
                  <a:t>Faust</a:t>
                </a:r>
                <a:endParaRPr lang="hu-HU" sz="4400" dirty="0">
                  <a:solidFill>
                    <a:schemeClr val="bg1"/>
                  </a:solidFill>
                  <a:latin typeface="Baskerville Old Face" panose="02020602080505020303" pitchFamily="18" charset="0"/>
                </a:endParaRPr>
              </a:p>
            </p:txBody>
          </p:sp>
          <p:sp>
            <p:nvSpPr>
              <p:cNvPr id="37" name="Téglalap 36"/>
              <p:cNvSpPr/>
              <p:nvPr/>
            </p:nvSpPr>
            <p:spPr>
              <a:xfrm rot="858232">
                <a:off x="1937486" y="4891379"/>
                <a:ext cx="1777064" cy="307554"/>
              </a:xfrm>
              <a:prstGeom prst="rect">
                <a:avLst/>
              </a:prstGeom>
            </p:spPr>
            <p:txBody>
              <a:bodyPr wrap="none">
                <a:spAutoFit/>
              </a:bodyPr>
              <a:lstStyle/>
              <a:p>
                <a:r>
                  <a:rPr lang="hu-HU" sz="4400" dirty="0" smtClean="0">
                    <a:solidFill>
                      <a:schemeClr val="bg1"/>
                    </a:solidFill>
                    <a:latin typeface="Baskerville Old Face" panose="02020602080505020303" pitchFamily="18" charset="0"/>
                  </a:rPr>
                  <a:t>Ferdinánd</a:t>
                </a:r>
                <a:endParaRPr lang="hu-HU" sz="4400" dirty="0">
                  <a:solidFill>
                    <a:schemeClr val="bg1"/>
                  </a:solidFill>
                  <a:latin typeface="Baskerville Old Face" panose="02020602080505020303" pitchFamily="18" charset="0"/>
                </a:endParaRPr>
              </a:p>
            </p:txBody>
          </p:sp>
          <p:sp>
            <p:nvSpPr>
              <p:cNvPr id="38" name="Téglalap 37"/>
              <p:cNvSpPr/>
              <p:nvPr/>
            </p:nvSpPr>
            <p:spPr>
              <a:xfrm rot="21191354">
                <a:off x="5512482" y="4341113"/>
                <a:ext cx="1067243" cy="307554"/>
              </a:xfrm>
              <a:prstGeom prst="rect">
                <a:avLst/>
              </a:prstGeom>
            </p:spPr>
            <p:txBody>
              <a:bodyPr wrap="none">
                <a:spAutoFit/>
              </a:bodyPr>
              <a:lstStyle/>
              <a:p>
                <a:r>
                  <a:rPr lang="hu-HU" sz="4400" dirty="0" smtClean="0">
                    <a:solidFill>
                      <a:schemeClr val="bg1"/>
                    </a:solidFill>
                    <a:latin typeface="Baskerville Old Face" panose="02020602080505020303" pitchFamily="18" charset="0"/>
                  </a:rPr>
                  <a:t>Edgar</a:t>
                </a:r>
                <a:endParaRPr lang="hu-HU" sz="4400" dirty="0">
                  <a:solidFill>
                    <a:schemeClr val="bg1"/>
                  </a:solidFill>
                  <a:latin typeface="Baskerville Old Face" panose="02020602080505020303" pitchFamily="18" charset="0"/>
                </a:endParaRPr>
              </a:p>
            </p:txBody>
          </p:sp>
          <p:sp>
            <p:nvSpPr>
              <p:cNvPr id="39" name="Téglalap 38"/>
              <p:cNvSpPr/>
              <p:nvPr/>
            </p:nvSpPr>
            <p:spPr>
              <a:xfrm rot="21122959">
                <a:off x="6769263" y="4984712"/>
                <a:ext cx="1112890" cy="307554"/>
              </a:xfrm>
              <a:prstGeom prst="rect">
                <a:avLst/>
              </a:prstGeom>
            </p:spPr>
            <p:txBody>
              <a:bodyPr wrap="none">
                <a:spAutoFit/>
              </a:bodyPr>
              <a:lstStyle/>
              <a:p>
                <a:r>
                  <a:rPr lang="hu-HU" sz="4400" dirty="0" smtClean="0">
                    <a:solidFill>
                      <a:schemeClr val="bg1"/>
                    </a:solidFill>
                    <a:latin typeface="Baskerville Old Face" panose="02020602080505020303" pitchFamily="18" charset="0"/>
                  </a:rPr>
                  <a:t>Ádám</a:t>
                </a:r>
                <a:endParaRPr lang="hu-HU" sz="4400" dirty="0">
                  <a:solidFill>
                    <a:schemeClr val="bg1"/>
                  </a:solidFill>
                  <a:latin typeface="Baskerville Old Face" panose="02020602080505020303" pitchFamily="18" charset="0"/>
                </a:endParaRPr>
              </a:p>
            </p:txBody>
          </p:sp>
          <p:sp>
            <p:nvSpPr>
              <p:cNvPr id="40" name="Téglalap 39"/>
              <p:cNvSpPr/>
              <p:nvPr/>
            </p:nvSpPr>
            <p:spPr>
              <a:xfrm rot="707733">
                <a:off x="4787557" y="3378937"/>
                <a:ext cx="2081434" cy="307554"/>
              </a:xfrm>
              <a:prstGeom prst="rect">
                <a:avLst/>
              </a:prstGeom>
            </p:spPr>
            <p:txBody>
              <a:bodyPr wrap="square">
                <a:spAutoFit/>
              </a:bodyPr>
              <a:lstStyle/>
              <a:p>
                <a:r>
                  <a:rPr lang="hu-HU" sz="4400" dirty="0" smtClean="0">
                    <a:solidFill>
                      <a:schemeClr val="bg1"/>
                    </a:solidFill>
                    <a:latin typeface="Baskerville Old Face" panose="02020602080505020303" pitchFamily="18" charset="0"/>
                  </a:rPr>
                  <a:t>Hamlet</a:t>
                </a:r>
                <a:endParaRPr lang="hu-HU" sz="4400" dirty="0">
                  <a:solidFill>
                    <a:schemeClr val="bg1"/>
                  </a:solidFill>
                  <a:latin typeface="Baskerville Old Face" panose="02020602080505020303" pitchFamily="18" charset="0"/>
                </a:endParaRPr>
              </a:p>
            </p:txBody>
          </p:sp>
          <p:sp>
            <p:nvSpPr>
              <p:cNvPr id="41" name="Téglalap 40"/>
              <p:cNvSpPr/>
              <p:nvPr/>
            </p:nvSpPr>
            <p:spPr>
              <a:xfrm rot="20956235">
                <a:off x="2179821" y="3420524"/>
                <a:ext cx="1609455" cy="307554"/>
              </a:xfrm>
              <a:prstGeom prst="rect">
                <a:avLst/>
              </a:prstGeom>
            </p:spPr>
            <p:txBody>
              <a:bodyPr wrap="square">
                <a:spAutoFit/>
              </a:bodyPr>
              <a:lstStyle/>
              <a:p>
                <a:r>
                  <a:rPr lang="hu-HU" sz="4400" dirty="0" smtClean="0">
                    <a:solidFill>
                      <a:schemeClr val="bg1"/>
                    </a:solidFill>
                    <a:latin typeface="Baskerville Old Face" panose="02020602080505020303" pitchFamily="18" charset="0"/>
                  </a:rPr>
                  <a:t>Csongor</a:t>
                </a:r>
                <a:endParaRPr lang="hu-HU" sz="4400" dirty="0">
                  <a:solidFill>
                    <a:schemeClr val="bg1"/>
                  </a:solidFill>
                  <a:latin typeface="Baskerville Old Face" panose="02020602080505020303" pitchFamily="18" charset="0"/>
                </a:endParaRPr>
              </a:p>
            </p:txBody>
          </p:sp>
        </p:grpSp>
      </p:grpSp>
    </p:spTree>
    <p:extLst>
      <p:ext uri="{BB962C8B-B14F-4D97-AF65-F5344CB8AC3E}">
        <p14:creationId xmlns:p14="http://schemas.microsoft.com/office/powerpoint/2010/main" val="3158779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Vertical)">
                                      <p:cBhvr>
                                        <p:cTn id="7" dur="500"/>
                                        <p:tgtEl>
                                          <p:spTgt spid="205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2050"/>
                                        </p:tgtEl>
                                      </p:cBhvr>
                                    </p:animEffect>
                                    <p:set>
                                      <p:cBhvr>
                                        <p:cTn id="20" dur="1" fill="hold">
                                          <p:stCondLst>
                                            <p:cond delay="499"/>
                                          </p:stCondLst>
                                        </p:cTn>
                                        <p:tgtEl>
                                          <p:spTgt spid="205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par>
                                <p:cTn id="39" presetID="53" presetClass="entr" presetSubtype="16"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22" presetClass="exit" presetSubtype="4" fill="hold" nodeType="withEffect">
                                  <p:stCondLst>
                                    <p:cond delay="0"/>
                                  </p:stCondLst>
                                  <p:childTnLst>
                                    <p:animEffect transition="out" filter="wipe(down)">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circle(out)">
                                      <p:cBhvr>
                                        <p:cTn id="5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églalap 29"/>
          <p:cNvSpPr/>
          <p:nvPr/>
        </p:nvSpPr>
        <p:spPr>
          <a:xfrm>
            <a:off x="181638" y="2891364"/>
            <a:ext cx="9289032" cy="5478423"/>
          </a:xfrm>
          <a:prstGeom prst="rect">
            <a:avLst/>
          </a:prstGeom>
        </p:spPr>
        <p:txBody>
          <a:bodyPr wrap="square">
            <a:spAutoFit/>
          </a:bodyPr>
          <a:lstStyle/>
          <a:p>
            <a:pPr marL="342900" lvl="0" indent="-342900">
              <a:buFont typeface="Arial" panose="020B0604020202020204" pitchFamily="34" charset="0"/>
              <a:buChar char="•"/>
            </a:pPr>
            <a:r>
              <a:rPr lang="hu-HU" dirty="0" smtClean="0">
                <a:solidFill>
                  <a:schemeClr val="bg1"/>
                </a:solidFill>
                <a:latin typeface="Baskerville Old Face" panose="02020602080505020303" pitchFamily="18" charset="0"/>
              </a:rPr>
              <a:t>1875-ben </a:t>
            </a:r>
            <a:r>
              <a:rPr lang="hu-HU" dirty="0">
                <a:solidFill>
                  <a:schemeClr val="bg1"/>
                </a:solidFill>
                <a:latin typeface="Baskerville Old Face" panose="02020602080505020303" pitchFamily="18" charset="0"/>
              </a:rPr>
              <a:t>a Színiakadémia növendéke lett, ahol 1878-ban végzett. Már ott feltűnt másodévesként </a:t>
            </a:r>
            <a:r>
              <a:rPr lang="hu-HU" dirty="0" err="1">
                <a:solidFill>
                  <a:schemeClr val="bg1"/>
                </a:solidFill>
                <a:latin typeface="Baskerville Old Face" panose="02020602080505020303" pitchFamily="18" charset="0"/>
              </a:rPr>
              <a:t>Angelo</a:t>
            </a:r>
            <a:r>
              <a:rPr lang="hu-HU" dirty="0">
                <a:solidFill>
                  <a:schemeClr val="bg1"/>
                </a:solidFill>
                <a:latin typeface="Baskerville Old Face" panose="02020602080505020303" pitchFamily="18" charset="0"/>
              </a:rPr>
              <a:t> címszerepében</a:t>
            </a:r>
            <a:r>
              <a:rPr lang="hu-HU" dirty="0" smtClean="0">
                <a:solidFill>
                  <a:schemeClr val="bg1"/>
                </a:solidFill>
                <a:latin typeface="Baskerville Old Face" panose="02020602080505020303" pitchFamily="18" charset="0"/>
              </a:rPr>
              <a:t>.</a:t>
            </a:r>
          </a:p>
          <a:p>
            <a:pPr marL="342900" indent="-342900">
              <a:buFont typeface="Arial" panose="020B0604020202020204" pitchFamily="34" charset="0"/>
              <a:buChar char="•"/>
            </a:pPr>
            <a:r>
              <a:rPr lang="hu-HU" dirty="0">
                <a:solidFill>
                  <a:schemeClr val="bg1"/>
                </a:solidFill>
                <a:latin typeface="Baskerville Old Face" panose="02020602080505020303" pitchFamily="18" charset="0"/>
              </a:rPr>
              <a:t>Még nagyobb figyelmet keltett egy  év múlva a III. Richárdban, nagy kifejezőképességről téve bizonyságot. E siker nyomán a Nemzeti Kaszinó tagjai utazási ösztöndíjat gyűjtöttek számára, mellyel az akkor már  Nagyváradon működő fiatal színész 1878 őszen Párizsba utazott. </a:t>
            </a:r>
            <a:endParaRPr lang="hu-HU" dirty="0" smtClean="0">
              <a:solidFill>
                <a:schemeClr val="bg1"/>
              </a:solidFill>
              <a:latin typeface="Baskerville Old Face" panose="02020602080505020303" pitchFamily="18" charset="0"/>
            </a:endParaRPr>
          </a:p>
          <a:p>
            <a:pPr marL="342900" lvl="0" indent="-342900">
              <a:buFont typeface="Arial" panose="020B0604020202020204" pitchFamily="34" charset="0"/>
              <a:buChar char="•"/>
            </a:pPr>
            <a:r>
              <a:rPr lang="hu-HU" dirty="0">
                <a:solidFill>
                  <a:schemeClr val="bg1"/>
                </a:solidFill>
                <a:latin typeface="Baskerville Old Face" panose="02020602080505020303" pitchFamily="18" charset="0"/>
              </a:rPr>
              <a:t>Hazatérve 1879-től 1882-ig Kolozsvárott lépett színpadra, majd 1882-ben szerződött a Nemzeti Színházhoz, amelynek 1909-ben örökös tagja lett. </a:t>
            </a:r>
          </a:p>
          <a:p>
            <a:pPr marL="342900" indent="-342900">
              <a:buFont typeface="Arial" panose="020B0604020202020204" pitchFamily="34" charset="0"/>
              <a:buChar char="•"/>
            </a:pPr>
            <a:r>
              <a:rPr lang="hu-HU" dirty="0" smtClean="0">
                <a:solidFill>
                  <a:schemeClr val="bg1"/>
                </a:solidFill>
                <a:latin typeface="Baskerville Old Face" panose="02020602080505020303" pitchFamily="18" charset="0"/>
              </a:rPr>
              <a:t>1920 </a:t>
            </a:r>
            <a:r>
              <a:rPr lang="hu-HU" dirty="0">
                <a:solidFill>
                  <a:schemeClr val="bg1"/>
                </a:solidFill>
                <a:latin typeface="Baskerville Old Face" panose="02020602080505020303" pitchFamily="18" charset="0"/>
              </a:rPr>
              <a:t>és 1924 között drámai gyakorlatot és beszédet oktatott a Színiakadémián. </a:t>
            </a:r>
            <a:endParaRPr lang="hu-HU" dirty="0" smtClean="0">
              <a:solidFill>
                <a:schemeClr val="bg1"/>
              </a:solidFill>
              <a:latin typeface="Baskerville Old Face" panose="02020602080505020303" pitchFamily="18" charset="0"/>
            </a:endParaRPr>
          </a:p>
          <a:p>
            <a:pPr marL="342900" lvl="0" indent="-342900">
              <a:buFont typeface="Arial" panose="020B0604020202020204" pitchFamily="34" charset="0"/>
              <a:buChar char="•"/>
            </a:pPr>
            <a:r>
              <a:rPr lang="hu-HU" dirty="0">
                <a:solidFill>
                  <a:schemeClr val="bg1"/>
                </a:solidFill>
                <a:latin typeface="Baskerville Old Face" panose="02020602080505020303" pitchFamily="18" charset="0"/>
              </a:rPr>
              <a:t>Gyenes László pályáját nem az úgynevezett szenzációs diadalok, hanem az öntudatos művészi munka, a szinte páratlan lelkiismeretesség és a tiszta magyarság megnyilvánulásai jellemezték</a:t>
            </a:r>
            <a:r>
              <a:rPr lang="hu-HU" dirty="0" smtClean="0">
                <a:solidFill>
                  <a:schemeClr val="bg1"/>
                </a:solidFill>
                <a:latin typeface="Baskerville Old Face" panose="02020602080505020303" pitchFamily="18" charset="0"/>
              </a:rPr>
              <a:t>.</a:t>
            </a:r>
            <a:endParaRPr lang="hu-HU" dirty="0">
              <a:solidFill>
                <a:schemeClr val="bg1"/>
              </a:solidFill>
              <a:latin typeface="Baskerville Old Face" panose="02020602080505020303" pitchFamily="18" charset="0"/>
            </a:endParaRPr>
          </a:p>
        </p:txBody>
      </p:sp>
      <p:sp>
        <p:nvSpPr>
          <p:cNvPr id="4" name="Szövegdoboz 3"/>
          <p:cNvSpPr txBox="1"/>
          <p:nvPr/>
        </p:nvSpPr>
        <p:spPr>
          <a:xfrm>
            <a:off x="352128" y="768152"/>
            <a:ext cx="3168352" cy="1107996"/>
          </a:xfrm>
          <a:prstGeom prst="rect">
            <a:avLst/>
          </a:prstGeom>
          <a:noFill/>
        </p:spPr>
        <p:txBody>
          <a:bodyPr wrap="square" rtlCol="0">
            <a:spAutoFit/>
          </a:bodyPr>
          <a:lstStyle/>
          <a:p>
            <a:r>
              <a:rPr lang="hu-HU" sz="6600" dirty="0" smtClean="0">
                <a:solidFill>
                  <a:schemeClr val="bg1"/>
                </a:solidFill>
                <a:effectLst>
                  <a:outerShdw blurRad="38100" dist="38100" dir="2700000" algn="tl">
                    <a:srgbClr val="000000">
                      <a:alpha val="43137"/>
                    </a:srgbClr>
                  </a:outerShdw>
                </a:effectLst>
                <a:latin typeface="Bodoni MT Poster Compressed" panose="02070706080601050204" pitchFamily="18" charset="0"/>
              </a:rPr>
              <a:t>Gyenes László</a:t>
            </a:r>
            <a:endParaRPr lang="hu-HU" sz="6600" dirty="0">
              <a:solidFill>
                <a:schemeClr val="bg1"/>
              </a:solidFill>
              <a:effectLst>
                <a:outerShdw blurRad="38100" dist="38100" dir="2700000" algn="tl">
                  <a:srgbClr val="000000">
                    <a:alpha val="43137"/>
                  </a:srgbClr>
                </a:outerShdw>
              </a:effectLst>
              <a:latin typeface="Bodoni MT Poster Compressed" panose="02070706080601050204" pitchFamily="18" charset="0"/>
            </a:endParaRPr>
          </a:p>
        </p:txBody>
      </p:sp>
      <p:pic>
        <p:nvPicPr>
          <p:cNvPr id="5" name="Kép 4"/>
          <p:cNvPicPr>
            <a:picLocks noChangeAspect="1"/>
          </p:cNvPicPr>
          <p:nvPr/>
        </p:nvPicPr>
        <p:blipFill>
          <a:blip r:embed="rId3">
            <a:extLst>
              <a:ext uri="{BEBA8EAE-BF5A-486C-A8C5-ECC9F3942E4B}">
                <a14:imgProps xmlns:a14="http://schemas.microsoft.com/office/drawing/2010/main">
                  <a14:imgLayer r:embed="rId4">
                    <a14:imgEffect>
                      <a14:backgroundRemoval t="3081" b="100000" l="19087" r="98755">
                        <a14:foregroundMark x1="39419" y1="25490" x2="39419" y2="18207"/>
                        <a14:foregroundMark x1="45228" y1="13165" x2="32365" y2="10644"/>
                        <a14:foregroundMark x1="27801" y1="18487" x2="36929" y2="7563"/>
                        <a14:foregroundMark x1="44813" y1="12045" x2="41909" y2="10084"/>
                        <a14:foregroundMark x1="75934" y1="27731" x2="65145" y2="41176"/>
                        <a14:foregroundMark x1="77593" y1="22969" x2="88382" y2="22969"/>
                        <a14:foregroundMark x1="87967" y1="23249" x2="94191" y2="22969"/>
                        <a14:foregroundMark x1="84647" y1="24370" x2="87552" y2="25770"/>
                        <a14:backgroundMark x1="77178" y1="55182" x2="65560" y2="75630"/>
                        <a14:backgroundMark x1="43568" y1="84034" x2="42324" y2="75910"/>
                        <a14:backgroundMark x1="60166" y1="75630" x2="84647" y2="87395"/>
                        <a14:backgroundMark x1="43154" y1="71429" x2="43154" y2="73389"/>
                      </a14:backgroundRemoval>
                    </a14:imgEffect>
                  </a14:imgLayer>
                </a14:imgProps>
              </a:ext>
              <a:ext uri="{28A0092B-C50C-407E-A947-70E740481C1C}">
                <a14:useLocalDpi xmlns:a14="http://schemas.microsoft.com/office/drawing/2010/main" val="0"/>
              </a:ext>
            </a:extLst>
          </a:blip>
          <a:stretch>
            <a:fillRect/>
          </a:stretch>
        </p:blipFill>
        <p:spPr>
          <a:xfrm>
            <a:off x="-801746" y="2114845"/>
            <a:ext cx="4652174" cy="6891394"/>
          </a:xfrm>
          <a:prstGeom prst="rect">
            <a:avLst/>
          </a:prstGeom>
          <a:effectLst>
            <a:glow rad="203200">
              <a:schemeClr val="bg1"/>
            </a:glow>
          </a:effectLst>
        </p:spPr>
      </p:pic>
      <p:pic>
        <p:nvPicPr>
          <p:cNvPr id="6" name="Kép 5"/>
          <p:cNvPicPr>
            <a:picLocks noChangeAspect="1"/>
          </p:cNvPicPr>
          <p:nvPr/>
        </p:nvPicPr>
        <p:blipFill>
          <a:blip r:embed="rId5">
            <a:extLst>
              <a:ext uri="{BEBA8EAE-BF5A-486C-A8C5-ECC9F3942E4B}">
                <a14:imgProps xmlns:a14="http://schemas.microsoft.com/office/drawing/2010/main">
                  <a14:imgLayer r:embed="rId6">
                    <a14:imgEffect>
                      <a14:backgroundRemoval t="0" b="100000" l="9408" r="89199">
                        <a14:foregroundMark x1="35192" y1="40389" x2="43206" y2="12743"/>
                        <a14:foregroundMark x1="51568" y1="7991" x2="47387" y2="12743"/>
                        <a14:foregroundMark x1="45645" y1="1080" x2="38328" y2="6048"/>
                        <a14:foregroundMark x1="37631" y1="6263" x2="37282" y2="10799"/>
                      </a14:backgroundRemoval>
                    </a14:imgEffect>
                  </a14:imgLayer>
                </a14:imgProps>
              </a:ext>
              <a:ext uri="{28A0092B-C50C-407E-A947-70E740481C1C}">
                <a14:useLocalDpi xmlns:a14="http://schemas.microsoft.com/office/drawing/2010/main" val="0"/>
              </a:ext>
            </a:extLst>
          </a:blip>
          <a:stretch>
            <a:fillRect/>
          </a:stretch>
        </p:blipFill>
        <p:spPr>
          <a:xfrm>
            <a:off x="8736434" y="2514865"/>
            <a:ext cx="3813795" cy="6152568"/>
          </a:xfrm>
          <a:prstGeom prst="rect">
            <a:avLst/>
          </a:prstGeom>
          <a:ln>
            <a:noFill/>
          </a:ln>
          <a:effectLst>
            <a:glow rad="1905000">
              <a:srgbClr val="C00000">
                <a:alpha val="40000"/>
              </a:srgbClr>
            </a:glow>
          </a:effectLst>
        </p:spPr>
      </p:pic>
      <p:cxnSp>
        <p:nvCxnSpPr>
          <p:cNvPr id="8" name="Egyenes összekötő 7"/>
          <p:cNvCxnSpPr/>
          <p:nvPr/>
        </p:nvCxnSpPr>
        <p:spPr>
          <a:xfrm>
            <a:off x="0" y="1777388"/>
            <a:ext cx="12801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4198223" y="1322150"/>
            <a:ext cx="8617304" cy="400110"/>
          </a:xfrm>
          <a:prstGeom prst="rect">
            <a:avLst/>
          </a:prstGeom>
          <a:noFill/>
        </p:spPr>
        <p:txBody>
          <a:bodyPr wrap="square" rtlCol="0">
            <a:spAutoFit/>
          </a:bodyPr>
          <a:lstStyle/>
          <a:p>
            <a:r>
              <a:rPr lang="hu-HU" sz="2000" dirty="0" smtClean="0">
                <a:solidFill>
                  <a:schemeClr val="bg1"/>
                </a:solidFill>
                <a:latin typeface="Baskerville Old Face" panose="02020602080505020303" pitchFamily="18" charset="0"/>
              </a:rPr>
              <a:t>Monostor, 1857. március 7. – Budapest, 1924. november 7. </a:t>
            </a:r>
          </a:p>
        </p:txBody>
      </p:sp>
      <p:sp>
        <p:nvSpPr>
          <p:cNvPr id="12" name="Téglalap 11"/>
          <p:cNvSpPr/>
          <p:nvPr/>
        </p:nvSpPr>
        <p:spPr>
          <a:xfrm>
            <a:off x="999357" y="4522580"/>
            <a:ext cx="7188186" cy="1107996"/>
          </a:xfrm>
          <a:prstGeom prst="rect">
            <a:avLst/>
          </a:prstGeom>
        </p:spPr>
        <p:txBody>
          <a:bodyPr wrap="none">
            <a:spAutoFit/>
          </a:bodyPr>
          <a:lstStyle/>
          <a:p>
            <a:r>
              <a:rPr lang="hu-HU" sz="6000" dirty="0">
                <a:solidFill>
                  <a:schemeClr val="bg1"/>
                </a:solidFill>
                <a:latin typeface="Baskerville Old Face" panose="02020602080505020303" pitchFamily="18" charset="0"/>
              </a:rPr>
              <a:t>magyar </a:t>
            </a:r>
            <a:r>
              <a:rPr lang="hu-HU" sz="6600" dirty="0">
                <a:solidFill>
                  <a:schemeClr val="bg1"/>
                </a:solidFill>
                <a:latin typeface="Baskerville Old Face" panose="02020602080505020303" pitchFamily="18" charset="0"/>
              </a:rPr>
              <a:t>drámai</a:t>
            </a:r>
            <a:r>
              <a:rPr lang="hu-HU" sz="6000" dirty="0">
                <a:solidFill>
                  <a:schemeClr val="bg1"/>
                </a:solidFill>
                <a:latin typeface="Baskerville Old Face" panose="02020602080505020303" pitchFamily="18" charset="0"/>
              </a:rPr>
              <a:t> színész</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0670" y="2817436"/>
            <a:ext cx="3016865" cy="4366057"/>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grpSp>
        <p:nvGrpSpPr>
          <p:cNvPr id="16" name="Csoportba foglalás 15"/>
          <p:cNvGrpSpPr/>
          <p:nvPr/>
        </p:nvGrpSpPr>
        <p:grpSpPr>
          <a:xfrm>
            <a:off x="2917578" y="3408016"/>
            <a:ext cx="9632651" cy="5069819"/>
            <a:chOff x="715369" y="3510554"/>
            <a:chExt cx="8596850" cy="4202785"/>
          </a:xfrm>
        </p:grpSpPr>
        <p:sp>
          <p:nvSpPr>
            <p:cNvPr id="17" name="Téglalap 16"/>
            <p:cNvSpPr/>
            <p:nvPr/>
          </p:nvSpPr>
          <p:spPr>
            <a:xfrm rot="21178289">
              <a:off x="1578207" y="5405412"/>
              <a:ext cx="1922321"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Shylock</a:t>
              </a:r>
              <a:r>
                <a:rPr lang="hu-HU" sz="4000" dirty="0">
                  <a:solidFill>
                    <a:schemeClr val="bg1"/>
                  </a:solidFill>
                  <a:latin typeface="Baskerville Old Face" panose="02020602080505020303" pitchFamily="18" charset="0"/>
                </a:rPr>
                <a:t> </a:t>
              </a:r>
            </a:p>
          </p:txBody>
        </p:sp>
        <p:sp>
          <p:nvSpPr>
            <p:cNvPr id="18" name="Téglalap 17"/>
            <p:cNvSpPr/>
            <p:nvPr/>
          </p:nvSpPr>
          <p:spPr>
            <a:xfrm rot="696707">
              <a:off x="5606417" y="4446658"/>
              <a:ext cx="1620957"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Tybalt</a:t>
              </a:r>
              <a:r>
                <a:rPr lang="hu-HU" sz="4000" dirty="0">
                  <a:solidFill>
                    <a:schemeClr val="bg1"/>
                  </a:solidFill>
                  <a:latin typeface="Baskerville Old Face" panose="02020602080505020303" pitchFamily="18" charset="0"/>
                </a:rPr>
                <a:t> </a:t>
              </a:r>
            </a:p>
          </p:txBody>
        </p:sp>
        <p:sp>
          <p:nvSpPr>
            <p:cNvPr id="19" name="Téglalap 18"/>
            <p:cNvSpPr/>
            <p:nvPr/>
          </p:nvSpPr>
          <p:spPr>
            <a:xfrm rot="21262977">
              <a:off x="715369" y="4391855"/>
              <a:ext cx="2725426" cy="707886"/>
            </a:xfrm>
            <a:prstGeom prst="rect">
              <a:avLst/>
            </a:prstGeom>
          </p:spPr>
          <p:txBody>
            <a:bodyPr wrap="none">
              <a:spAutoFit/>
            </a:bodyPr>
            <a:lstStyle/>
            <a:p>
              <a:r>
                <a:rPr lang="hu-HU" sz="4000" dirty="0">
                  <a:solidFill>
                    <a:schemeClr val="bg1"/>
                  </a:solidFill>
                  <a:latin typeface="Baskerville Old Face" panose="02020602080505020303" pitchFamily="18" charset="0"/>
                </a:rPr>
                <a:t>III. Richárd </a:t>
              </a:r>
            </a:p>
          </p:txBody>
        </p:sp>
        <p:sp>
          <p:nvSpPr>
            <p:cNvPr id="20" name="Téglalap 19"/>
            <p:cNvSpPr/>
            <p:nvPr/>
          </p:nvSpPr>
          <p:spPr>
            <a:xfrm rot="21119794">
              <a:off x="7200744" y="4591333"/>
              <a:ext cx="2111475" cy="707886"/>
            </a:xfrm>
            <a:prstGeom prst="rect">
              <a:avLst/>
            </a:prstGeom>
          </p:spPr>
          <p:txBody>
            <a:bodyPr wrap="none">
              <a:spAutoFit/>
            </a:bodyPr>
            <a:lstStyle/>
            <a:p>
              <a:r>
                <a:rPr lang="hu-HU" sz="4000" dirty="0">
                  <a:solidFill>
                    <a:schemeClr val="bg1"/>
                  </a:solidFill>
                  <a:latin typeface="Baskerville Old Face" panose="02020602080505020303" pitchFamily="18" charset="0"/>
                </a:rPr>
                <a:t>Edmund </a:t>
              </a:r>
            </a:p>
          </p:txBody>
        </p:sp>
        <p:sp>
          <p:nvSpPr>
            <p:cNvPr id="21" name="Téglalap 20"/>
            <p:cNvSpPr/>
            <p:nvPr/>
          </p:nvSpPr>
          <p:spPr>
            <a:xfrm rot="712297">
              <a:off x="2270391" y="6651482"/>
              <a:ext cx="1779654" cy="707886"/>
            </a:xfrm>
            <a:prstGeom prst="rect">
              <a:avLst/>
            </a:prstGeom>
          </p:spPr>
          <p:txBody>
            <a:bodyPr wrap="none">
              <a:spAutoFit/>
            </a:bodyPr>
            <a:lstStyle/>
            <a:p>
              <a:r>
                <a:rPr lang="hu-HU" sz="4000" dirty="0">
                  <a:solidFill>
                    <a:schemeClr val="bg1"/>
                  </a:solidFill>
                  <a:latin typeface="Baskerville Old Face" panose="02020602080505020303" pitchFamily="18" charset="0"/>
                </a:rPr>
                <a:t>Lucifer </a:t>
              </a:r>
            </a:p>
          </p:txBody>
        </p:sp>
        <p:sp>
          <p:nvSpPr>
            <p:cNvPr id="22" name="Téglalap 21"/>
            <p:cNvSpPr/>
            <p:nvPr/>
          </p:nvSpPr>
          <p:spPr>
            <a:xfrm rot="313964">
              <a:off x="6981666" y="5538378"/>
              <a:ext cx="2244525"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Mephisto</a:t>
              </a:r>
              <a:r>
                <a:rPr lang="hu-HU" sz="4000" dirty="0">
                  <a:solidFill>
                    <a:schemeClr val="bg1"/>
                  </a:solidFill>
                  <a:latin typeface="Baskerville Old Face" panose="02020602080505020303" pitchFamily="18" charset="0"/>
                </a:rPr>
                <a:t> </a:t>
              </a:r>
            </a:p>
          </p:txBody>
        </p:sp>
        <p:sp>
          <p:nvSpPr>
            <p:cNvPr id="23" name="Téglalap 22"/>
            <p:cNvSpPr/>
            <p:nvPr/>
          </p:nvSpPr>
          <p:spPr>
            <a:xfrm rot="550466">
              <a:off x="7179508" y="3510554"/>
              <a:ext cx="1183337"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Jago</a:t>
              </a:r>
              <a:r>
                <a:rPr lang="hu-HU" sz="4000" dirty="0">
                  <a:solidFill>
                    <a:schemeClr val="bg1"/>
                  </a:solidFill>
                  <a:latin typeface="Baskerville Old Face" panose="02020602080505020303" pitchFamily="18" charset="0"/>
                </a:rPr>
                <a:t> </a:t>
              </a:r>
            </a:p>
          </p:txBody>
        </p:sp>
        <p:sp>
          <p:nvSpPr>
            <p:cNvPr id="24" name="Téglalap 23"/>
            <p:cNvSpPr/>
            <p:nvPr/>
          </p:nvSpPr>
          <p:spPr>
            <a:xfrm rot="21321341">
              <a:off x="4429348" y="7005453"/>
              <a:ext cx="1806905"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Cassius</a:t>
              </a:r>
              <a:r>
                <a:rPr lang="hu-HU" sz="4000" dirty="0">
                  <a:solidFill>
                    <a:schemeClr val="bg1"/>
                  </a:solidFill>
                  <a:latin typeface="Baskerville Old Face" panose="02020602080505020303" pitchFamily="18" charset="0"/>
                </a:rPr>
                <a:t> </a:t>
              </a:r>
            </a:p>
          </p:txBody>
        </p:sp>
        <p:sp>
          <p:nvSpPr>
            <p:cNvPr id="25" name="Téglalap 24"/>
            <p:cNvSpPr/>
            <p:nvPr/>
          </p:nvSpPr>
          <p:spPr>
            <a:xfrm rot="20887443">
              <a:off x="3411406" y="4446658"/>
              <a:ext cx="2287806"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Petruchio</a:t>
              </a:r>
              <a:r>
                <a:rPr lang="hu-HU" sz="4000" dirty="0">
                  <a:solidFill>
                    <a:schemeClr val="bg1"/>
                  </a:solidFill>
                  <a:latin typeface="Baskerville Old Face" panose="02020602080505020303" pitchFamily="18" charset="0"/>
                </a:rPr>
                <a:t> </a:t>
              </a:r>
            </a:p>
          </p:txBody>
        </p:sp>
        <p:sp>
          <p:nvSpPr>
            <p:cNvPr id="26" name="Téglalap 25"/>
            <p:cNvSpPr/>
            <p:nvPr/>
          </p:nvSpPr>
          <p:spPr>
            <a:xfrm rot="20904889">
              <a:off x="6826559" y="6615491"/>
              <a:ext cx="1757212"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Bannai</a:t>
              </a:r>
              <a:r>
                <a:rPr lang="hu-HU" sz="4000" dirty="0">
                  <a:solidFill>
                    <a:schemeClr val="bg1"/>
                  </a:solidFill>
                  <a:latin typeface="Baskerville Old Face" panose="02020602080505020303" pitchFamily="18" charset="0"/>
                </a:rPr>
                <a:t> </a:t>
              </a:r>
            </a:p>
          </p:txBody>
        </p:sp>
        <p:sp>
          <p:nvSpPr>
            <p:cNvPr id="27" name="Téglalap 26"/>
            <p:cNvSpPr/>
            <p:nvPr/>
          </p:nvSpPr>
          <p:spPr>
            <a:xfrm rot="20934333">
              <a:off x="4321161" y="3510554"/>
              <a:ext cx="2922595" cy="707886"/>
            </a:xfrm>
            <a:prstGeom prst="rect">
              <a:avLst/>
            </a:prstGeom>
          </p:spPr>
          <p:txBody>
            <a:bodyPr wrap="none">
              <a:spAutoFit/>
            </a:bodyPr>
            <a:lstStyle/>
            <a:p>
              <a:r>
                <a:rPr lang="hu-HU" sz="4000" dirty="0">
                  <a:solidFill>
                    <a:schemeClr val="bg1"/>
                  </a:solidFill>
                  <a:latin typeface="Baskerville Old Face" panose="02020602080505020303" pitchFamily="18" charset="0"/>
                </a:rPr>
                <a:t>Baracs gazda </a:t>
              </a:r>
            </a:p>
          </p:txBody>
        </p:sp>
        <p:sp>
          <p:nvSpPr>
            <p:cNvPr id="28" name="Téglalap 27"/>
            <p:cNvSpPr/>
            <p:nvPr/>
          </p:nvSpPr>
          <p:spPr>
            <a:xfrm rot="21088991">
              <a:off x="3371733" y="5692678"/>
              <a:ext cx="3542958" cy="707886"/>
            </a:xfrm>
            <a:prstGeom prst="rect">
              <a:avLst/>
            </a:prstGeom>
          </p:spPr>
          <p:txBody>
            <a:bodyPr wrap="none">
              <a:spAutoFit/>
            </a:bodyPr>
            <a:lstStyle/>
            <a:p>
              <a:r>
                <a:rPr lang="hu-HU" sz="4000" dirty="0">
                  <a:solidFill>
                    <a:schemeClr val="bg1"/>
                  </a:solidFill>
                  <a:latin typeface="Baskerville Old Face" panose="02020602080505020303" pitchFamily="18" charset="0"/>
                </a:rPr>
                <a:t>Számadó juhász </a:t>
              </a:r>
            </a:p>
          </p:txBody>
        </p:sp>
        <p:sp>
          <p:nvSpPr>
            <p:cNvPr id="29" name="Téglalap 28"/>
            <p:cNvSpPr/>
            <p:nvPr/>
          </p:nvSpPr>
          <p:spPr>
            <a:xfrm rot="200090">
              <a:off x="1970691" y="3559795"/>
              <a:ext cx="2028119" cy="707886"/>
            </a:xfrm>
            <a:prstGeom prst="rect">
              <a:avLst/>
            </a:prstGeom>
          </p:spPr>
          <p:txBody>
            <a:bodyPr wrap="none">
              <a:spAutoFit/>
            </a:bodyPr>
            <a:lstStyle/>
            <a:p>
              <a:r>
                <a:rPr lang="hu-HU" sz="4000" dirty="0" err="1">
                  <a:solidFill>
                    <a:schemeClr val="bg1"/>
                  </a:solidFill>
                  <a:latin typeface="Baskerville Old Face" panose="02020602080505020303" pitchFamily="18" charset="0"/>
                </a:rPr>
                <a:t>Biberách</a:t>
              </a:r>
              <a:endParaRPr lang="hu-HU" sz="4000" dirty="0">
                <a:solidFill>
                  <a:schemeClr val="bg1"/>
                </a:solidFill>
                <a:latin typeface="Baskerville Old Face" panose="02020602080505020303" pitchFamily="18" charset="0"/>
              </a:endParaRPr>
            </a:p>
          </p:txBody>
        </p:sp>
      </p:grpSp>
    </p:spTree>
    <p:extLst>
      <p:ext uri="{BB962C8B-B14F-4D97-AF65-F5344CB8AC3E}">
        <p14:creationId xmlns:p14="http://schemas.microsoft.com/office/powerpoint/2010/main" val="3435666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26"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ipe(down)">
                                      <p:cBhvr>
                                        <p:cTn id="14" dur="580">
                                          <p:stCondLst>
                                            <p:cond delay="0"/>
                                          </p:stCondLst>
                                        </p:cTn>
                                        <p:tgtEl>
                                          <p:spTgt spid="4098"/>
                                        </p:tgtEl>
                                      </p:cBhvr>
                                    </p:animEffect>
                                    <p:anim calcmode="lin" valueType="num">
                                      <p:cBhvr>
                                        <p:cTn id="15"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20" dur="26">
                                          <p:stCondLst>
                                            <p:cond delay="650"/>
                                          </p:stCondLst>
                                        </p:cTn>
                                        <p:tgtEl>
                                          <p:spTgt spid="4098"/>
                                        </p:tgtEl>
                                      </p:cBhvr>
                                      <p:to x="100000" y="60000"/>
                                    </p:animScale>
                                    <p:animScale>
                                      <p:cBhvr>
                                        <p:cTn id="21" dur="166" decel="50000">
                                          <p:stCondLst>
                                            <p:cond delay="676"/>
                                          </p:stCondLst>
                                        </p:cTn>
                                        <p:tgtEl>
                                          <p:spTgt spid="4098"/>
                                        </p:tgtEl>
                                      </p:cBhvr>
                                      <p:to x="100000" y="100000"/>
                                    </p:animScale>
                                    <p:animScale>
                                      <p:cBhvr>
                                        <p:cTn id="22" dur="26">
                                          <p:stCondLst>
                                            <p:cond delay="1312"/>
                                          </p:stCondLst>
                                        </p:cTn>
                                        <p:tgtEl>
                                          <p:spTgt spid="4098"/>
                                        </p:tgtEl>
                                      </p:cBhvr>
                                      <p:to x="100000" y="80000"/>
                                    </p:animScale>
                                    <p:animScale>
                                      <p:cBhvr>
                                        <p:cTn id="23" dur="166" decel="50000">
                                          <p:stCondLst>
                                            <p:cond delay="1338"/>
                                          </p:stCondLst>
                                        </p:cTn>
                                        <p:tgtEl>
                                          <p:spTgt spid="4098"/>
                                        </p:tgtEl>
                                      </p:cBhvr>
                                      <p:to x="100000" y="100000"/>
                                    </p:animScale>
                                    <p:animScale>
                                      <p:cBhvr>
                                        <p:cTn id="24" dur="26">
                                          <p:stCondLst>
                                            <p:cond delay="1642"/>
                                          </p:stCondLst>
                                        </p:cTn>
                                        <p:tgtEl>
                                          <p:spTgt spid="4098"/>
                                        </p:tgtEl>
                                      </p:cBhvr>
                                      <p:to x="100000" y="90000"/>
                                    </p:animScale>
                                    <p:animScale>
                                      <p:cBhvr>
                                        <p:cTn id="25" dur="166" decel="50000">
                                          <p:stCondLst>
                                            <p:cond delay="1668"/>
                                          </p:stCondLst>
                                        </p:cTn>
                                        <p:tgtEl>
                                          <p:spTgt spid="4098"/>
                                        </p:tgtEl>
                                      </p:cBhvr>
                                      <p:to x="100000" y="100000"/>
                                    </p:animScale>
                                    <p:animScale>
                                      <p:cBhvr>
                                        <p:cTn id="26" dur="26">
                                          <p:stCondLst>
                                            <p:cond delay="1808"/>
                                          </p:stCondLst>
                                        </p:cTn>
                                        <p:tgtEl>
                                          <p:spTgt spid="4098"/>
                                        </p:tgtEl>
                                      </p:cBhvr>
                                      <p:to x="100000" y="95000"/>
                                    </p:animScale>
                                    <p:animScale>
                                      <p:cBhvr>
                                        <p:cTn id="27" dur="166" decel="50000">
                                          <p:stCondLst>
                                            <p:cond delay="1834"/>
                                          </p:stCondLst>
                                        </p:cTn>
                                        <p:tgtEl>
                                          <p:spTgt spid="4098"/>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80">
                                          <p:stCondLst>
                                            <p:cond delay="0"/>
                                          </p:stCondLst>
                                        </p:cTn>
                                        <p:tgtEl>
                                          <p:spTgt spid="30"/>
                                        </p:tgtEl>
                                      </p:cBhvr>
                                    </p:animEffect>
                                    <p:anim calcmode="lin" valueType="num">
                                      <p:cBhvr>
                                        <p:cTn id="3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6" dur="26">
                                          <p:stCondLst>
                                            <p:cond delay="650"/>
                                          </p:stCondLst>
                                        </p:cTn>
                                        <p:tgtEl>
                                          <p:spTgt spid="30"/>
                                        </p:tgtEl>
                                      </p:cBhvr>
                                      <p:to x="100000" y="60000"/>
                                    </p:animScale>
                                    <p:animScale>
                                      <p:cBhvr>
                                        <p:cTn id="37" dur="166" decel="50000">
                                          <p:stCondLst>
                                            <p:cond delay="676"/>
                                          </p:stCondLst>
                                        </p:cTn>
                                        <p:tgtEl>
                                          <p:spTgt spid="30"/>
                                        </p:tgtEl>
                                      </p:cBhvr>
                                      <p:to x="100000" y="100000"/>
                                    </p:animScale>
                                    <p:animScale>
                                      <p:cBhvr>
                                        <p:cTn id="38" dur="26">
                                          <p:stCondLst>
                                            <p:cond delay="1312"/>
                                          </p:stCondLst>
                                        </p:cTn>
                                        <p:tgtEl>
                                          <p:spTgt spid="30"/>
                                        </p:tgtEl>
                                      </p:cBhvr>
                                      <p:to x="100000" y="80000"/>
                                    </p:animScale>
                                    <p:animScale>
                                      <p:cBhvr>
                                        <p:cTn id="39" dur="166" decel="50000">
                                          <p:stCondLst>
                                            <p:cond delay="1338"/>
                                          </p:stCondLst>
                                        </p:cTn>
                                        <p:tgtEl>
                                          <p:spTgt spid="30"/>
                                        </p:tgtEl>
                                      </p:cBhvr>
                                      <p:to x="100000" y="100000"/>
                                    </p:animScale>
                                    <p:animScale>
                                      <p:cBhvr>
                                        <p:cTn id="40" dur="26">
                                          <p:stCondLst>
                                            <p:cond delay="1642"/>
                                          </p:stCondLst>
                                        </p:cTn>
                                        <p:tgtEl>
                                          <p:spTgt spid="30"/>
                                        </p:tgtEl>
                                      </p:cBhvr>
                                      <p:to x="100000" y="90000"/>
                                    </p:animScale>
                                    <p:animScale>
                                      <p:cBhvr>
                                        <p:cTn id="41" dur="166" decel="50000">
                                          <p:stCondLst>
                                            <p:cond delay="1668"/>
                                          </p:stCondLst>
                                        </p:cTn>
                                        <p:tgtEl>
                                          <p:spTgt spid="30"/>
                                        </p:tgtEl>
                                      </p:cBhvr>
                                      <p:to x="100000" y="100000"/>
                                    </p:animScale>
                                    <p:animScale>
                                      <p:cBhvr>
                                        <p:cTn id="42" dur="26">
                                          <p:stCondLst>
                                            <p:cond delay="1808"/>
                                          </p:stCondLst>
                                        </p:cTn>
                                        <p:tgtEl>
                                          <p:spTgt spid="30"/>
                                        </p:tgtEl>
                                      </p:cBhvr>
                                      <p:to x="100000" y="95000"/>
                                    </p:animScale>
                                    <p:animScale>
                                      <p:cBhvr>
                                        <p:cTn id="43" dur="166" decel="50000">
                                          <p:stCondLst>
                                            <p:cond delay="1834"/>
                                          </p:stCondLst>
                                        </p:cTn>
                                        <p:tgtEl>
                                          <p:spTgt spid="3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xit" presetSubtype="0" fill="hold" nodeType="clickEffect">
                                  <p:stCondLst>
                                    <p:cond delay="0"/>
                                  </p:stCondLst>
                                  <p:childTnLst>
                                    <p:animEffect transition="out" filter="wipe(down)">
                                      <p:cBhvr>
                                        <p:cTn id="47" dur="180" accel="50000">
                                          <p:stCondLst>
                                            <p:cond delay="1820"/>
                                          </p:stCondLst>
                                        </p:cTn>
                                        <p:tgtEl>
                                          <p:spTgt spid="4098"/>
                                        </p:tgtEl>
                                      </p:cBhvr>
                                    </p:animEffect>
                                    <p:anim calcmode="lin" valueType="num">
                                      <p:cBhvr>
                                        <p:cTn id="48" dur="1822" tmFilter="0,0; 0.14,0.31; 0.43,0.73; 0.71,0.91; 1.0,1.0">
                                          <p:stCondLst>
                                            <p:cond delay="0"/>
                                          </p:stCondLst>
                                        </p:cTn>
                                        <p:tgtEl>
                                          <p:spTgt spid="4098"/>
                                        </p:tgtEl>
                                        <p:attrNameLst>
                                          <p:attrName>ppt_x</p:attrName>
                                        </p:attrNameLst>
                                      </p:cBhvr>
                                      <p:tavLst>
                                        <p:tav tm="0">
                                          <p:val>
                                            <p:strVal val="ppt_x"/>
                                          </p:val>
                                        </p:tav>
                                        <p:tav tm="100000">
                                          <p:val>
                                            <p:strVal val="#ppt_x+0.25"/>
                                          </p:val>
                                        </p:tav>
                                      </p:tavLst>
                                    </p:anim>
                                    <p:anim calcmode="lin" valueType="num">
                                      <p:cBhvr>
                                        <p:cTn id="49" dur="178">
                                          <p:stCondLst>
                                            <p:cond delay="1822"/>
                                          </p:stCondLst>
                                        </p:cTn>
                                        <p:tgtEl>
                                          <p:spTgt spid="4098"/>
                                        </p:tgtEl>
                                        <p:attrNameLst>
                                          <p:attrName>ppt_x</p:attrName>
                                        </p:attrNameLst>
                                      </p:cBhvr>
                                      <p:tavLst>
                                        <p:tav tm="0">
                                          <p:val>
                                            <p:strVal val="ppt_x"/>
                                          </p:val>
                                        </p:tav>
                                        <p:tav tm="100000">
                                          <p:val>
                                            <p:strVal val="ppt_x"/>
                                          </p:val>
                                        </p:tav>
                                      </p:tavLst>
                                    </p:anim>
                                    <p:anim calcmode="lin" valueType="num">
                                      <p:cBhvr>
                                        <p:cTn id="50" dur="664" tmFilter="0.0,0.0;0.25,0.07;0.50,0.2;0.75,0.467;1.0,1.0">
                                          <p:stCondLst>
                                            <p:cond delay="0"/>
                                          </p:stCondLst>
                                        </p:cTn>
                                        <p:tgtEl>
                                          <p:spTgt spid="409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1" dur="664" tmFilter="0, 0; 0.125,0.2665; 0.25,0.4; 0.375,0.465; 0.5,0.5;  0.625,0.535; 0.75,0.6; 0.875,0.7335; 1,1">
                                          <p:stCondLst>
                                            <p:cond delay="664"/>
                                          </p:stCondLst>
                                        </p:cTn>
                                        <p:tgtEl>
                                          <p:spTgt spid="409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2" dur="332" tmFilter="0, 0; 0.125,0.2665; 0.25,0.4; 0.375,0.465; 0.5,0.5;  0.625,0.535; 0.75,0.6; 0.875,0.7335; 1,1">
                                          <p:stCondLst>
                                            <p:cond delay="1324"/>
                                          </p:stCondLst>
                                        </p:cTn>
                                        <p:tgtEl>
                                          <p:spTgt spid="409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3" dur="164" tmFilter="0, 0; 0.125,0.2665; 0.25,0.4; 0.375,0.465; 0.5,0.5;  0.625,0.535; 0.75,0.6; 0.875,0.7335; 1,1">
                                          <p:stCondLst>
                                            <p:cond delay="1656"/>
                                          </p:stCondLst>
                                        </p:cTn>
                                        <p:tgtEl>
                                          <p:spTgt spid="409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4" dur="180" accel="50000">
                                          <p:stCondLst>
                                            <p:cond delay="1820"/>
                                          </p:stCondLst>
                                        </p:cTn>
                                        <p:tgtEl>
                                          <p:spTgt spid="4098"/>
                                        </p:tgtEl>
                                        <p:attrNameLst>
                                          <p:attrName>ppt_y</p:attrName>
                                        </p:attrNameLst>
                                      </p:cBhvr>
                                      <p:tavLst>
                                        <p:tav tm="0">
                                          <p:val>
                                            <p:strVal val="ppt_y"/>
                                          </p:val>
                                        </p:tav>
                                        <p:tav tm="100000">
                                          <p:val>
                                            <p:strVal val="ppt_y+ppt_h"/>
                                          </p:val>
                                        </p:tav>
                                      </p:tavLst>
                                    </p:anim>
                                    <p:animScale>
                                      <p:cBhvr>
                                        <p:cTn id="55" dur="26">
                                          <p:stCondLst>
                                            <p:cond delay="620"/>
                                          </p:stCondLst>
                                        </p:cTn>
                                        <p:tgtEl>
                                          <p:spTgt spid="4098"/>
                                        </p:tgtEl>
                                      </p:cBhvr>
                                      <p:to x="100000" y="60000"/>
                                    </p:animScale>
                                    <p:animScale>
                                      <p:cBhvr>
                                        <p:cTn id="56" dur="166" decel="50000">
                                          <p:stCondLst>
                                            <p:cond delay="646"/>
                                          </p:stCondLst>
                                        </p:cTn>
                                        <p:tgtEl>
                                          <p:spTgt spid="4098"/>
                                        </p:tgtEl>
                                      </p:cBhvr>
                                      <p:to x="100000" y="100000"/>
                                    </p:animScale>
                                    <p:animScale>
                                      <p:cBhvr>
                                        <p:cTn id="57" dur="26">
                                          <p:stCondLst>
                                            <p:cond delay="1312"/>
                                          </p:stCondLst>
                                        </p:cTn>
                                        <p:tgtEl>
                                          <p:spTgt spid="4098"/>
                                        </p:tgtEl>
                                      </p:cBhvr>
                                      <p:to x="100000" y="80000"/>
                                    </p:animScale>
                                    <p:animScale>
                                      <p:cBhvr>
                                        <p:cTn id="58" dur="166" decel="50000">
                                          <p:stCondLst>
                                            <p:cond delay="1338"/>
                                          </p:stCondLst>
                                        </p:cTn>
                                        <p:tgtEl>
                                          <p:spTgt spid="4098"/>
                                        </p:tgtEl>
                                      </p:cBhvr>
                                      <p:to x="100000" y="100000"/>
                                    </p:animScale>
                                    <p:animScale>
                                      <p:cBhvr>
                                        <p:cTn id="59" dur="26">
                                          <p:stCondLst>
                                            <p:cond delay="1642"/>
                                          </p:stCondLst>
                                        </p:cTn>
                                        <p:tgtEl>
                                          <p:spTgt spid="4098"/>
                                        </p:tgtEl>
                                      </p:cBhvr>
                                      <p:to x="100000" y="90000"/>
                                    </p:animScale>
                                    <p:animScale>
                                      <p:cBhvr>
                                        <p:cTn id="60" dur="166" decel="50000">
                                          <p:stCondLst>
                                            <p:cond delay="1668"/>
                                          </p:stCondLst>
                                        </p:cTn>
                                        <p:tgtEl>
                                          <p:spTgt spid="4098"/>
                                        </p:tgtEl>
                                      </p:cBhvr>
                                      <p:to x="100000" y="100000"/>
                                    </p:animScale>
                                    <p:animScale>
                                      <p:cBhvr>
                                        <p:cTn id="61" dur="26">
                                          <p:stCondLst>
                                            <p:cond delay="1808"/>
                                          </p:stCondLst>
                                        </p:cTn>
                                        <p:tgtEl>
                                          <p:spTgt spid="4098"/>
                                        </p:tgtEl>
                                      </p:cBhvr>
                                      <p:to x="100000" y="95000"/>
                                    </p:animScale>
                                    <p:animScale>
                                      <p:cBhvr>
                                        <p:cTn id="62" dur="166" decel="50000">
                                          <p:stCondLst>
                                            <p:cond delay="1834"/>
                                          </p:stCondLst>
                                        </p:cTn>
                                        <p:tgtEl>
                                          <p:spTgt spid="4098"/>
                                        </p:tgtEl>
                                      </p:cBhvr>
                                      <p:to x="100000" y="100000"/>
                                    </p:animScale>
                                    <p:set>
                                      <p:cBhvr>
                                        <p:cTn id="63" dur="1" fill="hold">
                                          <p:stCondLst>
                                            <p:cond delay="1999"/>
                                          </p:stCondLst>
                                        </p:cTn>
                                        <p:tgtEl>
                                          <p:spTgt spid="4098"/>
                                        </p:tgtEl>
                                        <p:attrNameLst>
                                          <p:attrName>style.visibility</p:attrName>
                                        </p:attrNameLst>
                                      </p:cBhvr>
                                      <p:to>
                                        <p:strVal val="hidden"/>
                                      </p:to>
                                    </p:set>
                                  </p:childTnLst>
                                </p:cTn>
                              </p:par>
                              <p:par>
                                <p:cTn id="64" presetID="26" presetClass="exit" presetSubtype="0" fill="hold" grpId="1" nodeType="withEffect">
                                  <p:stCondLst>
                                    <p:cond delay="0"/>
                                  </p:stCondLst>
                                  <p:childTnLst>
                                    <p:animEffect transition="out" filter="wipe(down)">
                                      <p:cBhvr>
                                        <p:cTn id="65" dur="180" accel="50000">
                                          <p:stCondLst>
                                            <p:cond delay="1820"/>
                                          </p:stCondLst>
                                        </p:cTn>
                                        <p:tgtEl>
                                          <p:spTgt spid="30"/>
                                        </p:tgtEl>
                                      </p:cBhvr>
                                    </p:animEffect>
                                    <p:anim calcmode="lin" valueType="num">
                                      <p:cBhvr>
                                        <p:cTn id="66" dur="1822" tmFilter="0,0; 0.14,0.31; 0.43,0.73; 0.71,0.91; 1.0,1.0">
                                          <p:stCondLst>
                                            <p:cond delay="0"/>
                                          </p:stCondLst>
                                        </p:cTn>
                                        <p:tgtEl>
                                          <p:spTgt spid="30"/>
                                        </p:tgtEl>
                                        <p:attrNameLst>
                                          <p:attrName>ppt_x</p:attrName>
                                        </p:attrNameLst>
                                      </p:cBhvr>
                                      <p:tavLst>
                                        <p:tav tm="0">
                                          <p:val>
                                            <p:strVal val="ppt_x"/>
                                          </p:val>
                                        </p:tav>
                                        <p:tav tm="100000">
                                          <p:val>
                                            <p:strVal val="#ppt_x+0.25"/>
                                          </p:val>
                                        </p:tav>
                                      </p:tavLst>
                                    </p:anim>
                                    <p:anim calcmode="lin" valueType="num">
                                      <p:cBhvr>
                                        <p:cTn id="67" dur="178">
                                          <p:stCondLst>
                                            <p:cond delay="1822"/>
                                          </p:stCondLst>
                                        </p:cTn>
                                        <p:tgtEl>
                                          <p:spTgt spid="30"/>
                                        </p:tgtEl>
                                        <p:attrNameLst>
                                          <p:attrName>ppt_x</p:attrName>
                                        </p:attrNameLst>
                                      </p:cBhvr>
                                      <p:tavLst>
                                        <p:tav tm="0">
                                          <p:val>
                                            <p:strVal val="ppt_x"/>
                                          </p:val>
                                        </p:tav>
                                        <p:tav tm="100000">
                                          <p:val>
                                            <p:strVal val="ppt_x"/>
                                          </p:val>
                                        </p:tav>
                                      </p:tavLst>
                                    </p:anim>
                                    <p:anim calcmode="lin" valueType="num">
                                      <p:cBhvr>
                                        <p:cTn id="68" dur="664" tmFilter="0.0,0.0;0.25,0.07;0.50,0.2;0.75,0.467;1.0,1.0">
                                          <p:stCondLst>
                                            <p:cond delay="0"/>
                                          </p:stCondLst>
                                        </p:cTn>
                                        <p:tgtEl>
                                          <p:spTgt spid="3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9" dur="664" tmFilter="0, 0; 0.125,0.2665; 0.25,0.4; 0.375,0.465; 0.5,0.5;  0.625,0.535; 0.75,0.6; 0.875,0.7335; 1,1">
                                          <p:stCondLst>
                                            <p:cond delay="664"/>
                                          </p:stCondLst>
                                        </p:cTn>
                                        <p:tgtEl>
                                          <p:spTgt spid="3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0" dur="332" tmFilter="0, 0; 0.125,0.2665; 0.25,0.4; 0.375,0.465; 0.5,0.5;  0.625,0.535; 0.75,0.6; 0.875,0.7335; 1,1">
                                          <p:stCondLst>
                                            <p:cond delay="1324"/>
                                          </p:stCondLst>
                                        </p:cTn>
                                        <p:tgtEl>
                                          <p:spTgt spid="3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1" dur="164" tmFilter="0, 0; 0.125,0.2665; 0.25,0.4; 0.375,0.465; 0.5,0.5;  0.625,0.535; 0.75,0.6; 0.875,0.7335; 1,1">
                                          <p:stCondLst>
                                            <p:cond delay="1656"/>
                                          </p:stCondLst>
                                        </p:cTn>
                                        <p:tgtEl>
                                          <p:spTgt spid="3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2" dur="180" accel="50000">
                                          <p:stCondLst>
                                            <p:cond delay="1820"/>
                                          </p:stCondLst>
                                        </p:cTn>
                                        <p:tgtEl>
                                          <p:spTgt spid="30"/>
                                        </p:tgtEl>
                                        <p:attrNameLst>
                                          <p:attrName>ppt_y</p:attrName>
                                        </p:attrNameLst>
                                      </p:cBhvr>
                                      <p:tavLst>
                                        <p:tav tm="0">
                                          <p:val>
                                            <p:strVal val="ppt_y"/>
                                          </p:val>
                                        </p:tav>
                                        <p:tav tm="100000">
                                          <p:val>
                                            <p:strVal val="ppt_y+ppt_h"/>
                                          </p:val>
                                        </p:tav>
                                      </p:tavLst>
                                    </p:anim>
                                    <p:animScale>
                                      <p:cBhvr>
                                        <p:cTn id="73" dur="26">
                                          <p:stCondLst>
                                            <p:cond delay="620"/>
                                          </p:stCondLst>
                                        </p:cTn>
                                        <p:tgtEl>
                                          <p:spTgt spid="30"/>
                                        </p:tgtEl>
                                      </p:cBhvr>
                                      <p:to x="100000" y="60000"/>
                                    </p:animScale>
                                    <p:animScale>
                                      <p:cBhvr>
                                        <p:cTn id="74" dur="166" decel="50000">
                                          <p:stCondLst>
                                            <p:cond delay="646"/>
                                          </p:stCondLst>
                                        </p:cTn>
                                        <p:tgtEl>
                                          <p:spTgt spid="30"/>
                                        </p:tgtEl>
                                      </p:cBhvr>
                                      <p:to x="100000" y="100000"/>
                                    </p:animScale>
                                    <p:animScale>
                                      <p:cBhvr>
                                        <p:cTn id="75" dur="26">
                                          <p:stCondLst>
                                            <p:cond delay="1312"/>
                                          </p:stCondLst>
                                        </p:cTn>
                                        <p:tgtEl>
                                          <p:spTgt spid="30"/>
                                        </p:tgtEl>
                                      </p:cBhvr>
                                      <p:to x="100000" y="80000"/>
                                    </p:animScale>
                                    <p:animScale>
                                      <p:cBhvr>
                                        <p:cTn id="76" dur="166" decel="50000">
                                          <p:stCondLst>
                                            <p:cond delay="1338"/>
                                          </p:stCondLst>
                                        </p:cTn>
                                        <p:tgtEl>
                                          <p:spTgt spid="30"/>
                                        </p:tgtEl>
                                      </p:cBhvr>
                                      <p:to x="100000" y="100000"/>
                                    </p:animScale>
                                    <p:animScale>
                                      <p:cBhvr>
                                        <p:cTn id="77" dur="26">
                                          <p:stCondLst>
                                            <p:cond delay="1642"/>
                                          </p:stCondLst>
                                        </p:cTn>
                                        <p:tgtEl>
                                          <p:spTgt spid="30"/>
                                        </p:tgtEl>
                                      </p:cBhvr>
                                      <p:to x="100000" y="90000"/>
                                    </p:animScale>
                                    <p:animScale>
                                      <p:cBhvr>
                                        <p:cTn id="78" dur="166" decel="50000">
                                          <p:stCondLst>
                                            <p:cond delay="1668"/>
                                          </p:stCondLst>
                                        </p:cTn>
                                        <p:tgtEl>
                                          <p:spTgt spid="30"/>
                                        </p:tgtEl>
                                      </p:cBhvr>
                                      <p:to x="100000" y="100000"/>
                                    </p:animScale>
                                    <p:animScale>
                                      <p:cBhvr>
                                        <p:cTn id="79" dur="26">
                                          <p:stCondLst>
                                            <p:cond delay="1808"/>
                                          </p:stCondLst>
                                        </p:cTn>
                                        <p:tgtEl>
                                          <p:spTgt spid="30"/>
                                        </p:tgtEl>
                                      </p:cBhvr>
                                      <p:to x="100000" y="95000"/>
                                    </p:animScale>
                                    <p:animScale>
                                      <p:cBhvr>
                                        <p:cTn id="80" dur="166" decel="50000">
                                          <p:stCondLst>
                                            <p:cond delay="1834"/>
                                          </p:stCondLst>
                                        </p:cTn>
                                        <p:tgtEl>
                                          <p:spTgt spid="30"/>
                                        </p:tgtEl>
                                      </p:cBhvr>
                                      <p:to x="100000" y="100000"/>
                                    </p:animScale>
                                    <p:set>
                                      <p:cBhvr>
                                        <p:cTn id="81" dur="1" fill="hold">
                                          <p:stCondLst>
                                            <p:cond delay="1999"/>
                                          </p:stCondLst>
                                        </p:cTn>
                                        <p:tgtEl>
                                          <p:spTgt spid="30"/>
                                        </p:tgtEl>
                                        <p:attrNameLst>
                                          <p:attrName>style.visibility</p:attrName>
                                        </p:attrNameLst>
                                      </p:cBhvr>
                                      <p:to>
                                        <p:strVal val="hidden"/>
                                      </p:to>
                                    </p:set>
                                  </p:childTnLst>
                                </p:cTn>
                              </p:par>
                              <p:par>
                                <p:cTn id="82" presetID="21" presetClass="entr" presetSubtype="1" fill="hold" nodeType="withEffect">
                                  <p:stCondLst>
                                    <p:cond delay="2500"/>
                                  </p:stCondLst>
                                  <p:childTnLst>
                                    <p:set>
                                      <p:cBhvr>
                                        <p:cTn id="83" dur="1" fill="hold">
                                          <p:stCondLst>
                                            <p:cond delay="0"/>
                                          </p:stCondLst>
                                        </p:cTn>
                                        <p:tgtEl>
                                          <p:spTgt spid="16"/>
                                        </p:tgtEl>
                                        <p:attrNameLst>
                                          <p:attrName>style.visibility</p:attrName>
                                        </p:attrNameLst>
                                      </p:cBhvr>
                                      <p:to>
                                        <p:strVal val="visible"/>
                                      </p:to>
                                    </p:set>
                                    <p:animEffect transition="in" filter="wheel(1)">
                                      <p:cBhvr>
                                        <p:cTn id="84" dur="2000"/>
                                        <p:tgtEl>
                                          <p:spTgt spid="16"/>
                                        </p:tgtEl>
                                      </p:cBhvr>
                                    </p:animEffect>
                                  </p:childTnLst>
                                </p:cTn>
                              </p:par>
                              <p:par>
                                <p:cTn id="85" presetID="21" presetClass="entr" presetSubtype="1" fill="hold" nodeType="withEffect">
                                  <p:stCondLst>
                                    <p:cond delay="2500"/>
                                  </p:stCondLst>
                                  <p:childTnLst>
                                    <p:set>
                                      <p:cBhvr>
                                        <p:cTn id="86" dur="1" fill="hold">
                                          <p:stCondLst>
                                            <p:cond delay="0"/>
                                          </p:stCondLst>
                                        </p:cTn>
                                        <p:tgtEl>
                                          <p:spTgt spid="5"/>
                                        </p:tgtEl>
                                        <p:attrNameLst>
                                          <p:attrName>style.visibility</p:attrName>
                                        </p:attrNameLst>
                                      </p:cBhvr>
                                      <p:to>
                                        <p:strVal val="visible"/>
                                      </p:to>
                                    </p:set>
                                    <p:animEffect transition="in" filter="wheel(1)">
                                      <p:cBhvr>
                                        <p:cTn id="8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Kép 9"/>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67952"/>
            <a:ext cx="12956363" cy="9937104"/>
          </a:xfrm>
          <a:prstGeom prst="rect">
            <a:avLst/>
          </a:prstGeom>
        </p:spPr>
      </p:pic>
      <p:sp>
        <p:nvSpPr>
          <p:cNvPr id="4" name="Téglalap 3"/>
          <p:cNvSpPr/>
          <p:nvPr/>
        </p:nvSpPr>
        <p:spPr>
          <a:xfrm>
            <a:off x="897560" y="4453757"/>
            <a:ext cx="11161240" cy="1077218"/>
          </a:xfrm>
          <a:prstGeom prst="rect">
            <a:avLst/>
          </a:prstGeom>
          <a:solidFill>
            <a:schemeClr val="accent2">
              <a:alpha val="76000"/>
            </a:schemeClr>
          </a:solidFill>
          <a:ln>
            <a:solidFill>
              <a:schemeClr val="tx1"/>
            </a:solidFill>
          </a:ln>
          <a:effectLst>
            <a:outerShdw blurRad="139700" dist="215900" dir="5400000" sx="97000" sy="97000" algn="t" rotWithShape="0">
              <a:prstClr val="black">
                <a:alpha val="40000"/>
              </a:prstClr>
            </a:outerShdw>
          </a:effectLst>
        </p:spPr>
        <p:txBody>
          <a:bodyPr wrap="square" anchor="ctr" anchorCtr="0">
            <a:spAutoFit/>
            <a:scene3d>
              <a:camera prst="orthographicFront"/>
              <a:lightRig rig="threePt" dir="t"/>
            </a:scene3d>
            <a:sp3d extrusionH="57150">
              <a:bevelT w="69850" h="38100" prst="cross"/>
            </a:sp3d>
          </a:bodyPr>
          <a:lstStyle/>
          <a:p>
            <a:pPr algn="ctr"/>
            <a:r>
              <a:rPr lang="hu-HU" sz="3200" dirty="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r>
              <a:rPr lang="hu-HU" sz="3200" dirty="0" err="1">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Paulay</a:t>
            </a:r>
            <a:r>
              <a:rPr lang="hu-HU" sz="3200" dirty="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alkotása az az eszmei, sőt eszményi Nemzeti Színház, </a:t>
            </a:r>
            <a:r>
              <a:rPr lang="hu-HU" sz="3200" dirty="0" smtClean="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amelynek </a:t>
            </a:r>
            <a:r>
              <a:rPr lang="hu-HU" sz="3200" dirty="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ő</a:t>
            </a:r>
            <a:r>
              <a:rPr lang="hu-HU" sz="3200" dirty="0" smtClean="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hu-HU" sz="3200" dirty="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adta meg igazi </a:t>
            </a:r>
            <a:r>
              <a:rPr lang="hu-HU" sz="3200" dirty="0" smtClean="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tartalmát..." </a:t>
            </a:r>
            <a:r>
              <a:rPr lang="hu-HU" sz="2400" dirty="0" smtClean="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hu-HU" sz="1800" i="1" dirty="0" err="1" smtClean="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Csathó</a:t>
            </a:r>
            <a:r>
              <a:rPr lang="hu-HU" sz="1800" i="1" dirty="0" smtClean="0">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Kálmán</a:t>
            </a:r>
            <a:endParaRPr lang="hu-HU" sz="2000" i="1" dirty="0">
              <a:ln w="18415" cmpd="sng">
                <a:solidFill>
                  <a:srgbClr val="FFFFFF"/>
                </a:solidFill>
                <a:prstDash val="solid"/>
              </a:ln>
              <a:solidFill>
                <a:schemeClr val="bg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885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Animated_timer_on_textured_background.pot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rberg_time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76B9F77-7D71-4FC8-AB84-65C6A8B48C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Animated_timer_on_textured_background.potx</Template>
  <TotalTime>0</TotalTime>
  <Words>689</Words>
  <Application>Microsoft Office PowerPoint</Application>
  <PresentationFormat>A3 (297x420 mm)</PresentationFormat>
  <Paragraphs>145</Paragraphs>
  <Slides>8</Slides>
  <Notes>3</Notes>
  <HiddenSlides>0</HiddenSlides>
  <MMClips>0</MMClips>
  <ScaleCrop>false</ScaleCrop>
  <HeadingPairs>
    <vt:vector size="4" baseType="variant">
      <vt:variant>
        <vt:lpstr>Téma</vt:lpstr>
      </vt:variant>
      <vt:variant>
        <vt:i4>2</vt:i4>
      </vt:variant>
      <vt:variant>
        <vt:lpstr>Diacímek</vt:lpstr>
      </vt:variant>
      <vt:variant>
        <vt:i4>8</vt:i4>
      </vt:variant>
    </vt:vector>
  </HeadingPairs>
  <TitlesOfParts>
    <vt:vector size="10" baseType="lpstr">
      <vt:lpstr>Animated_timer_on_textured_background.potx</vt:lpstr>
      <vt:lpstr>Terberg_timeline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2018-04-14T09:14:29Z</dcterms:created>
  <dcterms:modified xsi:type="dcterms:W3CDTF">2018-04-22T14:30:06Z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TC024245009991</vt:lpwstr>
  </property>
</Properties>
</file>