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0"/>
  </p:notesMasterIdLst>
  <p:handoutMasterIdLst>
    <p:handoutMasterId r:id="rId11"/>
  </p:handoutMasterIdLst>
  <p:sldIdLst>
    <p:sldId id="267" r:id="rId5"/>
    <p:sldId id="272" r:id="rId6"/>
    <p:sldId id="282" r:id="rId7"/>
    <p:sldId id="283" r:id="rId8"/>
    <p:sldId id="284" r:id="rId9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662" autoAdjust="0"/>
    <p:restoredTop sz="94280" autoAdjust="0"/>
  </p:normalViewPr>
  <p:slideViewPr>
    <p:cSldViewPr>
      <p:cViewPr>
        <p:scale>
          <a:sx n="50" d="100"/>
          <a:sy n="50" d="100"/>
        </p:scale>
        <p:origin x="450" y="54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Csoport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lipszis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Ellipszis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Csoport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Egyenes összekötő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Csoport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lipszis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Ellipszis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Csoport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Csoport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lipszis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Csoport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8" name="Téglalap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Lekerekített téglalap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3E15D204-5990-4E83-B04E-813DBFCAA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788" y="1052736"/>
            <a:ext cx="9435241" cy="1625599"/>
          </a:xfrm>
        </p:spPr>
        <p:txBody>
          <a:bodyPr/>
          <a:lstStyle/>
          <a:p>
            <a:r>
              <a:rPr lang="hu-HU" dirty="0"/>
              <a:t>Arany János: Vojtina ars poétikája</a:t>
            </a:r>
          </a:p>
        </p:txBody>
      </p:sp>
      <p:pic>
        <p:nvPicPr>
          <p:cNvPr id="9" name="Kép 8" descr="A képen férfi, személy, fal, régi látható&#10;&#10;A leírás teljesen megbízható">
            <a:extLst>
              <a:ext uri="{FF2B5EF4-FFF2-40B4-BE49-F238E27FC236}">
                <a16:creationId xmlns:a16="http://schemas.microsoft.com/office/drawing/2014/main" id="{C0718D28-E911-4A36-A2AE-55D890F46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7" y="2822351"/>
            <a:ext cx="2781425" cy="34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" sz="3600" dirty="0"/>
              <a:t>Ki volt V</a:t>
            </a:r>
            <a:r>
              <a:rPr lang="hu-HU" sz="3600" dirty="0"/>
              <a:t>o</a:t>
            </a:r>
            <a:r>
              <a:rPr lang="hu" sz="3600" dirty="0"/>
              <a:t>jtina?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E5DF0AF-2BD7-4403-B963-06178CF9357B}"/>
              </a:ext>
            </a:extLst>
          </p:cNvPr>
          <p:cNvSpPr txBox="1"/>
          <p:nvPr/>
        </p:nvSpPr>
        <p:spPr>
          <a:xfrm>
            <a:off x="105385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03F928A-7503-47C0-92C2-3D8FA69634D6}"/>
              </a:ext>
            </a:extLst>
          </p:cNvPr>
          <p:cNvSpPr/>
          <p:nvPr/>
        </p:nvSpPr>
        <p:spPr>
          <a:xfrm>
            <a:off x="1053853" y="1859340"/>
            <a:ext cx="60486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Vojtina Mátyás, Szlovák származású diák, aki írói körökben  általánosan ismert volt.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költészethez nem volt tehetsége, de Bernát Gazsi inasának fogadta, ezáltal jártas volt az írók és költők köreiben, akiket kollégának tekintett.</a:t>
            </a:r>
          </a:p>
          <a:p>
            <a:br>
              <a:rPr lang="hu-HU" sz="2400" dirty="0">
                <a:solidFill>
                  <a:srgbClr val="000000"/>
                </a:solidFill>
              </a:rPr>
            </a:br>
            <a:endParaRPr lang="hu-HU" sz="240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165C4E9-8FA7-42FD-AFF7-6E1B57ACD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83" y="1152525"/>
            <a:ext cx="32004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Eszményítő realizmus</a:t>
            </a:r>
            <a:endParaRPr lang="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453A891-AA0A-472A-8916-18361230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Francia országban terjedt el az irányzat </a:t>
            </a:r>
          </a:p>
          <a:p>
            <a:r>
              <a:rPr lang="hu-HU" dirty="0"/>
              <a:t>Nagy hatással volt Aranyra Gustave Planche kritikája</a:t>
            </a:r>
          </a:p>
          <a:p>
            <a:r>
              <a:rPr lang="hu-HU" dirty="0"/>
              <a:t>középút</a:t>
            </a:r>
          </a:p>
          <a:p>
            <a:r>
              <a:rPr lang="hu-HU" dirty="0"/>
              <a:t>Minden igaz költészet eszményít, mert eszményítést fejez ki. </a:t>
            </a:r>
          </a:p>
          <a:p>
            <a:r>
              <a:rPr lang="hu-HU" dirty="0"/>
              <a:t>A költészet nem tartalmazhatja pusztán a valóságot, szükség van a megszépítésre. </a:t>
            </a:r>
          </a:p>
        </p:txBody>
      </p:sp>
      <p:pic>
        <p:nvPicPr>
          <p:cNvPr id="9" name="Kép 8" descr="A képen személy, kültéri, férfi, talaj látható&#10;&#10;A leírás nagyon megbízható">
            <a:extLst>
              <a:ext uri="{FF2B5EF4-FFF2-40B4-BE49-F238E27FC236}">
                <a16:creationId xmlns:a16="http://schemas.microsoft.com/office/drawing/2014/main" id="{29A7C264-0BD3-4AC9-8C75-E0A2A1C12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18" y="1484784"/>
            <a:ext cx="2974082" cy="36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AB0939-5675-4E36-B9FB-29B24FCF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Hazugság és költészet, történelem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DB562C-FB0D-4029-9F7D-29A08ED4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4155449" cy="4267200"/>
          </a:xfrm>
        </p:spPr>
        <p:txBody>
          <a:bodyPr/>
          <a:lstStyle/>
          <a:p>
            <a:r>
              <a:rPr lang="hu-HU" dirty="0"/>
              <a:t>Arany kimondja, hogy a hazugság a költészetben megengedett. „Költő hazudj, de rajt ne fogjanak.”</a:t>
            </a:r>
          </a:p>
          <a:p>
            <a:r>
              <a:rPr lang="hu-HU" dirty="0"/>
              <a:t>A történelem sem biztos alapokon nyugszik, van benne feltételezés, hazugság.                               (Mátyás mondák, Bánk bán)</a:t>
            </a:r>
          </a:p>
          <a:p>
            <a:r>
              <a:rPr lang="hu-HU" dirty="0"/>
              <a:t>Romantika és Realizmus határán áll a mű.</a:t>
            </a:r>
          </a:p>
          <a:p>
            <a:endParaRPr lang="hu-HU" dirty="0"/>
          </a:p>
        </p:txBody>
      </p:sp>
      <p:pic>
        <p:nvPicPr>
          <p:cNvPr id="7" name="Kép 6" descr="A képen szöveg, könyv látható&#10;&#10;A leírás nagyon megbízható">
            <a:extLst>
              <a:ext uri="{FF2B5EF4-FFF2-40B4-BE49-F238E27FC236}">
                <a16:creationId xmlns:a16="http://schemas.microsoft.com/office/drawing/2014/main" id="{F84EEF52-F98F-45D2-8764-93BACBA0D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17" y="1925476"/>
            <a:ext cx="5293056" cy="39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23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0F10D8DF-1238-4CAF-85CD-A81C60B8CD5D}"/>
              </a:ext>
            </a:extLst>
          </p:cNvPr>
          <p:cNvSpPr txBox="1"/>
          <p:nvPr/>
        </p:nvSpPr>
        <p:spPr>
          <a:xfrm rot="10800000" flipH="1" flipV="1">
            <a:off x="1493795" y="4111059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Készítette: GNM Girls</a:t>
            </a:r>
            <a:endParaRPr lang="hu-HU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4C98D4E-981A-4DD3-B100-238EC57ECD4A}"/>
              </a:ext>
            </a:extLst>
          </p:cNvPr>
          <p:cNvSpPr txBox="1"/>
          <p:nvPr/>
        </p:nvSpPr>
        <p:spPr>
          <a:xfrm>
            <a:off x="1493795" y="1817102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Források</a:t>
            </a:r>
            <a:r>
              <a:rPr lang="hu-HU" sz="2800" dirty="0"/>
              <a:t>: http://epa.oszk.hu/00000/00001/00235/pdf/itkEPA00001_1964_01_023-032.pdf 6-10</a:t>
            </a:r>
            <a:endParaRPr lang="hu-HU" sz="2800" kern="12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2297331-A949-4376-A574-9B8CA6CA5BB7}"/>
              </a:ext>
            </a:extLst>
          </p:cNvPr>
          <p:cNvSpPr txBox="1"/>
          <p:nvPr/>
        </p:nvSpPr>
        <p:spPr>
          <a:xfrm>
            <a:off x="3440174" y="815807"/>
            <a:ext cx="530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Köszönjük szépen a figyelmet!</a:t>
            </a:r>
            <a:endParaRPr lang="hu-HU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4A3454A-DA62-4B38-81B5-C8A443E3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1844824"/>
            <a:ext cx="3528392" cy="46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5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szikus könyvek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-té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Klasszikus könyv iskolai bemutató (szélesvásznú)</Template>
  <TotalTime>86</TotalTime>
  <Words>169</Words>
  <Application>Microsoft Office PowerPoint</Application>
  <PresentationFormat>Egyéni</PresentationFormat>
  <Paragraphs>18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Constantia</vt:lpstr>
      <vt:lpstr>Klasszikus könyvek 16x9</vt:lpstr>
      <vt:lpstr>Arany János: Vojtina ars poétikája</vt:lpstr>
      <vt:lpstr>Ki volt Vojtina?</vt:lpstr>
      <vt:lpstr>Eszményítő realizmus</vt:lpstr>
      <vt:lpstr>Hazugság és költészet, történelem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Arany János: Vojtina ars poétikája</dc:title>
  <dc:creator>Német Klára</dc:creator>
  <cp:lastModifiedBy>Német Klára</cp:lastModifiedBy>
  <cp:revision>10</cp:revision>
  <dcterms:created xsi:type="dcterms:W3CDTF">2018-03-11T18:17:59Z</dcterms:created>
  <dcterms:modified xsi:type="dcterms:W3CDTF">2018-03-11T19:44:32Z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