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Poppins Semi-Bold" charset="1" panose="00000700000000000000"/>
      <p:regular r:id="rId16"/>
    </p:embeddedFont>
    <p:embeddedFont>
      <p:font typeface="Poppins Bold" charset="1" panose="00000800000000000000"/>
      <p:regular r:id="rId17"/>
    </p:embeddedFont>
    <p:embeddedFont>
      <p:font typeface="Poppins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4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0814" y="1028700"/>
            <a:ext cx="14846372" cy="5921208"/>
            <a:chOff x="0" y="0"/>
            <a:chExt cx="812800" cy="3241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324171"/>
            </a:xfrm>
            <a:custGeom>
              <a:avLst/>
              <a:gdLst/>
              <a:ahLst/>
              <a:cxnLst/>
              <a:rect r="r" b="b" t="t" l="l"/>
              <a:pathLst>
                <a:path h="324171" w="812800">
                  <a:moveTo>
                    <a:pt x="126717" y="0"/>
                  </a:moveTo>
                  <a:lnTo>
                    <a:pt x="686083" y="0"/>
                  </a:lnTo>
                  <a:cubicBezTo>
                    <a:pt x="756067" y="0"/>
                    <a:pt x="812800" y="56733"/>
                    <a:pt x="812800" y="126717"/>
                  </a:cubicBezTo>
                  <a:lnTo>
                    <a:pt x="812800" y="197454"/>
                  </a:lnTo>
                  <a:cubicBezTo>
                    <a:pt x="812800" y="267438"/>
                    <a:pt x="756067" y="324171"/>
                    <a:pt x="686083" y="324171"/>
                  </a:cubicBezTo>
                  <a:lnTo>
                    <a:pt x="126717" y="324171"/>
                  </a:lnTo>
                  <a:cubicBezTo>
                    <a:pt x="56733" y="324171"/>
                    <a:pt x="0" y="267438"/>
                    <a:pt x="0" y="197454"/>
                  </a:cubicBezTo>
                  <a:lnTo>
                    <a:pt x="0" y="126717"/>
                  </a:lnTo>
                  <a:cubicBezTo>
                    <a:pt x="0" y="56733"/>
                    <a:pt x="56733" y="0"/>
                    <a:pt x="126717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812800" cy="381321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049522" y="7584159"/>
            <a:ext cx="12188957" cy="1674141"/>
            <a:chOff x="0" y="0"/>
            <a:chExt cx="667313" cy="9165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67313" cy="91655"/>
            </a:xfrm>
            <a:custGeom>
              <a:avLst/>
              <a:gdLst/>
              <a:ahLst/>
              <a:cxnLst/>
              <a:rect r="r" b="b" t="t" l="l"/>
              <a:pathLst>
                <a:path h="91655" w="667313">
                  <a:moveTo>
                    <a:pt x="45827" y="0"/>
                  </a:moveTo>
                  <a:lnTo>
                    <a:pt x="621486" y="0"/>
                  </a:lnTo>
                  <a:cubicBezTo>
                    <a:pt x="646796" y="0"/>
                    <a:pt x="667313" y="20518"/>
                    <a:pt x="667313" y="45827"/>
                  </a:cubicBezTo>
                  <a:lnTo>
                    <a:pt x="667313" y="45827"/>
                  </a:lnTo>
                  <a:cubicBezTo>
                    <a:pt x="667313" y="71137"/>
                    <a:pt x="646796" y="91655"/>
                    <a:pt x="621486" y="91655"/>
                  </a:cubicBezTo>
                  <a:lnTo>
                    <a:pt x="45827" y="91655"/>
                  </a:lnTo>
                  <a:cubicBezTo>
                    <a:pt x="20518" y="91655"/>
                    <a:pt x="0" y="71137"/>
                    <a:pt x="0" y="45827"/>
                  </a:cubicBezTo>
                  <a:lnTo>
                    <a:pt x="0" y="45827"/>
                  </a:lnTo>
                  <a:cubicBezTo>
                    <a:pt x="0" y="20518"/>
                    <a:pt x="20518" y="0"/>
                    <a:pt x="45827" y="0"/>
                  </a:cubicBezTo>
                  <a:close/>
                </a:path>
              </a:pathLst>
            </a:custGeom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667313" cy="148805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13766840" y="0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4902160" y="0"/>
                </a:moveTo>
                <a:lnTo>
                  <a:pt x="0" y="0"/>
                </a:lnTo>
                <a:lnTo>
                  <a:pt x="0" y="10531985"/>
                </a:lnTo>
                <a:lnTo>
                  <a:pt x="4902160" y="10531985"/>
                </a:lnTo>
                <a:lnTo>
                  <a:pt x="4902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974867" y="2170673"/>
            <a:ext cx="8338266" cy="33698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09"/>
              </a:lnSpc>
            </a:pPr>
            <a:r>
              <a:rPr lang="en-US" b="true" sz="12793" spc="-895">
                <a:solidFill>
                  <a:srgbClr val="AD493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Az Ember tragédiája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041517" y="7951045"/>
            <a:ext cx="8204966" cy="940368"/>
            <a:chOff x="0" y="0"/>
            <a:chExt cx="2160979" cy="24766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60979" cy="247669"/>
            </a:xfrm>
            <a:custGeom>
              <a:avLst/>
              <a:gdLst/>
              <a:ahLst/>
              <a:cxnLst/>
              <a:rect r="r" b="b" t="t" l="l"/>
              <a:pathLst>
                <a:path h="247669" w="2160979">
                  <a:moveTo>
                    <a:pt x="123834" y="0"/>
                  </a:moveTo>
                  <a:lnTo>
                    <a:pt x="2037144" y="0"/>
                  </a:lnTo>
                  <a:cubicBezTo>
                    <a:pt x="2069987" y="0"/>
                    <a:pt x="2101485" y="13047"/>
                    <a:pt x="2124708" y="36270"/>
                  </a:cubicBezTo>
                  <a:cubicBezTo>
                    <a:pt x="2147932" y="59494"/>
                    <a:pt x="2160979" y="90992"/>
                    <a:pt x="2160979" y="123834"/>
                  </a:cubicBezTo>
                  <a:lnTo>
                    <a:pt x="2160979" y="123834"/>
                  </a:lnTo>
                  <a:cubicBezTo>
                    <a:pt x="2160979" y="156677"/>
                    <a:pt x="2147932" y="188175"/>
                    <a:pt x="2124708" y="211399"/>
                  </a:cubicBezTo>
                  <a:cubicBezTo>
                    <a:pt x="2101485" y="234622"/>
                    <a:pt x="2069987" y="247669"/>
                    <a:pt x="2037144" y="247669"/>
                  </a:cubicBezTo>
                  <a:lnTo>
                    <a:pt x="123834" y="247669"/>
                  </a:lnTo>
                  <a:cubicBezTo>
                    <a:pt x="90992" y="247669"/>
                    <a:pt x="59494" y="234622"/>
                    <a:pt x="36270" y="211399"/>
                  </a:cubicBezTo>
                  <a:cubicBezTo>
                    <a:pt x="13047" y="188175"/>
                    <a:pt x="0" y="156677"/>
                    <a:pt x="0" y="123834"/>
                  </a:cubicBezTo>
                  <a:lnTo>
                    <a:pt x="0" y="123834"/>
                  </a:lnTo>
                  <a:cubicBezTo>
                    <a:pt x="0" y="90992"/>
                    <a:pt x="13047" y="59494"/>
                    <a:pt x="36270" y="36270"/>
                  </a:cubicBezTo>
                  <a:cubicBezTo>
                    <a:pt x="59494" y="13047"/>
                    <a:pt x="90992" y="0"/>
                    <a:pt x="123834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2160979" cy="34291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b="true" sz="3499">
                  <a:solidFill>
                    <a:srgbClr val="FFC4B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színházi rendezései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381000" y="0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0" y="0"/>
                </a:moveTo>
                <a:lnTo>
                  <a:pt x="4902160" y="0"/>
                </a:lnTo>
                <a:lnTo>
                  <a:pt x="4902160" y="10531985"/>
                </a:lnTo>
                <a:lnTo>
                  <a:pt x="0" y="1053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-2374615">
            <a:off x="15417247" y="6200460"/>
            <a:ext cx="472663" cy="472663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190500" y="133350"/>
              <a:ext cx="431800" cy="488950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2274123">
            <a:off x="2391313" y="6199394"/>
            <a:ext cx="472663" cy="47266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190500" y="133350"/>
              <a:ext cx="431800" cy="488950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848944" y="8184898"/>
            <a:ext cx="472663" cy="472663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190500" y="133350"/>
              <a:ext cx="431800" cy="488950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4972559" y="8184898"/>
            <a:ext cx="472663" cy="472663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90500" y="133350"/>
              <a:ext cx="431800" cy="488950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4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0814" y="1028700"/>
            <a:ext cx="14846372" cy="5921208"/>
            <a:chOff x="0" y="0"/>
            <a:chExt cx="812800" cy="32417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324171"/>
            </a:xfrm>
            <a:custGeom>
              <a:avLst/>
              <a:gdLst/>
              <a:ahLst/>
              <a:cxnLst/>
              <a:rect r="r" b="b" t="t" l="l"/>
              <a:pathLst>
                <a:path h="324171" w="812800">
                  <a:moveTo>
                    <a:pt x="126717" y="0"/>
                  </a:moveTo>
                  <a:lnTo>
                    <a:pt x="686083" y="0"/>
                  </a:lnTo>
                  <a:cubicBezTo>
                    <a:pt x="756067" y="0"/>
                    <a:pt x="812800" y="56733"/>
                    <a:pt x="812800" y="126717"/>
                  </a:cubicBezTo>
                  <a:lnTo>
                    <a:pt x="812800" y="197454"/>
                  </a:lnTo>
                  <a:cubicBezTo>
                    <a:pt x="812800" y="267438"/>
                    <a:pt x="756067" y="324171"/>
                    <a:pt x="686083" y="324171"/>
                  </a:cubicBezTo>
                  <a:lnTo>
                    <a:pt x="126717" y="324171"/>
                  </a:lnTo>
                  <a:cubicBezTo>
                    <a:pt x="56733" y="324171"/>
                    <a:pt x="0" y="267438"/>
                    <a:pt x="0" y="197454"/>
                  </a:cubicBezTo>
                  <a:lnTo>
                    <a:pt x="0" y="126717"/>
                  </a:lnTo>
                  <a:cubicBezTo>
                    <a:pt x="0" y="56733"/>
                    <a:pt x="56733" y="0"/>
                    <a:pt x="126717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812800" cy="381321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13766840" y="0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4902160" y="0"/>
                </a:moveTo>
                <a:lnTo>
                  <a:pt x="0" y="0"/>
                </a:lnTo>
                <a:lnTo>
                  <a:pt x="0" y="10531985"/>
                </a:lnTo>
                <a:lnTo>
                  <a:pt x="4902160" y="10531985"/>
                </a:lnTo>
                <a:lnTo>
                  <a:pt x="4902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242375" y="1398833"/>
            <a:ext cx="9037499" cy="53523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50"/>
              </a:lnSpc>
            </a:pPr>
            <a:r>
              <a:rPr lang="en-US" b="true" sz="13866" spc="-970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Köszönjük a figyelmet!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-381000" y="0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0" y="0"/>
                </a:moveTo>
                <a:lnTo>
                  <a:pt x="4902160" y="0"/>
                </a:lnTo>
                <a:lnTo>
                  <a:pt x="4902160" y="10531985"/>
                </a:lnTo>
                <a:lnTo>
                  <a:pt x="0" y="1053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-2374615">
            <a:off x="15417247" y="6200460"/>
            <a:ext cx="472663" cy="472663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90500" y="133350"/>
              <a:ext cx="431800" cy="488950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2274123">
            <a:off x="2391313" y="6199394"/>
            <a:ext cx="472663" cy="47266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35715" y="277085"/>
                  </a:lnTo>
                  <a:lnTo>
                    <a:pt x="812800" y="406400"/>
                  </a:lnTo>
                  <a:lnTo>
                    <a:pt x="535715" y="535715"/>
                  </a:lnTo>
                  <a:lnTo>
                    <a:pt x="406400" y="812800"/>
                  </a:lnTo>
                  <a:lnTo>
                    <a:pt x="277085" y="535715"/>
                  </a:lnTo>
                  <a:lnTo>
                    <a:pt x="0" y="406400"/>
                  </a:lnTo>
                  <a:lnTo>
                    <a:pt x="277085" y="277085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190500" y="133350"/>
              <a:ext cx="431800" cy="488950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686352">
            <a:off x="13098893" y="6454970"/>
            <a:ext cx="2631067" cy="2848596"/>
          </a:xfrm>
          <a:custGeom>
            <a:avLst/>
            <a:gdLst/>
            <a:ahLst/>
            <a:cxnLst/>
            <a:rect r="r" b="b" t="t" l="l"/>
            <a:pathLst>
              <a:path h="2848596" w="2631067">
                <a:moveTo>
                  <a:pt x="0" y="0"/>
                </a:moveTo>
                <a:lnTo>
                  <a:pt x="2631067" y="0"/>
                </a:lnTo>
                <a:lnTo>
                  <a:pt x="2631067" y="2848596"/>
                </a:lnTo>
                <a:lnTo>
                  <a:pt x="0" y="28485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990918">
            <a:off x="858820" y="810836"/>
            <a:ext cx="2422520" cy="2422520"/>
          </a:xfrm>
          <a:custGeom>
            <a:avLst/>
            <a:gdLst/>
            <a:ahLst/>
            <a:cxnLst/>
            <a:rect r="r" b="b" t="t" l="l"/>
            <a:pathLst>
              <a:path h="2422520" w="2422520">
                <a:moveTo>
                  <a:pt x="0" y="0"/>
                </a:moveTo>
                <a:lnTo>
                  <a:pt x="2422520" y="0"/>
                </a:lnTo>
                <a:lnTo>
                  <a:pt x="2422520" y="2422520"/>
                </a:lnTo>
                <a:lnTo>
                  <a:pt x="0" y="2422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4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762258" y="1141206"/>
            <a:ext cx="7068231" cy="3508648"/>
            <a:chOff x="0" y="0"/>
            <a:chExt cx="386967" cy="1920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6967" cy="192089"/>
            </a:xfrm>
            <a:custGeom>
              <a:avLst/>
              <a:gdLst/>
              <a:ahLst/>
              <a:cxnLst/>
              <a:rect r="r" b="b" t="t" l="l"/>
              <a:pathLst>
                <a:path h="192089" w="386967">
                  <a:moveTo>
                    <a:pt x="96045" y="0"/>
                  </a:moveTo>
                  <a:lnTo>
                    <a:pt x="290923" y="0"/>
                  </a:lnTo>
                  <a:cubicBezTo>
                    <a:pt x="316395" y="0"/>
                    <a:pt x="340824" y="10119"/>
                    <a:pt x="358836" y="28131"/>
                  </a:cubicBezTo>
                  <a:cubicBezTo>
                    <a:pt x="376848" y="46143"/>
                    <a:pt x="386967" y="70572"/>
                    <a:pt x="386967" y="96045"/>
                  </a:cubicBezTo>
                  <a:lnTo>
                    <a:pt x="386967" y="96045"/>
                  </a:lnTo>
                  <a:cubicBezTo>
                    <a:pt x="386967" y="149089"/>
                    <a:pt x="343966" y="192089"/>
                    <a:pt x="290923" y="192089"/>
                  </a:cubicBezTo>
                  <a:lnTo>
                    <a:pt x="96045" y="192089"/>
                  </a:lnTo>
                  <a:cubicBezTo>
                    <a:pt x="43001" y="192089"/>
                    <a:pt x="0" y="149089"/>
                    <a:pt x="0" y="96045"/>
                  </a:cubicBezTo>
                  <a:lnTo>
                    <a:pt x="0" y="96045"/>
                  </a:lnTo>
                  <a:cubicBezTo>
                    <a:pt x="0" y="43001"/>
                    <a:pt x="43001" y="0"/>
                    <a:pt x="96045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86967" cy="24923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595875">
            <a:off x="15836920" y="-252212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4902160" y="0"/>
                </a:moveTo>
                <a:lnTo>
                  <a:pt x="0" y="0"/>
                </a:lnTo>
                <a:lnTo>
                  <a:pt x="0" y="10531985"/>
                </a:lnTo>
                <a:lnTo>
                  <a:pt x="4902160" y="10531985"/>
                </a:lnTo>
                <a:lnTo>
                  <a:pt x="4902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493239" y="5013781"/>
            <a:ext cx="5453985" cy="847612"/>
            <a:chOff x="0" y="0"/>
            <a:chExt cx="1436440" cy="2232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36440" cy="223239"/>
            </a:xfrm>
            <a:custGeom>
              <a:avLst/>
              <a:gdLst/>
              <a:ahLst/>
              <a:cxnLst/>
              <a:rect r="r" b="b" t="t" l="l"/>
              <a:pathLst>
                <a:path h="223239" w="1436440">
                  <a:moveTo>
                    <a:pt x="111620" y="0"/>
                  </a:moveTo>
                  <a:lnTo>
                    <a:pt x="1324821" y="0"/>
                  </a:lnTo>
                  <a:cubicBezTo>
                    <a:pt x="1386467" y="0"/>
                    <a:pt x="1436440" y="49974"/>
                    <a:pt x="1436440" y="111620"/>
                  </a:cubicBezTo>
                  <a:lnTo>
                    <a:pt x="1436440" y="111620"/>
                  </a:lnTo>
                  <a:cubicBezTo>
                    <a:pt x="1436440" y="173266"/>
                    <a:pt x="1386467" y="223239"/>
                    <a:pt x="1324821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436440" cy="29943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429"/>
                </a:lnSpc>
                <a:spcBef>
                  <a:spcPct val="0"/>
                </a:spcBef>
              </a:pPr>
              <a:r>
                <a:rPr lang="en-US" b="true" sz="2449">
                  <a:solidFill>
                    <a:srgbClr val="FFC4B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Az ember tragédiája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341846" y="1822905"/>
            <a:ext cx="1863979" cy="847612"/>
            <a:chOff x="0" y="0"/>
            <a:chExt cx="490924" cy="22323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90924" cy="223239"/>
            </a:xfrm>
            <a:custGeom>
              <a:avLst/>
              <a:gdLst/>
              <a:ahLst/>
              <a:cxnLst/>
              <a:rect r="r" b="b" t="t" l="l"/>
              <a:pathLst>
                <a:path h="223239" w="490924">
                  <a:moveTo>
                    <a:pt x="111620" y="0"/>
                  </a:moveTo>
                  <a:lnTo>
                    <a:pt x="379305" y="0"/>
                  </a:lnTo>
                  <a:cubicBezTo>
                    <a:pt x="440951" y="0"/>
                    <a:pt x="490924" y="49974"/>
                    <a:pt x="490924" y="111620"/>
                  </a:cubicBezTo>
                  <a:lnTo>
                    <a:pt x="490924" y="111620"/>
                  </a:lnTo>
                  <a:cubicBezTo>
                    <a:pt x="490924" y="141223"/>
                    <a:pt x="479165" y="169614"/>
                    <a:pt x="458232" y="190547"/>
                  </a:cubicBezTo>
                  <a:cubicBezTo>
                    <a:pt x="437299" y="211480"/>
                    <a:pt x="408908" y="223239"/>
                    <a:pt x="379305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490924" cy="28038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C4B7"/>
                  </a:solidFill>
                  <a:latin typeface="Poppins"/>
                  <a:ea typeface="Poppins"/>
                  <a:cs typeface="Poppins"/>
                  <a:sym typeface="Poppins"/>
                </a:rPr>
                <a:t>  Ádám 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341846" y="2895530"/>
            <a:ext cx="1863979" cy="847612"/>
            <a:chOff x="0" y="0"/>
            <a:chExt cx="490924" cy="22323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90924" cy="223239"/>
            </a:xfrm>
            <a:custGeom>
              <a:avLst/>
              <a:gdLst/>
              <a:ahLst/>
              <a:cxnLst/>
              <a:rect r="r" b="b" t="t" l="l"/>
              <a:pathLst>
                <a:path h="223239" w="490924">
                  <a:moveTo>
                    <a:pt x="111620" y="0"/>
                  </a:moveTo>
                  <a:lnTo>
                    <a:pt x="379305" y="0"/>
                  </a:lnTo>
                  <a:cubicBezTo>
                    <a:pt x="440951" y="0"/>
                    <a:pt x="490924" y="49974"/>
                    <a:pt x="490924" y="111620"/>
                  </a:cubicBezTo>
                  <a:lnTo>
                    <a:pt x="490924" y="111620"/>
                  </a:lnTo>
                  <a:cubicBezTo>
                    <a:pt x="490924" y="141223"/>
                    <a:pt x="479165" y="169614"/>
                    <a:pt x="458232" y="190547"/>
                  </a:cubicBezTo>
                  <a:cubicBezTo>
                    <a:pt x="437299" y="211480"/>
                    <a:pt x="408908" y="223239"/>
                    <a:pt x="379305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57150"/>
              <a:ext cx="490924" cy="28038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C4B7"/>
                  </a:solidFill>
                  <a:latin typeface="Poppins"/>
                  <a:ea typeface="Poppins"/>
                  <a:cs typeface="Poppins"/>
                  <a:sym typeface="Poppins"/>
                </a:rPr>
                <a:t>1861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2364384" y="1822905"/>
            <a:ext cx="1863979" cy="847612"/>
            <a:chOff x="0" y="0"/>
            <a:chExt cx="490924" cy="223239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490924" cy="223239"/>
            </a:xfrm>
            <a:custGeom>
              <a:avLst/>
              <a:gdLst/>
              <a:ahLst/>
              <a:cxnLst/>
              <a:rect r="r" b="b" t="t" l="l"/>
              <a:pathLst>
                <a:path h="223239" w="490924">
                  <a:moveTo>
                    <a:pt x="111620" y="0"/>
                  </a:moveTo>
                  <a:lnTo>
                    <a:pt x="379305" y="0"/>
                  </a:lnTo>
                  <a:cubicBezTo>
                    <a:pt x="440951" y="0"/>
                    <a:pt x="490924" y="49974"/>
                    <a:pt x="490924" y="111620"/>
                  </a:cubicBezTo>
                  <a:lnTo>
                    <a:pt x="490924" y="111620"/>
                  </a:lnTo>
                  <a:cubicBezTo>
                    <a:pt x="490924" y="141223"/>
                    <a:pt x="479165" y="169614"/>
                    <a:pt x="458232" y="190547"/>
                  </a:cubicBezTo>
                  <a:cubicBezTo>
                    <a:pt x="437299" y="211480"/>
                    <a:pt x="408908" y="223239"/>
                    <a:pt x="379305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57150"/>
              <a:ext cx="490924" cy="28038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C4B7"/>
                  </a:solidFill>
                  <a:latin typeface="Poppins"/>
                  <a:ea typeface="Poppins"/>
                  <a:cs typeface="Poppins"/>
                  <a:sym typeface="Poppins"/>
                </a:rPr>
                <a:t>Éva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364384" y="2895530"/>
            <a:ext cx="1863979" cy="847612"/>
            <a:chOff x="0" y="0"/>
            <a:chExt cx="490924" cy="22323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490924" cy="223239"/>
            </a:xfrm>
            <a:custGeom>
              <a:avLst/>
              <a:gdLst/>
              <a:ahLst/>
              <a:cxnLst/>
              <a:rect r="r" b="b" t="t" l="l"/>
              <a:pathLst>
                <a:path h="223239" w="490924">
                  <a:moveTo>
                    <a:pt x="111620" y="0"/>
                  </a:moveTo>
                  <a:lnTo>
                    <a:pt x="379305" y="0"/>
                  </a:lnTo>
                  <a:cubicBezTo>
                    <a:pt x="440951" y="0"/>
                    <a:pt x="490924" y="49974"/>
                    <a:pt x="490924" y="111620"/>
                  </a:cubicBezTo>
                  <a:lnTo>
                    <a:pt x="490924" y="111620"/>
                  </a:lnTo>
                  <a:cubicBezTo>
                    <a:pt x="490924" y="141223"/>
                    <a:pt x="479165" y="169614"/>
                    <a:pt x="458232" y="190547"/>
                  </a:cubicBezTo>
                  <a:cubicBezTo>
                    <a:pt x="437299" y="211480"/>
                    <a:pt x="408908" y="223239"/>
                    <a:pt x="379305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490924" cy="28038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C4B7"/>
                  </a:solidFill>
                  <a:latin typeface="Poppins"/>
                  <a:ea typeface="Poppins"/>
                  <a:cs typeface="Poppins"/>
                  <a:sym typeface="Poppins"/>
                </a:rPr>
                <a:t>dráma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4390288" y="1822905"/>
            <a:ext cx="1863979" cy="847612"/>
            <a:chOff x="0" y="0"/>
            <a:chExt cx="490924" cy="22323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490924" cy="223239"/>
            </a:xfrm>
            <a:custGeom>
              <a:avLst/>
              <a:gdLst/>
              <a:ahLst/>
              <a:cxnLst/>
              <a:rect r="r" b="b" t="t" l="l"/>
              <a:pathLst>
                <a:path h="223239" w="490924">
                  <a:moveTo>
                    <a:pt x="111620" y="0"/>
                  </a:moveTo>
                  <a:lnTo>
                    <a:pt x="379305" y="0"/>
                  </a:lnTo>
                  <a:cubicBezTo>
                    <a:pt x="440951" y="0"/>
                    <a:pt x="490924" y="49974"/>
                    <a:pt x="490924" y="111620"/>
                  </a:cubicBezTo>
                  <a:lnTo>
                    <a:pt x="490924" y="111620"/>
                  </a:lnTo>
                  <a:cubicBezTo>
                    <a:pt x="490924" y="141223"/>
                    <a:pt x="479165" y="169614"/>
                    <a:pt x="458232" y="190547"/>
                  </a:cubicBezTo>
                  <a:cubicBezTo>
                    <a:pt x="437299" y="211480"/>
                    <a:pt x="408908" y="223239"/>
                    <a:pt x="379305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490924" cy="28038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C4B7"/>
                  </a:solidFill>
                  <a:latin typeface="Poppins"/>
                  <a:ea typeface="Poppins"/>
                  <a:cs typeface="Poppins"/>
                  <a:sym typeface="Poppins"/>
                </a:rPr>
                <a:t>Lucifer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4390288" y="2895530"/>
            <a:ext cx="1863979" cy="1040459"/>
            <a:chOff x="0" y="0"/>
            <a:chExt cx="490924" cy="27403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90924" cy="274030"/>
            </a:xfrm>
            <a:custGeom>
              <a:avLst/>
              <a:gdLst/>
              <a:ahLst/>
              <a:cxnLst/>
              <a:rect r="r" b="b" t="t" l="l"/>
              <a:pathLst>
                <a:path h="274030" w="490924">
                  <a:moveTo>
                    <a:pt x="137015" y="0"/>
                  </a:moveTo>
                  <a:lnTo>
                    <a:pt x="353909" y="0"/>
                  </a:lnTo>
                  <a:cubicBezTo>
                    <a:pt x="429581" y="0"/>
                    <a:pt x="490924" y="61344"/>
                    <a:pt x="490924" y="137015"/>
                  </a:cubicBezTo>
                  <a:lnTo>
                    <a:pt x="490924" y="137015"/>
                  </a:lnTo>
                  <a:cubicBezTo>
                    <a:pt x="490924" y="212687"/>
                    <a:pt x="429581" y="274030"/>
                    <a:pt x="353909" y="274030"/>
                  </a:cubicBezTo>
                  <a:lnTo>
                    <a:pt x="137015" y="274030"/>
                  </a:lnTo>
                  <a:cubicBezTo>
                    <a:pt x="61344" y="274030"/>
                    <a:pt x="0" y="212687"/>
                    <a:pt x="0" y="137015"/>
                  </a:cubicBezTo>
                  <a:lnTo>
                    <a:pt x="0" y="137015"/>
                  </a:lnTo>
                  <a:cubicBezTo>
                    <a:pt x="0" y="61344"/>
                    <a:pt x="61344" y="0"/>
                    <a:pt x="137015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57150"/>
              <a:ext cx="490924" cy="331180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FFC4B7"/>
                  </a:solidFill>
                  <a:latin typeface="Poppins"/>
                  <a:ea typeface="Poppins"/>
                  <a:cs typeface="Poppins"/>
                  <a:sym typeface="Poppins"/>
                </a:rPr>
                <a:t>Madách Imre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-612520">
            <a:off x="-2500892" y="-244985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0" y="0"/>
                </a:moveTo>
                <a:lnTo>
                  <a:pt x="4902161" y="0"/>
                </a:lnTo>
                <a:lnTo>
                  <a:pt x="4902161" y="10531985"/>
                </a:lnTo>
                <a:lnTo>
                  <a:pt x="0" y="1053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1493239" y="1028700"/>
            <a:ext cx="8003655" cy="3508780"/>
            <a:chOff x="0" y="0"/>
            <a:chExt cx="10671540" cy="4678373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0"/>
              <a:ext cx="10671540" cy="4678373"/>
              <a:chOff x="0" y="0"/>
              <a:chExt cx="438179" cy="192097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438179" cy="192097"/>
              </a:xfrm>
              <a:custGeom>
                <a:avLst/>
                <a:gdLst/>
                <a:ahLst/>
                <a:cxnLst/>
                <a:rect r="r" b="b" t="t" l="l"/>
                <a:pathLst>
                  <a:path h="192097" w="438179">
                    <a:moveTo>
                      <a:pt x="96048" y="0"/>
                    </a:moveTo>
                    <a:lnTo>
                      <a:pt x="342131" y="0"/>
                    </a:lnTo>
                    <a:cubicBezTo>
                      <a:pt x="395177" y="0"/>
                      <a:pt x="438179" y="43002"/>
                      <a:pt x="438179" y="96048"/>
                    </a:cubicBezTo>
                    <a:lnTo>
                      <a:pt x="438179" y="96048"/>
                    </a:lnTo>
                    <a:cubicBezTo>
                      <a:pt x="438179" y="149094"/>
                      <a:pt x="395177" y="192097"/>
                      <a:pt x="342131" y="192097"/>
                    </a:cubicBezTo>
                    <a:lnTo>
                      <a:pt x="96048" y="192097"/>
                    </a:lnTo>
                    <a:cubicBezTo>
                      <a:pt x="43002" y="192097"/>
                      <a:pt x="0" y="149094"/>
                      <a:pt x="0" y="96048"/>
                    </a:cubicBezTo>
                    <a:lnTo>
                      <a:pt x="0" y="96048"/>
                    </a:lnTo>
                    <a:cubicBezTo>
                      <a:pt x="0" y="43002"/>
                      <a:pt x="43002" y="0"/>
                      <a:pt x="96048" y="0"/>
                    </a:cubicBezTo>
                    <a:close/>
                  </a:path>
                </a:pathLst>
              </a:custGeom>
              <a:solidFill>
                <a:srgbClr val="FFC4B7"/>
              </a:solidFill>
              <a:ln w="28575" cap="rnd">
                <a:solidFill>
                  <a:srgbClr val="AD4932"/>
                </a:solidFill>
                <a:prstDash val="solid"/>
                <a:round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57150"/>
                <a:ext cx="438179" cy="249247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19"/>
                  </a:lnSpc>
                </a:pPr>
              </a:p>
            </p:txBody>
          </p:sp>
        </p:grpSp>
        <p:sp>
          <p:nvSpPr>
            <p:cNvPr name="TextBox 32" id="32"/>
            <p:cNvSpPr txBox="true"/>
            <p:nvPr/>
          </p:nvSpPr>
          <p:spPr>
            <a:xfrm rot="0">
              <a:off x="529327" y="629770"/>
              <a:ext cx="9612887" cy="35426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10"/>
                </a:lnSpc>
              </a:pPr>
              <a:r>
                <a:rPr lang="en-US" b="true" sz="10010" spc="-700">
                  <a:solidFill>
                    <a:srgbClr val="AD493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A mű bemutatása</a:t>
              </a:r>
            </a:p>
          </p:txBody>
        </p:sp>
      </p:grpSp>
      <p:sp>
        <p:nvSpPr>
          <p:cNvPr name="Freeform 33" id="33"/>
          <p:cNvSpPr/>
          <p:nvPr/>
        </p:nvSpPr>
        <p:spPr>
          <a:xfrm flipH="false" flipV="false" rot="0">
            <a:off x="12895093" y="5395620"/>
            <a:ext cx="3359173" cy="4114800"/>
          </a:xfrm>
          <a:custGeom>
            <a:avLst/>
            <a:gdLst/>
            <a:ahLst/>
            <a:cxnLst/>
            <a:rect r="r" b="b" t="t" l="l"/>
            <a:pathLst>
              <a:path h="4114800" w="3359173">
                <a:moveTo>
                  <a:pt x="0" y="0"/>
                </a:moveTo>
                <a:lnTo>
                  <a:pt x="3359174" y="0"/>
                </a:lnTo>
                <a:lnTo>
                  <a:pt x="33591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749535" y="6157507"/>
            <a:ext cx="7051826" cy="3416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sz="2749">
                <a:solidFill>
                  <a:srgbClr val="AD493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Az </a:t>
            </a: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ember tragédiája egy drámai költemény, amelyet Madách Imre írt 1861-ben. A mű Ádám és Éva történetén keresztül mutatja be az emberiség múltját, jelenét és lehetséges jövőjét. A mű kérdése: van-e értelme az emberi küzdelemnek?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4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0353" y="1028700"/>
            <a:ext cx="9554718" cy="2642176"/>
            <a:chOff x="0" y="0"/>
            <a:chExt cx="523096" cy="14465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23096" cy="144652"/>
            </a:xfrm>
            <a:custGeom>
              <a:avLst/>
              <a:gdLst/>
              <a:ahLst/>
              <a:cxnLst/>
              <a:rect r="r" b="b" t="t" l="l"/>
              <a:pathLst>
                <a:path h="144652" w="523096">
                  <a:moveTo>
                    <a:pt x="72326" y="0"/>
                  </a:moveTo>
                  <a:lnTo>
                    <a:pt x="450770" y="0"/>
                  </a:lnTo>
                  <a:cubicBezTo>
                    <a:pt x="469952" y="0"/>
                    <a:pt x="488348" y="7620"/>
                    <a:pt x="501912" y="21184"/>
                  </a:cubicBezTo>
                  <a:cubicBezTo>
                    <a:pt x="515476" y="34748"/>
                    <a:pt x="523096" y="53144"/>
                    <a:pt x="523096" y="72326"/>
                  </a:cubicBezTo>
                  <a:lnTo>
                    <a:pt x="523096" y="72326"/>
                  </a:lnTo>
                  <a:cubicBezTo>
                    <a:pt x="523096" y="91508"/>
                    <a:pt x="515476" y="109905"/>
                    <a:pt x="501912" y="123468"/>
                  </a:cubicBezTo>
                  <a:cubicBezTo>
                    <a:pt x="488348" y="137032"/>
                    <a:pt x="469952" y="144652"/>
                    <a:pt x="450770" y="144652"/>
                  </a:cubicBezTo>
                  <a:lnTo>
                    <a:pt x="72326" y="144652"/>
                  </a:lnTo>
                  <a:cubicBezTo>
                    <a:pt x="53144" y="144652"/>
                    <a:pt x="34748" y="137032"/>
                    <a:pt x="21184" y="123468"/>
                  </a:cubicBezTo>
                  <a:cubicBezTo>
                    <a:pt x="7620" y="109905"/>
                    <a:pt x="0" y="91508"/>
                    <a:pt x="0" y="72326"/>
                  </a:cubicBezTo>
                  <a:lnTo>
                    <a:pt x="0" y="72326"/>
                  </a:lnTo>
                  <a:cubicBezTo>
                    <a:pt x="0" y="53144"/>
                    <a:pt x="7620" y="34748"/>
                    <a:pt x="21184" y="21184"/>
                  </a:cubicBezTo>
                  <a:cubicBezTo>
                    <a:pt x="34748" y="7620"/>
                    <a:pt x="53144" y="0"/>
                    <a:pt x="72326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523096" cy="201802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595875">
            <a:off x="15836920" y="-252212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4902160" y="0"/>
                </a:moveTo>
                <a:lnTo>
                  <a:pt x="0" y="0"/>
                </a:lnTo>
                <a:lnTo>
                  <a:pt x="0" y="10531985"/>
                </a:lnTo>
                <a:lnTo>
                  <a:pt x="4902160" y="10531985"/>
                </a:lnTo>
                <a:lnTo>
                  <a:pt x="4902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10353" y="5021007"/>
            <a:ext cx="5453985" cy="847612"/>
            <a:chOff x="0" y="0"/>
            <a:chExt cx="1436440" cy="2232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36440" cy="223239"/>
            </a:xfrm>
            <a:custGeom>
              <a:avLst/>
              <a:gdLst/>
              <a:ahLst/>
              <a:cxnLst/>
              <a:rect r="r" b="b" t="t" l="l"/>
              <a:pathLst>
                <a:path h="223239" w="1436440">
                  <a:moveTo>
                    <a:pt x="111620" y="0"/>
                  </a:moveTo>
                  <a:lnTo>
                    <a:pt x="1324821" y="0"/>
                  </a:lnTo>
                  <a:cubicBezTo>
                    <a:pt x="1386467" y="0"/>
                    <a:pt x="1436440" y="49974"/>
                    <a:pt x="1436440" y="111620"/>
                  </a:cubicBezTo>
                  <a:lnTo>
                    <a:pt x="1436440" y="111620"/>
                  </a:lnTo>
                  <a:cubicBezTo>
                    <a:pt x="1436440" y="173266"/>
                    <a:pt x="1386467" y="223239"/>
                    <a:pt x="1324821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436440" cy="29943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429"/>
                </a:lnSpc>
                <a:spcBef>
                  <a:spcPct val="0"/>
                </a:spcBef>
              </a:pPr>
              <a:r>
                <a:rPr lang="en-US" b="true" sz="2449">
                  <a:solidFill>
                    <a:srgbClr val="FFC4B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Az első rendezés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612520">
            <a:off x="-2491367" y="-244985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0" y="0"/>
                </a:moveTo>
                <a:lnTo>
                  <a:pt x="4902161" y="0"/>
                </a:lnTo>
                <a:lnTo>
                  <a:pt x="4902161" y="10531985"/>
                </a:lnTo>
                <a:lnTo>
                  <a:pt x="0" y="1053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1639725" y="1028700"/>
            <a:ext cx="5155037" cy="8108705"/>
            <a:chOff x="0" y="0"/>
            <a:chExt cx="282225" cy="44393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82225" cy="443930"/>
            </a:xfrm>
            <a:custGeom>
              <a:avLst/>
              <a:gdLst/>
              <a:ahLst/>
              <a:cxnLst/>
              <a:rect r="r" b="b" t="t" l="l"/>
              <a:pathLst>
                <a:path h="443930" w="282225">
                  <a:moveTo>
                    <a:pt x="141112" y="0"/>
                  </a:moveTo>
                  <a:lnTo>
                    <a:pt x="141112" y="0"/>
                  </a:lnTo>
                  <a:cubicBezTo>
                    <a:pt x="178538" y="0"/>
                    <a:pt x="214430" y="14867"/>
                    <a:pt x="240894" y="41331"/>
                  </a:cubicBezTo>
                  <a:cubicBezTo>
                    <a:pt x="267358" y="67795"/>
                    <a:pt x="282225" y="103687"/>
                    <a:pt x="282225" y="141112"/>
                  </a:cubicBezTo>
                  <a:lnTo>
                    <a:pt x="282225" y="302818"/>
                  </a:lnTo>
                  <a:cubicBezTo>
                    <a:pt x="282225" y="340243"/>
                    <a:pt x="267358" y="376136"/>
                    <a:pt x="240894" y="402600"/>
                  </a:cubicBezTo>
                  <a:cubicBezTo>
                    <a:pt x="214430" y="429063"/>
                    <a:pt x="178538" y="443930"/>
                    <a:pt x="141112" y="443930"/>
                  </a:cubicBezTo>
                  <a:lnTo>
                    <a:pt x="141112" y="443930"/>
                  </a:lnTo>
                  <a:cubicBezTo>
                    <a:pt x="103687" y="443930"/>
                    <a:pt x="67795" y="429063"/>
                    <a:pt x="41331" y="402600"/>
                  </a:cubicBezTo>
                  <a:cubicBezTo>
                    <a:pt x="14867" y="376136"/>
                    <a:pt x="0" y="340243"/>
                    <a:pt x="0" y="302818"/>
                  </a:cubicBezTo>
                  <a:lnTo>
                    <a:pt x="0" y="141112"/>
                  </a:lnTo>
                  <a:cubicBezTo>
                    <a:pt x="0" y="103687"/>
                    <a:pt x="14867" y="67795"/>
                    <a:pt x="41331" y="41331"/>
                  </a:cubicBezTo>
                  <a:cubicBezTo>
                    <a:pt x="67795" y="14867"/>
                    <a:pt x="103687" y="0"/>
                    <a:pt x="141112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282225" cy="501080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2437182" y="2349788"/>
            <a:ext cx="3560122" cy="5987972"/>
          </a:xfrm>
          <a:custGeom>
            <a:avLst/>
            <a:gdLst/>
            <a:ahLst/>
            <a:cxnLst/>
            <a:rect r="r" b="b" t="t" l="l"/>
            <a:pathLst>
              <a:path h="5987972" w="3560122">
                <a:moveTo>
                  <a:pt x="0" y="0"/>
                </a:moveTo>
                <a:lnTo>
                  <a:pt x="3560122" y="0"/>
                </a:lnTo>
                <a:lnTo>
                  <a:pt x="3560122" y="5987972"/>
                </a:lnTo>
                <a:lnTo>
                  <a:pt x="0" y="59879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109774" y="1152525"/>
            <a:ext cx="8355874" cy="2626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0"/>
              </a:lnSpc>
            </a:pPr>
            <a:r>
              <a:rPr lang="en-US" b="true" sz="10010" spc="-700">
                <a:solidFill>
                  <a:srgbClr val="AD493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Paulay Ede rendezése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10353" y="6509737"/>
            <a:ext cx="9554718" cy="195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sz="2749">
                <a:solidFill>
                  <a:srgbClr val="AD493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Paulay Ede 1883-ban rendezte meg a művet a Nemzeti Színházban. Ez volt az első jelentős színpadi bemutató. Célja az volt, hogy a művet látványos, de érthető formában vigye színpadra.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4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3239" y="1028700"/>
            <a:ext cx="15298649" cy="2865710"/>
            <a:chOff x="0" y="0"/>
            <a:chExt cx="837561" cy="1568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7561" cy="156890"/>
            </a:xfrm>
            <a:custGeom>
              <a:avLst/>
              <a:gdLst/>
              <a:ahLst/>
              <a:cxnLst/>
              <a:rect r="r" b="b" t="t" l="l"/>
              <a:pathLst>
                <a:path h="156890" w="837561">
                  <a:moveTo>
                    <a:pt x="50858" y="0"/>
                  </a:moveTo>
                  <a:lnTo>
                    <a:pt x="786703" y="0"/>
                  </a:lnTo>
                  <a:cubicBezTo>
                    <a:pt x="800191" y="0"/>
                    <a:pt x="813127" y="5358"/>
                    <a:pt x="822665" y="14896"/>
                  </a:cubicBezTo>
                  <a:cubicBezTo>
                    <a:pt x="832203" y="24434"/>
                    <a:pt x="837561" y="37370"/>
                    <a:pt x="837561" y="50858"/>
                  </a:cubicBezTo>
                  <a:lnTo>
                    <a:pt x="837561" y="106032"/>
                  </a:lnTo>
                  <a:cubicBezTo>
                    <a:pt x="837561" y="119520"/>
                    <a:pt x="832203" y="132456"/>
                    <a:pt x="822665" y="141994"/>
                  </a:cubicBezTo>
                  <a:cubicBezTo>
                    <a:pt x="813127" y="151532"/>
                    <a:pt x="800191" y="156890"/>
                    <a:pt x="786703" y="156890"/>
                  </a:cubicBezTo>
                  <a:lnTo>
                    <a:pt x="50858" y="156890"/>
                  </a:lnTo>
                  <a:cubicBezTo>
                    <a:pt x="37370" y="156890"/>
                    <a:pt x="24434" y="151532"/>
                    <a:pt x="14896" y="141994"/>
                  </a:cubicBezTo>
                  <a:cubicBezTo>
                    <a:pt x="5358" y="132456"/>
                    <a:pt x="0" y="119520"/>
                    <a:pt x="0" y="106032"/>
                  </a:cubicBezTo>
                  <a:lnTo>
                    <a:pt x="0" y="50858"/>
                  </a:lnTo>
                  <a:cubicBezTo>
                    <a:pt x="0" y="37370"/>
                    <a:pt x="5358" y="24434"/>
                    <a:pt x="14896" y="14896"/>
                  </a:cubicBezTo>
                  <a:cubicBezTo>
                    <a:pt x="24434" y="5358"/>
                    <a:pt x="37370" y="0"/>
                    <a:pt x="50858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837561" cy="214040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595875">
            <a:off x="15836920" y="-252212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4902160" y="0"/>
                </a:moveTo>
                <a:lnTo>
                  <a:pt x="0" y="0"/>
                </a:lnTo>
                <a:lnTo>
                  <a:pt x="0" y="10531985"/>
                </a:lnTo>
                <a:lnTo>
                  <a:pt x="4902160" y="10531985"/>
                </a:lnTo>
                <a:lnTo>
                  <a:pt x="4902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217694" y="5143500"/>
            <a:ext cx="5453985" cy="847612"/>
            <a:chOff x="0" y="0"/>
            <a:chExt cx="1436440" cy="2232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36440" cy="223239"/>
            </a:xfrm>
            <a:custGeom>
              <a:avLst/>
              <a:gdLst/>
              <a:ahLst/>
              <a:cxnLst/>
              <a:rect r="r" b="b" t="t" l="l"/>
              <a:pathLst>
                <a:path h="223239" w="1436440">
                  <a:moveTo>
                    <a:pt x="111620" y="0"/>
                  </a:moveTo>
                  <a:lnTo>
                    <a:pt x="1324821" y="0"/>
                  </a:lnTo>
                  <a:cubicBezTo>
                    <a:pt x="1386467" y="0"/>
                    <a:pt x="1436440" y="49974"/>
                    <a:pt x="1436440" y="111620"/>
                  </a:cubicBezTo>
                  <a:lnTo>
                    <a:pt x="1436440" y="111620"/>
                  </a:lnTo>
                  <a:cubicBezTo>
                    <a:pt x="1436440" y="173266"/>
                    <a:pt x="1386467" y="223239"/>
                    <a:pt x="1324821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1436440" cy="289914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b="true" sz="2599">
                  <a:solidFill>
                    <a:srgbClr val="FFC4B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Jellemzők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612520">
            <a:off x="-2500892" y="-244985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0" y="0"/>
                </a:moveTo>
                <a:lnTo>
                  <a:pt x="4902161" y="0"/>
                </a:lnTo>
                <a:lnTo>
                  <a:pt x="4902161" y="10531985"/>
                </a:lnTo>
                <a:lnTo>
                  <a:pt x="0" y="1053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585948" y="4537348"/>
            <a:ext cx="5484359" cy="4720952"/>
            <a:chOff x="0" y="0"/>
            <a:chExt cx="300254" cy="2584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00254" cy="258460"/>
            </a:xfrm>
            <a:custGeom>
              <a:avLst/>
              <a:gdLst/>
              <a:ahLst/>
              <a:cxnLst/>
              <a:rect r="r" b="b" t="t" l="l"/>
              <a:pathLst>
                <a:path h="258460" w="300254">
                  <a:moveTo>
                    <a:pt x="129230" y="0"/>
                  </a:moveTo>
                  <a:lnTo>
                    <a:pt x="171024" y="0"/>
                  </a:lnTo>
                  <a:cubicBezTo>
                    <a:pt x="242396" y="0"/>
                    <a:pt x="300254" y="57858"/>
                    <a:pt x="300254" y="129230"/>
                  </a:cubicBezTo>
                  <a:lnTo>
                    <a:pt x="300254" y="129230"/>
                  </a:lnTo>
                  <a:cubicBezTo>
                    <a:pt x="300254" y="163504"/>
                    <a:pt x="286639" y="196374"/>
                    <a:pt x="262404" y="220609"/>
                  </a:cubicBezTo>
                  <a:cubicBezTo>
                    <a:pt x="238168" y="244845"/>
                    <a:pt x="205298" y="258460"/>
                    <a:pt x="171024" y="258460"/>
                  </a:cubicBezTo>
                  <a:lnTo>
                    <a:pt x="129230" y="258460"/>
                  </a:lnTo>
                  <a:cubicBezTo>
                    <a:pt x="94956" y="258460"/>
                    <a:pt x="62086" y="244845"/>
                    <a:pt x="37851" y="220609"/>
                  </a:cubicBezTo>
                  <a:cubicBezTo>
                    <a:pt x="13615" y="196374"/>
                    <a:pt x="0" y="163504"/>
                    <a:pt x="0" y="129230"/>
                  </a:cubicBezTo>
                  <a:lnTo>
                    <a:pt x="0" y="129230"/>
                  </a:lnTo>
                  <a:cubicBezTo>
                    <a:pt x="0" y="94956"/>
                    <a:pt x="13615" y="62086"/>
                    <a:pt x="37851" y="37851"/>
                  </a:cubicBezTo>
                  <a:cubicBezTo>
                    <a:pt x="62086" y="13615"/>
                    <a:pt x="94956" y="0"/>
                    <a:pt x="129230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300254" cy="315610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1888509">
            <a:off x="11144567" y="5750462"/>
            <a:ext cx="4367121" cy="2294723"/>
          </a:xfrm>
          <a:custGeom>
            <a:avLst/>
            <a:gdLst/>
            <a:ahLst/>
            <a:cxnLst/>
            <a:rect r="r" b="b" t="t" l="l"/>
            <a:pathLst>
              <a:path h="2294723" w="4367121">
                <a:moveTo>
                  <a:pt x="0" y="0"/>
                </a:moveTo>
                <a:lnTo>
                  <a:pt x="4367120" y="0"/>
                </a:lnTo>
                <a:lnTo>
                  <a:pt x="4367120" y="2294724"/>
                </a:lnTo>
                <a:lnTo>
                  <a:pt x="0" y="22947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838364" y="1044838"/>
            <a:ext cx="13108840" cy="2626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0"/>
              </a:lnSpc>
            </a:pPr>
            <a:r>
              <a:rPr lang="en-US" b="true" sz="10010" spc="-700">
                <a:solidFill>
                  <a:srgbClr val="AD493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Paulay rendezés jellemzői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17694" y="6553369"/>
            <a:ext cx="7658588" cy="2444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 Hagy</a:t>
            </a: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ományos, klasszikus színházi stílus </a:t>
            </a:r>
          </a:p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 Nagy hangsúly a szövegen </a:t>
            </a:r>
          </a:p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Látványos díszletek </a:t>
            </a:r>
          </a:p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A közönség számára könnyen követhető előadás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4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3239" y="1028700"/>
            <a:ext cx="15301523" cy="2750196"/>
            <a:chOff x="0" y="0"/>
            <a:chExt cx="837718" cy="1505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7718" cy="150566"/>
            </a:xfrm>
            <a:custGeom>
              <a:avLst/>
              <a:gdLst/>
              <a:ahLst/>
              <a:cxnLst/>
              <a:rect r="r" b="b" t="t" l="l"/>
              <a:pathLst>
                <a:path h="150566" w="837718">
                  <a:moveTo>
                    <a:pt x="50849" y="0"/>
                  </a:moveTo>
                  <a:lnTo>
                    <a:pt x="786870" y="0"/>
                  </a:lnTo>
                  <a:cubicBezTo>
                    <a:pt x="814953" y="0"/>
                    <a:pt x="837718" y="22766"/>
                    <a:pt x="837718" y="50849"/>
                  </a:cubicBezTo>
                  <a:lnTo>
                    <a:pt x="837718" y="99717"/>
                  </a:lnTo>
                  <a:cubicBezTo>
                    <a:pt x="837718" y="127800"/>
                    <a:pt x="814953" y="150566"/>
                    <a:pt x="786870" y="150566"/>
                  </a:cubicBezTo>
                  <a:lnTo>
                    <a:pt x="50849" y="150566"/>
                  </a:lnTo>
                  <a:cubicBezTo>
                    <a:pt x="22766" y="150566"/>
                    <a:pt x="0" y="127800"/>
                    <a:pt x="0" y="99717"/>
                  </a:cubicBezTo>
                  <a:lnTo>
                    <a:pt x="0" y="50849"/>
                  </a:lnTo>
                  <a:cubicBezTo>
                    <a:pt x="0" y="22766"/>
                    <a:pt x="22766" y="0"/>
                    <a:pt x="50849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837718" cy="207716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595875">
            <a:off x="15836920" y="-252212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4902160" y="0"/>
                </a:moveTo>
                <a:lnTo>
                  <a:pt x="0" y="0"/>
                </a:lnTo>
                <a:lnTo>
                  <a:pt x="0" y="10531985"/>
                </a:lnTo>
                <a:lnTo>
                  <a:pt x="4902160" y="10531985"/>
                </a:lnTo>
                <a:lnTo>
                  <a:pt x="4902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894735" y="4695905"/>
            <a:ext cx="4131085" cy="847612"/>
            <a:chOff x="0" y="0"/>
            <a:chExt cx="1088022" cy="2232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88022" cy="223239"/>
            </a:xfrm>
            <a:custGeom>
              <a:avLst/>
              <a:gdLst/>
              <a:ahLst/>
              <a:cxnLst/>
              <a:rect r="r" b="b" t="t" l="l"/>
              <a:pathLst>
                <a:path h="223239" w="1088022">
                  <a:moveTo>
                    <a:pt x="111620" y="0"/>
                  </a:moveTo>
                  <a:lnTo>
                    <a:pt x="976403" y="0"/>
                  </a:lnTo>
                  <a:cubicBezTo>
                    <a:pt x="1038049" y="0"/>
                    <a:pt x="1088022" y="49974"/>
                    <a:pt x="1088022" y="111620"/>
                  </a:cubicBezTo>
                  <a:lnTo>
                    <a:pt x="1088022" y="111620"/>
                  </a:lnTo>
                  <a:cubicBezTo>
                    <a:pt x="1088022" y="173266"/>
                    <a:pt x="1038049" y="223239"/>
                    <a:pt x="976403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1088022" cy="289914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639"/>
                </a:lnSpc>
                <a:spcBef>
                  <a:spcPct val="0"/>
                </a:spcBef>
              </a:pPr>
              <a:r>
                <a:rPr lang="en-US" b="true" sz="2599">
                  <a:solidFill>
                    <a:srgbClr val="FFC4B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 második rendezés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612520">
            <a:off x="-2500892" y="-244985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0" y="0"/>
                </a:moveTo>
                <a:lnTo>
                  <a:pt x="4902161" y="0"/>
                </a:lnTo>
                <a:lnTo>
                  <a:pt x="4902161" y="10531985"/>
                </a:lnTo>
                <a:lnTo>
                  <a:pt x="0" y="1053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93239" y="4114800"/>
            <a:ext cx="7658588" cy="5143500"/>
            <a:chOff x="0" y="0"/>
            <a:chExt cx="419288" cy="2815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19288" cy="281593"/>
            </a:xfrm>
            <a:custGeom>
              <a:avLst/>
              <a:gdLst/>
              <a:ahLst/>
              <a:cxnLst/>
              <a:rect r="r" b="b" t="t" l="l"/>
              <a:pathLst>
                <a:path h="281593" w="419288">
                  <a:moveTo>
                    <a:pt x="101594" y="0"/>
                  </a:moveTo>
                  <a:lnTo>
                    <a:pt x="317694" y="0"/>
                  </a:lnTo>
                  <a:cubicBezTo>
                    <a:pt x="373803" y="0"/>
                    <a:pt x="419288" y="45485"/>
                    <a:pt x="419288" y="101594"/>
                  </a:cubicBezTo>
                  <a:lnTo>
                    <a:pt x="419288" y="180000"/>
                  </a:lnTo>
                  <a:cubicBezTo>
                    <a:pt x="419288" y="206944"/>
                    <a:pt x="408584" y="232785"/>
                    <a:pt x="389532" y="251837"/>
                  </a:cubicBezTo>
                  <a:cubicBezTo>
                    <a:pt x="370479" y="270890"/>
                    <a:pt x="344638" y="281593"/>
                    <a:pt x="317694" y="281593"/>
                  </a:cubicBezTo>
                  <a:lnTo>
                    <a:pt x="101594" y="281593"/>
                  </a:lnTo>
                  <a:cubicBezTo>
                    <a:pt x="45485" y="281593"/>
                    <a:pt x="0" y="236108"/>
                    <a:pt x="0" y="180000"/>
                  </a:cubicBezTo>
                  <a:lnTo>
                    <a:pt x="0" y="101594"/>
                  </a:lnTo>
                  <a:cubicBezTo>
                    <a:pt x="0" y="45485"/>
                    <a:pt x="45485" y="0"/>
                    <a:pt x="101594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19288" cy="338743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342970" y="5119711"/>
            <a:ext cx="5959126" cy="3196258"/>
          </a:xfrm>
          <a:custGeom>
            <a:avLst/>
            <a:gdLst/>
            <a:ahLst/>
            <a:cxnLst/>
            <a:rect r="r" b="b" t="t" l="l"/>
            <a:pathLst>
              <a:path h="3196258" w="5959126">
                <a:moveTo>
                  <a:pt x="0" y="0"/>
                </a:moveTo>
                <a:lnTo>
                  <a:pt x="5959125" y="0"/>
                </a:lnTo>
                <a:lnTo>
                  <a:pt x="5959125" y="3196258"/>
                </a:lnTo>
                <a:lnTo>
                  <a:pt x="0" y="31962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017780" y="1274209"/>
            <a:ext cx="12268092" cy="2626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0"/>
              </a:lnSpc>
            </a:pPr>
            <a:r>
              <a:rPr lang="en-US" b="true" sz="10010" spc="-700">
                <a:solidFill>
                  <a:srgbClr val="AD493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Németh Antal rendezése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94735" y="6030859"/>
            <a:ext cx="6900026" cy="244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Né</a:t>
            </a: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meth Antal 1923-ban újította meg az előadást. Modern szemléletben közelítette meg a művet. Fontos volt számára a gondolati mélység és a szimbolika.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4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3576" y="1068998"/>
            <a:ext cx="8401497" cy="5087884"/>
            <a:chOff x="0" y="0"/>
            <a:chExt cx="459960" cy="2785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59960" cy="278548"/>
            </a:xfrm>
            <a:custGeom>
              <a:avLst/>
              <a:gdLst/>
              <a:ahLst/>
              <a:cxnLst/>
              <a:rect r="r" b="b" t="t" l="l"/>
              <a:pathLst>
                <a:path h="278548" w="459960">
                  <a:moveTo>
                    <a:pt x="92610" y="0"/>
                  </a:moveTo>
                  <a:lnTo>
                    <a:pt x="367350" y="0"/>
                  </a:lnTo>
                  <a:cubicBezTo>
                    <a:pt x="391912" y="0"/>
                    <a:pt x="415467" y="9757"/>
                    <a:pt x="432835" y="27125"/>
                  </a:cubicBezTo>
                  <a:cubicBezTo>
                    <a:pt x="450203" y="44493"/>
                    <a:pt x="459960" y="68048"/>
                    <a:pt x="459960" y="92610"/>
                  </a:cubicBezTo>
                  <a:lnTo>
                    <a:pt x="459960" y="185938"/>
                  </a:lnTo>
                  <a:cubicBezTo>
                    <a:pt x="459960" y="210500"/>
                    <a:pt x="450203" y="234056"/>
                    <a:pt x="432835" y="251423"/>
                  </a:cubicBezTo>
                  <a:cubicBezTo>
                    <a:pt x="415467" y="268791"/>
                    <a:pt x="391912" y="278548"/>
                    <a:pt x="367350" y="278548"/>
                  </a:cubicBezTo>
                  <a:lnTo>
                    <a:pt x="92610" y="278548"/>
                  </a:lnTo>
                  <a:cubicBezTo>
                    <a:pt x="68048" y="278548"/>
                    <a:pt x="44493" y="268791"/>
                    <a:pt x="27125" y="251423"/>
                  </a:cubicBezTo>
                  <a:cubicBezTo>
                    <a:pt x="9757" y="234056"/>
                    <a:pt x="0" y="210500"/>
                    <a:pt x="0" y="185938"/>
                  </a:cubicBezTo>
                  <a:lnTo>
                    <a:pt x="0" y="92610"/>
                  </a:lnTo>
                  <a:cubicBezTo>
                    <a:pt x="0" y="68048"/>
                    <a:pt x="9757" y="44493"/>
                    <a:pt x="27125" y="27125"/>
                  </a:cubicBezTo>
                  <a:cubicBezTo>
                    <a:pt x="44493" y="9757"/>
                    <a:pt x="68048" y="0"/>
                    <a:pt x="92610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459960" cy="335698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595875">
            <a:off x="15836920" y="-252212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4902160" y="0"/>
                </a:moveTo>
                <a:lnTo>
                  <a:pt x="0" y="0"/>
                </a:lnTo>
                <a:lnTo>
                  <a:pt x="0" y="10531985"/>
                </a:lnTo>
                <a:lnTo>
                  <a:pt x="4902160" y="10531985"/>
                </a:lnTo>
                <a:lnTo>
                  <a:pt x="4902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493239" y="6577639"/>
            <a:ext cx="4131085" cy="847612"/>
            <a:chOff x="0" y="0"/>
            <a:chExt cx="1088022" cy="2232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88022" cy="223239"/>
            </a:xfrm>
            <a:custGeom>
              <a:avLst/>
              <a:gdLst/>
              <a:ahLst/>
              <a:cxnLst/>
              <a:rect r="r" b="b" t="t" l="l"/>
              <a:pathLst>
                <a:path h="223239" w="1088022">
                  <a:moveTo>
                    <a:pt x="111620" y="0"/>
                  </a:moveTo>
                  <a:lnTo>
                    <a:pt x="976403" y="0"/>
                  </a:lnTo>
                  <a:cubicBezTo>
                    <a:pt x="1038049" y="0"/>
                    <a:pt x="1088022" y="49974"/>
                    <a:pt x="1088022" y="111620"/>
                  </a:cubicBezTo>
                  <a:lnTo>
                    <a:pt x="1088022" y="111620"/>
                  </a:lnTo>
                  <a:cubicBezTo>
                    <a:pt x="1088022" y="173266"/>
                    <a:pt x="1038049" y="223239"/>
                    <a:pt x="976403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088022" cy="29943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429"/>
                </a:lnSpc>
                <a:spcBef>
                  <a:spcPct val="0"/>
                </a:spcBef>
              </a:pPr>
              <a:r>
                <a:rPr lang="en-US" b="true" sz="2449">
                  <a:solidFill>
                    <a:srgbClr val="FFC4B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Jellemzők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612520">
            <a:off x="-2500892" y="-244985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0" y="0"/>
                </a:moveTo>
                <a:lnTo>
                  <a:pt x="4902161" y="0"/>
                </a:lnTo>
                <a:lnTo>
                  <a:pt x="4902161" y="10531985"/>
                </a:lnTo>
                <a:lnTo>
                  <a:pt x="0" y="1053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173254" y="973084"/>
            <a:ext cx="6637160" cy="5143500"/>
            <a:chOff x="0" y="0"/>
            <a:chExt cx="363367" cy="2815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63367" cy="281593"/>
            </a:xfrm>
            <a:custGeom>
              <a:avLst/>
              <a:gdLst/>
              <a:ahLst/>
              <a:cxnLst/>
              <a:rect r="r" b="b" t="t" l="l"/>
              <a:pathLst>
                <a:path h="281593" w="363367">
                  <a:moveTo>
                    <a:pt x="117228" y="0"/>
                  </a:moveTo>
                  <a:lnTo>
                    <a:pt x="246139" y="0"/>
                  </a:lnTo>
                  <a:cubicBezTo>
                    <a:pt x="310882" y="0"/>
                    <a:pt x="363367" y="52485"/>
                    <a:pt x="363367" y="117228"/>
                  </a:cubicBezTo>
                  <a:lnTo>
                    <a:pt x="363367" y="164365"/>
                  </a:lnTo>
                  <a:cubicBezTo>
                    <a:pt x="363367" y="229108"/>
                    <a:pt x="310882" y="281593"/>
                    <a:pt x="246139" y="281593"/>
                  </a:cubicBezTo>
                  <a:lnTo>
                    <a:pt x="117228" y="281593"/>
                  </a:lnTo>
                  <a:cubicBezTo>
                    <a:pt x="52485" y="281593"/>
                    <a:pt x="0" y="229108"/>
                    <a:pt x="0" y="164365"/>
                  </a:cubicBezTo>
                  <a:lnTo>
                    <a:pt x="0" y="117228"/>
                  </a:lnTo>
                  <a:cubicBezTo>
                    <a:pt x="0" y="52485"/>
                    <a:pt x="52485" y="0"/>
                    <a:pt x="117228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363367" cy="338743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0536882" y="1487434"/>
            <a:ext cx="5615732" cy="4114800"/>
          </a:xfrm>
          <a:custGeom>
            <a:avLst/>
            <a:gdLst/>
            <a:ahLst/>
            <a:cxnLst/>
            <a:rect r="r" b="b" t="t" l="l"/>
            <a:pathLst>
              <a:path h="4114800" w="5615732">
                <a:moveTo>
                  <a:pt x="0" y="0"/>
                </a:moveTo>
                <a:lnTo>
                  <a:pt x="5615732" y="0"/>
                </a:lnTo>
                <a:lnTo>
                  <a:pt x="5615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691676" y="1747472"/>
            <a:ext cx="6134046" cy="3854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0"/>
              </a:lnSpc>
            </a:pPr>
            <a:r>
              <a:rPr lang="en-US" b="true" sz="10010" spc="-700">
                <a:solidFill>
                  <a:srgbClr val="AD493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Németh rendezés jellemzői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23576" y="7753864"/>
            <a:ext cx="7332483" cy="13931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E</a:t>
            </a: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rősebb filozófiai hangsúly </a:t>
            </a:r>
          </a:p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Szimbolikus díszletek</a:t>
            </a:r>
            <a:r>
              <a:rPr lang="en-US" sz="2749">
                <a:solidFill>
                  <a:srgbClr val="AD493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just">
              <a:lnSpc>
                <a:spcPts val="321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462278" y="7796726"/>
            <a:ext cx="7332483" cy="1473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K</a:t>
            </a: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omolyabb, elgondolkodtató hangulat </a:t>
            </a:r>
          </a:p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 A nézők gondolkodására épít </a:t>
            </a:r>
          </a:p>
          <a:p>
            <a:pPr algn="just">
              <a:lnSpc>
                <a:spcPts val="384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4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95875">
            <a:off x="15836920" y="-252212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4902160" y="0"/>
                </a:moveTo>
                <a:lnTo>
                  <a:pt x="0" y="0"/>
                </a:lnTo>
                <a:lnTo>
                  <a:pt x="0" y="10531985"/>
                </a:lnTo>
                <a:lnTo>
                  <a:pt x="4902160" y="10531985"/>
                </a:lnTo>
                <a:lnTo>
                  <a:pt x="4902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151826" y="5833445"/>
            <a:ext cx="5061967" cy="847612"/>
            <a:chOff x="0" y="0"/>
            <a:chExt cx="1333193" cy="22323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33193" cy="223239"/>
            </a:xfrm>
            <a:custGeom>
              <a:avLst/>
              <a:gdLst/>
              <a:ahLst/>
              <a:cxnLst/>
              <a:rect r="r" b="b" t="t" l="l"/>
              <a:pathLst>
                <a:path h="223239" w="1333193">
                  <a:moveTo>
                    <a:pt x="111620" y="0"/>
                  </a:moveTo>
                  <a:lnTo>
                    <a:pt x="1221573" y="0"/>
                  </a:lnTo>
                  <a:cubicBezTo>
                    <a:pt x="1251177" y="0"/>
                    <a:pt x="1279568" y="11760"/>
                    <a:pt x="1300500" y="32693"/>
                  </a:cubicBezTo>
                  <a:cubicBezTo>
                    <a:pt x="1321433" y="53625"/>
                    <a:pt x="1333193" y="82016"/>
                    <a:pt x="1333193" y="111620"/>
                  </a:cubicBezTo>
                  <a:lnTo>
                    <a:pt x="1333193" y="111620"/>
                  </a:lnTo>
                  <a:cubicBezTo>
                    <a:pt x="1333193" y="173266"/>
                    <a:pt x="1283219" y="223239"/>
                    <a:pt x="1221573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333193" cy="29943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429"/>
                </a:lnSpc>
                <a:spcBef>
                  <a:spcPct val="0"/>
                </a:spcBef>
              </a:pPr>
              <a:r>
                <a:rPr lang="en-US" b="true" sz="2449">
                  <a:solidFill>
                    <a:srgbClr val="FFC4B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 harmadik rendezés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460521" y="1166695"/>
            <a:ext cx="7074550" cy="8091605"/>
            <a:chOff x="0" y="0"/>
            <a:chExt cx="387313" cy="4429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87313" cy="442994"/>
            </a:xfrm>
            <a:custGeom>
              <a:avLst/>
              <a:gdLst/>
              <a:ahLst/>
              <a:cxnLst/>
              <a:rect r="r" b="b" t="t" l="l"/>
              <a:pathLst>
                <a:path h="442994" w="387313">
                  <a:moveTo>
                    <a:pt x="109981" y="0"/>
                  </a:moveTo>
                  <a:lnTo>
                    <a:pt x="277333" y="0"/>
                  </a:lnTo>
                  <a:cubicBezTo>
                    <a:pt x="306501" y="0"/>
                    <a:pt x="334475" y="11587"/>
                    <a:pt x="355101" y="32213"/>
                  </a:cubicBezTo>
                  <a:cubicBezTo>
                    <a:pt x="375726" y="52838"/>
                    <a:pt x="387313" y="80812"/>
                    <a:pt x="387313" y="109981"/>
                  </a:cubicBezTo>
                  <a:lnTo>
                    <a:pt x="387313" y="333014"/>
                  </a:lnTo>
                  <a:cubicBezTo>
                    <a:pt x="387313" y="362182"/>
                    <a:pt x="375726" y="390156"/>
                    <a:pt x="355101" y="410782"/>
                  </a:cubicBezTo>
                  <a:cubicBezTo>
                    <a:pt x="334475" y="431407"/>
                    <a:pt x="306501" y="442994"/>
                    <a:pt x="277333" y="442994"/>
                  </a:cubicBezTo>
                  <a:lnTo>
                    <a:pt x="109981" y="442994"/>
                  </a:lnTo>
                  <a:cubicBezTo>
                    <a:pt x="80812" y="442994"/>
                    <a:pt x="52838" y="431407"/>
                    <a:pt x="32213" y="410782"/>
                  </a:cubicBezTo>
                  <a:cubicBezTo>
                    <a:pt x="11587" y="390156"/>
                    <a:pt x="0" y="362182"/>
                    <a:pt x="0" y="333014"/>
                  </a:cubicBezTo>
                  <a:lnTo>
                    <a:pt x="0" y="109981"/>
                  </a:lnTo>
                  <a:cubicBezTo>
                    <a:pt x="0" y="80812"/>
                    <a:pt x="11587" y="52838"/>
                    <a:pt x="32213" y="32213"/>
                  </a:cubicBezTo>
                  <a:cubicBezTo>
                    <a:pt x="52838" y="11587"/>
                    <a:pt x="80812" y="0"/>
                    <a:pt x="109981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387313" cy="500144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612520">
            <a:off x="-2500892" y="-244985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0" y="0"/>
                </a:moveTo>
                <a:lnTo>
                  <a:pt x="4902161" y="0"/>
                </a:lnTo>
                <a:lnTo>
                  <a:pt x="4902161" y="10531985"/>
                </a:lnTo>
                <a:lnTo>
                  <a:pt x="0" y="1053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8825722" y="1166695"/>
            <a:ext cx="7984692" cy="3753005"/>
            <a:chOff x="0" y="0"/>
            <a:chExt cx="437141" cy="205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37141" cy="205467"/>
            </a:xfrm>
            <a:custGeom>
              <a:avLst/>
              <a:gdLst/>
              <a:ahLst/>
              <a:cxnLst/>
              <a:rect r="r" b="b" t="t" l="l"/>
              <a:pathLst>
                <a:path h="205467" w="437141">
                  <a:moveTo>
                    <a:pt x="97444" y="0"/>
                  </a:moveTo>
                  <a:lnTo>
                    <a:pt x="339697" y="0"/>
                  </a:lnTo>
                  <a:cubicBezTo>
                    <a:pt x="393514" y="0"/>
                    <a:pt x="437141" y="43627"/>
                    <a:pt x="437141" y="97444"/>
                  </a:cubicBezTo>
                  <a:lnTo>
                    <a:pt x="437141" y="108023"/>
                  </a:lnTo>
                  <a:cubicBezTo>
                    <a:pt x="437141" y="133867"/>
                    <a:pt x="426875" y="158652"/>
                    <a:pt x="408600" y="176926"/>
                  </a:cubicBezTo>
                  <a:cubicBezTo>
                    <a:pt x="390326" y="195201"/>
                    <a:pt x="365541" y="205467"/>
                    <a:pt x="339697" y="205467"/>
                  </a:cubicBezTo>
                  <a:lnTo>
                    <a:pt x="97444" y="205467"/>
                  </a:lnTo>
                  <a:cubicBezTo>
                    <a:pt x="43627" y="205467"/>
                    <a:pt x="0" y="161840"/>
                    <a:pt x="0" y="108023"/>
                  </a:cubicBezTo>
                  <a:lnTo>
                    <a:pt x="0" y="97444"/>
                  </a:lnTo>
                  <a:cubicBezTo>
                    <a:pt x="0" y="43627"/>
                    <a:pt x="43627" y="0"/>
                    <a:pt x="97444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37141" cy="262617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570610" y="1745089"/>
            <a:ext cx="4854371" cy="6934816"/>
          </a:xfrm>
          <a:custGeom>
            <a:avLst/>
            <a:gdLst/>
            <a:ahLst/>
            <a:cxnLst/>
            <a:rect r="r" b="b" t="t" l="l"/>
            <a:pathLst>
              <a:path h="6934816" w="4854371">
                <a:moveTo>
                  <a:pt x="0" y="0"/>
                </a:moveTo>
                <a:lnTo>
                  <a:pt x="4854371" y="0"/>
                </a:lnTo>
                <a:lnTo>
                  <a:pt x="4854371" y="6934816"/>
                </a:lnTo>
                <a:lnTo>
                  <a:pt x="0" y="6934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030955" y="1792157"/>
            <a:ext cx="7574226" cy="2626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0"/>
              </a:lnSpc>
            </a:pPr>
            <a:r>
              <a:rPr lang="en-US" b="true" sz="10010" spc="-700">
                <a:solidFill>
                  <a:srgbClr val="AD493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Gellért Endre rendezése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151826" y="7052532"/>
            <a:ext cx="7332483" cy="244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Gellért End</a:t>
            </a: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re 1964-ben vitte színpadra a művet. Az előadás már modernebb színházi eszközöket használt. Fontos volt az emberi dráma és a mondanivaló kiemelése.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4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595875">
            <a:off x="15836920" y="-252212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4902160" y="0"/>
                </a:moveTo>
                <a:lnTo>
                  <a:pt x="0" y="0"/>
                </a:lnTo>
                <a:lnTo>
                  <a:pt x="0" y="10531985"/>
                </a:lnTo>
                <a:lnTo>
                  <a:pt x="4902160" y="10531985"/>
                </a:lnTo>
                <a:lnTo>
                  <a:pt x="4902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836344" y="5930785"/>
            <a:ext cx="3920624" cy="847612"/>
            <a:chOff x="0" y="0"/>
            <a:chExt cx="1032592" cy="22323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32592" cy="223239"/>
            </a:xfrm>
            <a:custGeom>
              <a:avLst/>
              <a:gdLst/>
              <a:ahLst/>
              <a:cxnLst/>
              <a:rect r="r" b="b" t="t" l="l"/>
              <a:pathLst>
                <a:path h="223239" w="1032592">
                  <a:moveTo>
                    <a:pt x="111620" y="0"/>
                  </a:moveTo>
                  <a:lnTo>
                    <a:pt x="920973" y="0"/>
                  </a:lnTo>
                  <a:cubicBezTo>
                    <a:pt x="950576" y="0"/>
                    <a:pt x="978967" y="11760"/>
                    <a:pt x="999900" y="32693"/>
                  </a:cubicBezTo>
                  <a:cubicBezTo>
                    <a:pt x="1020832" y="53625"/>
                    <a:pt x="1032592" y="82016"/>
                    <a:pt x="1032592" y="111620"/>
                  </a:cubicBezTo>
                  <a:lnTo>
                    <a:pt x="1032592" y="111620"/>
                  </a:lnTo>
                  <a:cubicBezTo>
                    <a:pt x="1032592" y="173266"/>
                    <a:pt x="982619" y="223239"/>
                    <a:pt x="920973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1032592" cy="29943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429"/>
                </a:lnSpc>
                <a:spcBef>
                  <a:spcPct val="0"/>
                </a:spcBef>
              </a:pPr>
              <a:r>
                <a:rPr lang="en-US" b="true" sz="2449">
                  <a:solidFill>
                    <a:srgbClr val="FFC4B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Jellemzők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612520">
            <a:off x="-2500892" y="-244985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0" y="0"/>
                </a:moveTo>
                <a:lnTo>
                  <a:pt x="4902161" y="0"/>
                </a:lnTo>
                <a:lnTo>
                  <a:pt x="4902161" y="10531985"/>
                </a:lnTo>
                <a:lnTo>
                  <a:pt x="0" y="1053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916260" y="1028700"/>
            <a:ext cx="6894154" cy="8229600"/>
            <a:chOff x="0" y="0"/>
            <a:chExt cx="377437" cy="45054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7437" cy="450549"/>
            </a:xfrm>
            <a:custGeom>
              <a:avLst/>
              <a:gdLst/>
              <a:ahLst/>
              <a:cxnLst/>
              <a:rect r="r" b="b" t="t" l="l"/>
              <a:pathLst>
                <a:path h="450549" w="377437">
                  <a:moveTo>
                    <a:pt x="112858" y="0"/>
                  </a:moveTo>
                  <a:lnTo>
                    <a:pt x="264579" y="0"/>
                  </a:lnTo>
                  <a:cubicBezTo>
                    <a:pt x="294510" y="0"/>
                    <a:pt x="323216" y="11890"/>
                    <a:pt x="344381" y="33055"/>
                  </a:cubicBezTo>
                  <a:cubicBezTo>
                    <a:pt x="365546" y="54220"/>
                    <a:pt x="377437" y="82926"/>
                    <a:pt x="377437" y="112858"/>
                  </a:cubicBezTo>
                  <a:lnTo>
                    <a:pt x="377437" y="337691"/>
                  </a:lnTo>
                  <a:cubicBezTo>
                    <a:pt x="377437" y="367623"/>
                    <a:pt x="365546" y="396329"/>
                    <a:pt x="344381" y="417494"/>
                  </a:cubicBezTo>
                  <a:cubicBezTo>
                    <a:pt x="323216" y="438659"/>
                    <a:pt x="294510" y="450549"/>
                    <a:pt x="264579" y="450549"/>
                  </a:cubicBezTo>
                  <a:lnTo>
                    <a:pt x="112858" y="450549"/>
                  </a:lnTo>
                  <a:cubicBezTo>
                    <a:pt x="82926" y="450549"/>
                    <a:pt x="54220" y="438659"/>
                    <a:pt x="33055" y="417494"/>
                  </a:cubicBezTo>
                  <a:cubicBezTo>
                    <a:pt x="11890" y="396329"/>
                    <a:pt x="0" y="367623"/>
                    <a:pt x="0" y="337691"/>
                  </a:cubicBezTo>
                  <a:lnTo>
                    <a:pt x="0" y="112858"/>
                  </a:lnTo>
                  <a:cubicBezTo>
                    <a:pt x="0" y="82926"/>
                    <a:pt x="11890" y="54220"/>
                    <a:pt x="33055" y="33055"/>
                  </a:cubicBezTo>
                  <a:cubicBezTo>
                    <a:pt x="54220" y="11890"/>
                    <a:pt x="82926" y="0"/>
                    <a:pt x="112858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377437" cy="50769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492717" y="2175754"/>
            <a:ext cx="5741239" cy="5935491"/>
          </a:xfrm>
          <a:custGeom>
            <a:avLst/>
            <a:gdLst/>
            <a:ahLst/>
            <a:cxnLst/>
            <a:rect r="r" b="b" t="t" l="l"/>
            <a:pathLst>
              <a:path h="5935491" w="5741239">
                <a:moveTo>
                  <a:pt x="0" y="0"/>
                </a:moveTo>
                <a:lnTo>
                  <a:pt x="5741239" y="0"/>
                </a:lnTo>
                <a:lnTo>
                  <a:pt x="5741239" y="5935492"/>
                </a:lnTo>
                <a:lnTo>
                  <a:pt x="0" y="59354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618242" y="491723"/>
            <a:ext cx="7984692" cy="4981862"/>
            <a:chOff x="0" y="0"/>
            <a:chExt cx="10646256" cy="6642483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0"/>
              <a:ext cx="10646256" cy="6642483"/>
              <a:chOff x="0" y="0"/>
              <a:chExt cx="437141" cy="272744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437141" cy="272744"/>
              </a:xfrm>
              <a:custGeom>
                <a:avLst/>
                <a:gdLst/>
                <a:ahLst/>
                <a:cxnLst/>
                <a:rect r="r" b="b" t="t" l="l"/>
                <a:pathLst>
                  <a:path h="272744" w="437141">
                    <a:moveTo>
                      <a:pt x="136372" y="0"/>
                    </a:moveTo>
                    <a:lnTo>
                      <a:pt x="300769" y="0"/>
                    </a:lnTo>
                    <a:cubicBezTo>
                      <a:pt x="376085" y="0"/>
                      <a:pt x="437141" y="61056"/>
                      <a:pt x="437141" y="136372"/>
                    </a:cubicBezTo>
                    <a:lnTo>
                      <a:pt x="437141" y="136372"/>
                    </a:lnTo>
                    <a:cubicBezTo>
                      <a:pt x="437141" y="172540"/>
                      <a:pt x="422773" y="207227"/>
                      <a:pt x="397199" y="232801"/>
                    </a:cubicBezTo>
                    <a:cubicBezTo>
                      <a:pt x="371624" y="258376"/>
                      <a:pt x="336937" y="272744"/>
                      <a:pt x="300769" y="272744"/>
                    </a:cubicBezTo>
                    <a:lnTo>
                      <a:pt x="136372" y="272744"/>
                    </a:lnTo>
                    <a:cubicBezTo>
                      <a:pt x="61056" y="272744"/>
                      <a:pt x="0" y="211688"/>
                      <a:pt x="0" y="136372"/>
                    </a:cubicBezTo>
                    <a:lnTo>
                      <a:pt x="0" y="136372"/>
                    </a:lnTo>
                    <a:cubicBezTo>
                      <a:pt x="0" y="61056"/>
                      <a:pt x="61056" y="0"/>
                      <a:pt x="136372" y="0"/>
                    </a:cubicBezTo>
                    <a:close/>
                  </a:path>
                </a:pathLst>
              </a:custGeom>
              <a:solidFill>
                <a:srgbClr val="FFC4B7"/>
              </a:solidFill>
              <a:ln w="28575" cap="rnd">
                <a:solidFill>
                  <a:srgbClr val="AD4932"/>
                </a:solidFill>
                <a:prstDash val="solid"/>
                <a:round/>
              </a:ln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57150"/>
                <a:ext cx="437141" cy="32989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19"/>
                  </a:lnSpc>
                </a:pPr>
              </a:p>
            </p:txBody>
          </p:sp>
        </p:grpSp>
        <p:sp>
          <p:nvSpPr>
            <p:cNvPr name="TextBox 15" id="15"/>
            <p:cNvSpPr txBox="true"/>
            <p:nvPr/>
          </p:nvSpPr>
          <p:spPr>
            <a:xfrm rot="0">
              <a:off x="714611" y="792675"/>
              <a:ext cx="9217035" cy="5180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710"/>
                </a:lnSpc>
              </a:pPr>
              <a:r>
                <a:rPr lang="en-US" b="true" sz="10010" spc="-700">
                  <a:solidFill>
                    <a:srgbClr val="AD4932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Gellért rendezés jellemzői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910955" y="6972436"/>
            <a:ext cx="7233045" cy="244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L</a:t>
            </a: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etisztultabb színpadkép </a:t>
            </a:r>
          </a:p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Erősebb érzelmi hatás </a:t>
            </a:r>
          </a:p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Modern rendezői megoldások </a:t>
            </a:r>
          </a:p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A szereplők belső vívódása kerül előtérbe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C4B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3239" y="1028700"/>
            <a:ext cx="15301523" cy="2750196"/>
            <a:chOff x="0" y="0"/>
            <a:chExt cx="837718" cy="1505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7718" cy="150566"/>
            </a:xfrm>
            <a:custGeom>
              <a:avLst/>
              <a:gdLst/>
              <a:ahLst/>
              <a:cxnLst/>
              <a:rect r="r" b="b" t="t" l="l"/>
              <a:pathLst>
                <a:path h="150566" w="837718">
                  <a:moveTo>
                    <a:pt x="50849" y="0"/>
                  </a:moveTo>
                  <a:lnTo>
                    <a:pt x="786870" y="0"/>
                  </a:lnTo>
                  <a:cubicBezTo>
                    <a:pt x="814953" y="0"/>
                    <a:pt x="837718" y="22766"/>
                    <a:pt x="837718" y="50849"/>
                  </a:cubicBezTo>
                  <a:lnTo>
                    <a:pt x="837718" y="99717"/>
                  </a:lnTo>
                  <a:cubicBezTo>
                    <a:pt x="837718" y="127800"/>
                    <a:pt x="814953" y="150566"/>
                    <a:pt x="786870" y="150566"/>
                  </a:cubicBezTo>
                  <a:lnTo>
                    <a:pt x="50849" y="150566"/>
                  </a:lnTo>
                  <a:cubicBezTo>
                    <a:pt x="22766" y="150566"/>
                    <a:pt x="0" y="127800"/>
                    <a:pt x="0" y="99717"/>
                  </a:cubicBezTo>
                  <a:lnTo>
                    <a:pt x="0" y="50849"/>
                  </a:lnTo>
                  <a:cubicBezTo>
                    <a:pt x="0" y="22766"/>
                    <a:pt x="22766" y="0"/>
                    <a:pt x="50849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837718" cy="207716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595875">
            <a:off x="15836920" y="-252212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4902160" y="0"/>
                </a:moveTo>
                <a:lnTo>
                  <a:pt x="0" y="0"/>
                </a:lnTo>
                <a:lnTo>
                  <a:pt x="0" y="10531985"/>
                </a:lnTo>
                <a:lnTo>
                  <a:pt x="4902160" y="10531985"/>
                </a:lnTo>
                <a:lnTo>
                  <a:pt x="490216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9894735" y="4695905"/>
            <a:ext cx="4131085" cy="847612"/>
            <a:chOff x="0" y="0"/>
            <a:chExt cx="1088022" cy="2232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88022" cy="223239"/>
            </a:xfrm>
            <a:custGeom>
              <a:avLst/>
              <a:gdLst/>
              <a:ahLst/>
              <a:cxnLst/>
              <a:rect r="r" b="b" t="t" l="l"/>
              <a:pathLst>
                <a:path h="223239" w="1088022">
                  <a:moveTo>
                    <a:pt x="111620" y="0"/>
                  </a:moveTo>
                  <a:lnTo>
                    <a:pt x="976403" y="0"/>
                  </a:lnTo>
                  <a:cubicBezTo>
                    <a:pt x="1038049" y="0"/>
                    <a:pt x="1088022" y="49974"/>
                    <a:pt x="1088022" y="111620"/>
                  </a:cubicBezTo>
                  <a:lnTo>
                    <a:pt x="1088022" y="111620"/>
                  </a:lnTo>
                  <a:cubicBezTo>
                    <a:pt x="1088022" y="173266"/>
                    <a:pt x="1038049" y="223239"/>
                    <a:pt x="976403" y="223239"/>
                  </a:cubicBezTo>
                  <a:lnTo>
                    <a:pt x="111620" y="223239"/>
                  </a:lnTo>
                  <a:cubicBezTo>
                    <a:pt x="49974" y="223239"/>
                    <a:pt x="0" y="173266"/>
                    <a:pt x="0" y="111620"/>
                  </a:cubicBezTo>
                  <a:lnTo>
                    <a:pt x="0" y="111620"/>
                  </a:lnTo>
                  <a:cubicBezTo>
                    <a:pt x="0" y="49974"/>
                    <a:pt x="49974" y="0"/>
                    <a:pt x="111620" y="0"/>
                  </a:cubicBezTo>
                  <a:close/>
                </a:path>
              </a:pathLst>
            </a:custGeom>
            <a:solidFill>
              <a:srgbClr val="AD493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1088022" cy="299439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429"/>
                </a:lnSpc>
                <a:spcBef>
                  <a:spcPct val="0"/>
                </a:spcBef>
              </a:pPr>
              <a:r>
                <a:rPr lang="en-US" b="true" sz="2449">
                  <a:solidFill>
                    <a:srgbClr val="FFC4B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Összegzés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-612520">
            <a:off x="-2500892" y="-244985"/>
            <a:ext cx="4902160" cy="10531985"/>
          </a:xfrm>
          <a:custGeom>
            <a:avLst/>
            <a:gdLst/>
            <a:ahLst/>
            <a:cxnLst/>
            <a:rect r="r" b="b" t="t" l="l"/>
            <a:pathLst>
              <a:path h="10531985" w="4902160">
                <a:moveTo>
                  <a:pt x="0" y="0"/>
                </a:moveTo>
                <a:lnTo>
                  <a:pt x="4902161" y="0"/>
                </a:lnTo>
                <a:lnTo>
                  <a:pt x="4902161" y="10531985"/>
                </a:lnTo>
                <a:lnTo>
                  <a:pt x="0" y="10531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93239" y="4114800"/>
            <a:ext cx="7658588" cy="5143500"/>
            <a:chOff x="0" y="0"/>
            <a:chExt cx="419288" cy="28159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19288" cy="281593"/>
            </a:xfrm>
            <a:custGeom>
              <a:avLst/>
              <a:gdLst/>
              <a:ahLst/>
              <a:cxnLst/>
              <a:rect r="r" b="b" t="t" l="l"/>
              <a:pathLst>
                <a:path h="281593" w="419288">
                  <a:moveTo>
                    <a:pt x="101594" y="0"/>
                  </a:moveTo>
                  <a:lnTo>
                    <a:pt x="317694" y="0"/>
                  </a:lnTo>
                  <a:cubicBezTo>
                    <a:pt x="373803" y="0"/>
                    <a:pt x="419288" y="45485"/>
                    <a:pt x="419288" y="101594"/>
                  </a:cubicBezTo>
                  <a:lnTo>
                    <a:pt x="419288" y="180000"/>
                  </a:lnTo>
                  <a:cubicBezTo>
                    <a:pt x="419288" y="206944"/>
                    <a:pt x="408584" y="232785"/>
                    <a:pt x="389532" y="251837"/>
                  </a:cubicBezTo>
                  <a:cubicBezTo>
                    <a:pt x="370479" y="270890"/>
                    <a:pt x="344638" y="281593"/>
                    <a:pt x="317694" y="281593"/>
                  </a:cubicBezTo>
                  <a:lnTo>
                    <a:pt x="101594" y="281593"/>
                  </a:lnTo>
                  <a:cubicBezTo>
                    <a:pt x="45485" y="281593"/>
                    <a:pt x="0" y="236108"/>
                    <a:pt x="0" y="180000"/>
                  </a:cubicBezTo>
                  <a:lnTo>
                    <a:pt x="0" y="101594"/>
                  </a:lnTo>
                  <a:cubicBezTo>
                    <a:pt x="0" y="45485"/>
                    <a:pt x="45485" y="0"/>
                    <a:pt x="101594" y="0"/>
                  </a:cubicBezTo>
                  <a:close/>
                </a:path>
              </a:pathLst>
            </a:custGeom>
            <a:solidFill>
              <a:srgbClr val="FFC4B7"/>
            </a:solidFill>
            <a:ln w="14288" cap="rnd">
              <a:solidFill>
                <a:srgbClr val="AD4932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419288" cy="338743"/>
            </a:xfrm>
            <a:prstGeom prst="rect">
              <a:avLst/>
            </a:prstGeom>
          </p:spPr>
          <p:txBody>
            <a:bodyPr anchor="ctr" rtlCol="false" tIns="33867" lIns="33867" bIns="33867" rIns="33867"/>
            <a:lstStyle/>
            <a:p>
              <a:pPr algn="ctr">
                <a:lnSpc>
                  <a:spcPts val="321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-767770">
            <a:off x="2450527" y="4629150"/>
            <a:ext cx="5744010" cy="4114800"/>
          </a:xfrm>
          <a:custGeom>
            <a:avLst/>
            <a:gdLst/>
            <a:ahLst/>
            <a:cxnLst/>
            <a:rect r="r" b="b" t="t" l="l"/>
            <a:pathLst>
              <a:path h="4114800" w="5744010">
                <a:moveTo>
                  <a:pt x="0" y="0"/>
                </a:moveTo>
                <a:lnTo>
                  <a:pt x="5744011" y="0"/>
                </a:lnTo>
                <a:lnTo>
                  <a:pt x="57440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017780" y="1767087"/>
            <a:ext cx="12268092" cy="1397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0"/>
              </a:lnSpc>
            </a:pPr>
            <a:r>
              <a:rPr lang="en-US" b="true" sz="10010" spc="-700">
                <a:solidFill>
                  <a:srgbClr val="AD4932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 mű mondanivalója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894735" y="6030859"/>
            <a:ext cx="6900026" cy="293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9"/>
              </a:lnSpc>
              <a:spcBef>
                <a:spcPct val="0"/>
              </a:spcBef>
            </a:pP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 A </a:t>
            </a:r>
            <a:r>
              <a:rPr lang="en-US" b="true" sz="2749">
                <a:solidFill>
                  <a:srgbClr val="AD4932"/>
                </a:solidFill>
                <a:latin typeface="Poppins Bold"/>
                <a:ea typeface="Poppins Bold"/>
                <a:cs typeface="Poppins Bold"/>
                <a:sym typeface="Poppins Bold"/>
              </a:rPr>
              <a:t>mű központi üzenete: az ember küzdelme nem hiábavaló. Híres idézet: „Mondottam, ember: küzdj és bízva bízzál!” A különböző rendezések ezt az üzenetet más-más módon hangsúlyozzák.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DAHE_JWamDw</dc:identifier>
  <dcterms:modified xsi:type="dcterms:W3CDTF">2011-08-01T06:04:30Z</dcterms:modified>
  <cp:revision>1</cp:revision>
  <dc:title>Az Ember tragédiája színházi</dc:title>
</cp:coreProperties>
</file>