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ourier Prime Bold" panose="020B0604020202020204" charset="0"/>
      <p:regular r:id="rId12"/>
    </p:embeddedFont>
    <p:embeddedFont>
      <p:font typeface="Roller Coaster Serif" panose="020B0604020202020204" charset="0"/>
      <p:regular r:id="rId13"/>
    </p:embeddedFont>
    <p:embeddedFont>
      <p:font typeface="Times New Roman MT Condensed" panose="020B0604020202020204" charset="0"/>
      <p:regular r:id="rId14"/>
    </p:embeddedFont>
    <p:embeddedFont>
      <p:font typeface="Times New Roman MT Condensed Bold" panose="020B0604020202020204" charset="0"/>
      <p:regular r:id="rId15"/>
    </p:embeddedFont>
    <p:embeddedFont>
      <p:font typeface="Times New Roman MT Condensed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0FADA-7C23-0C98-1CA6-0DFC959B3E84}" v="2" dt="2026-04-16T20:50:20.277"/>
    <p1510:client id="{090627D2-A9BA-F9FB-94B2-FE74FDCF3CD0}" v="41" dt="2026-04-16T20:48:4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679" y="4650496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351380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0" y="0"/>
                </a:moveTo>
                <a:lnTo>
                  <a:pt x="4813880" y="0"/>
                </a:lnTo>
                <a:lnTo>
                  <a:pt x="4813880" y="10342320"/>
                </a:lnTo>
                <a:lnTo>
                  <a:pt x="0" y="10342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848240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80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80" y="10342320"/>
                </a:lnTo>
                <a:lnTo>
                  <a:pt x="48138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9765684" y="6629552"/>
            <a:ext cx="6917536" cy="4552996"/>
          </a:xfrm>
          <a:custGeom>
            <a:avLst/>
            <a:gdLst/>
            <a:ahLst/>
            <a:cxnLst/>
            <a:rect l="l" t="t" r="r" b="b"/>
            <a:pathLst>
              <a:path w="6917536" h="4552996">
                <a:moveTo>
                  <a:pt x="6917536" y="0"/>
                </a:moveTo>
                <a:lnTo>
                  <a:pt x="0" y="0"/>
                </a:lnTo>
                <a:lnTo>
                  <a:pt x="0" y="4552996"/>
                </a:lnTo>
                <a:lnTo>
                  <a:pt x="6917536" y="4552996"/>
                </a:lnTo>
                <a:lnTo>
                  <a:pt x="691753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23704" y="1752173"/>
            <a:ext cx="8021387" cy="215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88"/>
              </a:lnSpc>
              <a:spcBef>
                <a:spcPct val="0"/>
              </a:spcBef>
            </a:pPr>
            <a:r>
              <a:rPr lang="en-US" sz="560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ÁDÁM,</a:t>
            </a:r>
            <a:r>
              <a:rPr lang="en-US" sz="5600" u="none" strike="noStrike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 </a:t>
            </a:r>
            <a:r>
              <a:rPr lang="en-US" sz="560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ÉVA</a:t>
            </a:r>
            <a:r>
              <a:rPr lang="en-US" sz="5600" u="none" strike="noStrike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 ÉS LUCIFER MEGFORMÁLÓI A SZÍNHÁZTÖRTÉNETBEN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368305" y="4942135"/>
            <a:ext cx="8955997" cy="9259019"/>
          </a:xfrm>
          <a:custGeom>
            <a:avLst/>
            <a:gdLst/>
            <a:ahLst/>
            <a:cxnLst/>
            <a:rect l="l" t="t" r="r" b="b"/>
            <a:pathLst>
              <a:path w="8955997" h="9259019">
                <a:moveTo>
                  <a:pt x="8955997" y="0"/>
                </a:moveTo>
                <a:lnTo>
                  <a:pt x="0" y="0"/>
                </a:lnTo>
                <a:lnTo>
                  <a:pt x="0" y="9259019"/>
                </a:lnTo>
                <a:lnTo>
                  <a:pt x="8955997" y="9259019"/>
                </a:lnTo>
                <a:lnTo>
                  <a:pt x="895599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17142" y="4175501"/>
            <a:ext cx="8021387" cy="100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</a:pPr>
            <a:r>
              <a:rPr lang="en-US" sz="41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Madách Imre: Az ember tragédiája</a:t>
            </a:r>
          </a:p>
          <a:p>
            <a:pPr marL="0" lvl="0" indent="0" algn="ctr">
              <a:lnSpc>
                <a:spcPts val="3453"/>
              </a:lnSpc>
            </a:pPr>
            <a:endParaRPr lang="en-US" sz="4111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20416" y="530733"/>
            <a:ext cx="6242442" cy="4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24"/>
              </a:lnSpc>
            </a:pPr>
            <a:r>
              <a:rPr lang="en-US" sz="3600" i="1">
                <a:solidFill>
                  <a:srgbClr val="D99A57"/>
                </a:solidFill>
                <a:latin typeface="Times New Roman MT Condensed Italics"/>
                <a:ea typeface="Times New Roman MT Condensed Italics"/>
                <a:cs typeface="Times New Roman MT Condensed Italics"/>
                <a:sym typeface="Times New Roman MT Condensed Italics"/>
              </a:rPr>
              <a:t>Készítette: Paradicsom hackerei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641637" y="3907256"/>
            <a:ext cx="4772397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622" y="-2403001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351380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0" y="0"/>
                </a:moveTo>
                <a:lnTo>
                  <a:pt x="4813880" y="0"/>
                </a:lnTo>
                <a:lnTo>
                  <a:pt x="4813880" y="10342320"/>
                </a:lnTo>
                <a:lnTo>
                  <a:pt x="0" y="10342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848240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80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80" y="10342320"/>
                </a:lnTo>
                <a:lnTo>
                  <a:pt x="48138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37451" y="1828670"/>
            <a:ext cx="11813097" cy="131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KÖSZÖNJÜK A FIGYELMET!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-8135510" y="4498267"/>
            <a:ext cx="8955997" cy="9259019"/>
          </a:xfrm>
          <a:custGeom>
            <a:avLst/>
            <a:gdLst/>
            <a:ahLst/>
            <a:cxnLst/>
            <a:rect l="l" t="t" r="r" b="b"/>
            <a:pathLst>
              <a:path w="8955997" h="9259019">
                <a:moveTo>
                  <a:pt x="8955997" y="0"/>
                </a:moveTo>
                <a:lnTo>
                  <a:pt x="0" y="0"/>
                </a:lnTo>
                <a:lnTo>
                  <a:pt x="0" y="9259019"/>
                </a:lnTo>
                <a:lnTo>
                  <a:pt x="8955997" y="9259019"/>
                </a:lnTo>
                <a:lnTo>
                  <a:pt x="895599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6757802" y="3233503"/>
            <a:ext cx="4772397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1" name="TextBox 11"/>
          <p:cNvSpPr txBox="1"/>
          <p:nvPr/>
        </p:nvSpPr>
        <p:spPr>
          <a:xfrm>
            <a:off x="5121543" y="3990518"/>
            <a:ext cx="8067655" cy="217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6"/>
              </a:lnSpc>
              <a:spcBef>
                <a:spcPct val="0"/>
              </a:spcBef>
            </a:pPr>
            <a:r>
              <a:rPr lang="en-US" sz="43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Az Ember tragédiája időtálló mű, amely minden korszakban új értelmezést kap.</a:t>
            </a:r>
          </a:p>
          <a:p>
            <a:pPr algn="l">
              <a:lnSpc>
                <a:spcPts val="4096"/>
              </a:lnSpc>
              <a:spcBef>
                <a:spcPct val="0"/>
              </a:spcBef>
            </a:pPr>
            <a:r>
              <a:rPr lang="en-US" sz="43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 A színészek alakításai segítenek abban, hogy a darab mindig aktuális maradjon.</a:t>
            </a:r>
          </a:p>
        </p:txBody>
      </p:sp>
      <p:sp>
        <p:nvSpPr>
          <p:cNvPr id="12" name="Freeform 12"/>
          <p:cNvSpPr/>
          <p:nvPr/>
        </p:nvSpPr>
        <p:spPr>
          <a:xfrm>
            <a:off x="3094618" y="6990355"/>
            <a:ext cx="5961217" cy="3164865"/>
          </a:xfrm>
          <a:custGeom>
            <a:avLst/>
            <a:gdLst/>
            <a:ahLst/>
            <a:cxnLst/>
            <a:rect l="l" t="t" r="r" b="b"/>
            <a:pathLst>
              <a:path w="5961217" h="3164865">
                <a:moveTo>
                  <a:pt x="0" y="0"/>
                </a:moveTo>
                <a:lnTo>
                  <a:pt x="5961218" y="0"/>
                </a:lnTo>
                <a:lnTo>
                  <a:pt x="5961218" y="3164865"/>
                </a:lnTo>
                <a:lnTo>
                  <a:pt x="0" y="31648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334890" y="6990355"/>
            <a:ext cx="5961217" cy="3164865"/>
          </a:xfrm>
          <a:custGeom>
            <a:avLst/>
            <a:gdLst/>
            <a:ahLst/>
            <a:cxnLst/>
            <a:rect l="l" t="t" r="r" b="b"/>
            <a:pathLst>
              <a:path w="5961217" h="3164865">
                <a:moveTo>
                  <a:pt x="0" y="0"/>
                </a:moveTo>
                <a:lnTo>
                  <a:pt x="5961218" y="0"/>
                </a:lnTo>
                <a:lnTo>
                  <a:pt x="5961218" y="3164865"/>
                </a:lnTo>
                <a:lnTo>
                  <a:pt x="0" y="31648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2510" y="-2465162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15392" y="-516295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93985" y="726018"/>
            <a:ext cx="5057364" cy="131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BEVEZETÉS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3089" y="2839009"/>
            <a:ext cx="9084702" cy="263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sz="4200" i="1">
                <a:solidFill>
                  <a:srgbClr val="D99A57"/>
                </a:solidFill>
                <a:latin typeface="Times New Roman MT Condensed Italics"/>
                <a:ea typeface="Times New Roman MT Condensed Italics"/>
                <a:cs typeface="Times New Roman MT Condensed Italics"/>
                <a:sym typeface="Times New Roman MT Condensed Italics"/>
              </a:rPr>
              <a:t>Madách Imre drámai költeménye, Az ember tragédiája a magyar színház egyik legfontosabb műve.</a:t>
            </a:r>
          </a:p>
          <a:p>
            <a:pPr algn="l">
              <a:lnSpc>
                <a:spcPts val="3528"/>
              </a:lnSpc>
            </a:pPr>
            <a:r>
              <a:rPr lang="en-US" sz="4200" i="1">
                <a:solidFill>
                  <a:srgbClr val="D99A57"/>
                </a:solidFill>
                <a:latin typeface="Times New Roman MT Condensed Italics"/>
                <a:ea typeface="Times New Roman MT Condensed Italics"/>
                <a:cs typeface="Times New Roman MT Condensed Italics"/>
                <a:sym typeface="Times New Roman MT Condensed Italics"/>
              </a:rPr>
              <a:t> A három központi szereplő:</a:t>
            </a:r>
          </a:p>
          <a:p>
            <a:pPr algn="l">
              <a:lnSpc>
                <a:spcPts val="2924"/>
              </a:lnSpc>
            </a:pPr>
            <a:endParaRPr lang="en-US" sz="4200" i="1">
              <a:solidFill>
                <a:srgbClr val="D99A57"/>
              </a:solidFill>
              <a:latin typeface="Times New Roman MT Condensed Italics"/>
              <a:ea typeface="Times New Roman MT Condensed Italics"/>
              <a:cs typeface="Times New Roman MT Condensed Italics"/>
              <a:sym typeface="Times New Roman MT Condensed Italics"/>
            </a:endParaRPr>
          </a:p>
          <a:p>
            <a:pPr marL="0" lvl="0" indent="0" algn="l">
              <a:lnSpc>
                <a:spcPts val="2924"/>
              </a:lnSpc>
            </a:pPr>
            <a:endParaRPr lang="en-US" sz="4200" i="1">
              <a:solidFill>
                <a:srgbClr val="D99A57"/>
              </a:solidFill>
              <a:latin typeface="Times New Roman MT Condensed Italics"/>
              <a:ea typeface="Times New Roman MT Condensed Italics"/>
              <a:cs typeface="Times New Roman MT Condensed Italics"/>
              <a:sym typeface="Times New Roman MT Condensed Itali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855809" y="2413043"/>
            <a:ext cx="4772397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1" name="Freeform 11"/>
          <p:cNvSpPr/>
          <p:nvPr/>
        </p:nvSpPr>
        <p:spPr>
          <a:xfrm>
            <a:off x="820487" y="5550766"/>
            <a:ext cx="5737679" cy="4955269"/>
          </a:xfrm>
          <a:custGeom>
            <a:avLst/>
            <a:gdLst/>
            <a:ahLst/>
            <a:cxnLst/>
            <a:rect l="l" t="t" r="r" b="b"/>
            <a:pathLst>
              <a:path w="5737679" h="4955269">
                <a:moveTo>
                  <a:pt x="0" y="0"/>
                </a:moveTo>
                <a:lnTo>
                  <a:pt x="5737679" y="0"/>
                </a:lnTo>
                <a:lnTo>
                  <a:pt x="5737679" y="4955269"/>
                </a:lnTo>
                <a:lnTo>
                  <a:pt x="0" y="4955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639953" y="5843544"/>
            <a:ext cx="9976504" cy="217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0905" lvl="1" indent="-465453" algn="l">
              <a:lnSpc>
                <a:spcPts val="4096"/>
              </a:lnSpc>
              <a:buAutoNum type="arabicPeriod"/>
            </a:pPr>
            <a:r>
              <a:rPr lang="en-US" sz="43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Ádám – az emberiséget képviseli</a:t>
            </a:r>
          </a:p>
          <a:p>
            <a:pPr marL="930905" lvl="1" indent="-465453" algn="l">
              <a:lnSpc>
                <a:spcPts val="4096"/>
              </a:lnSpc>
              <a:buAutoNum type="arabicPeriod"/>
            </a:pPr>
            <a:r>
              <a:rPr lang="en-US" sz="43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Éva – az élet és remény jelképe</a:t>
            </a:r>
          </a:p>
          <a:p>
            <a:pPr marL="930905" lvl="1" indent="-465453" algn="l">
              <a:lnSpc>
                <a:spcPts val="4096"/>
              </a:lnSpc>
              <a:buAutoNum type="arabicPeriod"/>
            </a:pPr>
            <a:r>
              <a:rPr lang="en-US" sz="43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Lucifer – a kétkedés és lázadás megtestesítője</a:t>
            </a:r>
          </a:p>
          <a:p>
            <a:pPr algn="l">
              <a:lnSpc>
                <a:spcPts val="4096"/>
              </a:lnSpc>
            </a:pPr>
            <a:endParaRPr lang="en-US" sz="4311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2510" y="-2465162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15392" y="-516295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04731" y="754875"/>
            <a:ext cx="8806224" cy="503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20"/>
              </a:lnSpc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ÁDÁM SZEREPÉBEN: SINKOVITS IMRE</a:t>
            </a:r>
          </a:p>
          <a:p>
            <a:pPr algn="l">
              <a:lnSpc>
                <a:spcPts val="9820"/>
              </a:lnSpc>
            </a:pPr>
            <a:endParaRPr lang="en-US" sz="10020">
              <a:solidFill>
                <a:srgbClr val="D99A57"/>
              </a:solidFill>
              <a:latin typeface="Roller Coaster Serif"/>
              <a:ea typeface="Roller Coaster Serif"/>
              <a:cs typeface="Roller Coaster Serif"/>
              <a:sym typeface="Roller Coaster Serif"/>
            </a:endParaRPr>
          </a:p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endParaRPr lang="en-US" sz="10020">
              <a:solidFill>
                <a:srgbClr val="D99A57"/>
              </a:solidFill>
              <a:latin typeface="Roller Coaster Serif"/>
              <a:ea typeface="Roller Coaster Serif"/>
              <a:cs typeface="Roller Coaster Serif"/>
              <a:sym typeface="Roller Coaster Serif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304731" y="2971752"/>
            <a:ext cx="8806224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0" name="TextBox 10"/>
          <p:cNvSpPr txBox="1"/>
          <p:nvPr/>
        </p:nvSpPr>
        <p:spPr>
          <a:xfrm>
            <a:off x="7674016" y="3589170"/>
            <a:ext cx="8067655" cy="23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3"/>
              </a:lnSpc>
            </a:pPr>
            <a:r>
              <a:rPr lang="en-US" sz="41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Életrajz:</a:t>
            </a:r>
          </a:p>
          <a:p>
            <a:pPr algn="l">
              <a:lnSpc>
                <a:spcPts val="2865"/>
              </a:lnSpc>
            </a:pPr>
            <a:endParaRPr lang="en-US" sz="4111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Született: 1928</a:t>
            </a: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 Nemzeti Színház legendás színésze</a:t>
            </a: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Erőteljes, drámai hangjáról ismert</a:t>
            </a:r>
          </a:p>
          <a:p>
            <a:pPr algn="l">
              <a:lnSpc>
                <a:spcPts val="2865"/>
              </a:lnSpc>
            </a:pPr>
            <a:endParaRPr lang="en-US" sz="3411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637748" y="6551982"/>
            <a:ext cx="8067655" cy="308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3"/>
              </a:lnSpc>
            </a:pPr>
            <a:r>
              <a:rPr lang="en-US" sz="41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Fontos szerepei:</a:t>
            </a:r>
          </a:p>
          <a:p>
            <a:pPr algn="l">
              <a:lnSpc>
                <a:spcPts val="2865"/>
              </a:lnSpc>
            </a:pPr>
            <a:endParaRPr lang="en-US" sz="41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Bánk bán</a:t>
            </a: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Hamlet</a:t>
            </a:r>
          </a:p>
          <a:p>
            <a:pPr marL="736600" lvl="1" indent="-368300" algn="l">
              <a:lnSpc>
                <a:spcPts val="2865"/>
              </a:lnSpc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Ádám (Az ember tragédiája)</a:t>
            </a:r>
          </a:p>
          <a:p>
            <a:pPr algn="l">
              <a:lnSpc>
                <a:spcPts val="2865"/>
              </a:lnSpc>
            </a:pPr>
            <a:endParaRPr lang="en-US" sz="34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2865"/>
              </a:lnSpc>
              <a:spcBef>
                <a:spcPct val="0"/>
              </a:spcBef>
            </a:pPr>
            <a:endParaRPr lang="en-US" sz="34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2865"/>
              </a:lnSpc>
              <a:spcBef>
                <a:spcPct val="0"/>
              </a:spcBef>
            </a:pPr>
            <a:endParaRPr lang="en-US" sz="34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63156" y="4052271"/>
            <a:ext cx="5362990" cy="7006282"/>
          </a:xfrm>
          <a:custGeom>
            <a:avLst/>
            <a:gdLst/>
            <a:ahLst/>
            <a:cxnLst/>
            <a:rect l="l" t="t" r="r" b="b"/>
            <a:pathLst>
              <a:path w="5362990" h="7006282">
                <a:moveTo>
                  <a:pt x="0" y="0"/>
                </a:moveTo>
                <a:lnTo>
                  <a:pt x="5362990" y="0"/>
                </a:lnTo>
                <a:lnTo>
                  <a:pt x="5362990" y="7006282"/>
                </a:lnTo>
                <a:lnTo>
                  <a:pt x="0" y="70062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620" y="-2097196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704334" y="4272855"/>
            <a:ext cx="10480733" cy="6955396"/>
          </a:xfrm>
          <a:custGeom>
            <a:avLst/>
            <a:gdLst/>
            <a:ahLst/>
            <a:cxnLst/>
            <a:rect l="l" t="t" r="r" b="b"/>
            <a:pathLst>
              <a:path w="10480733" h="6955396">
                <a:moveTo>
                  <a:pt x="0" y="0"/>
                </a:moveTo>
                <a:lnTo>
                  <a:pt x="10480733" y="0"/>
                </a:lnTo>
                <a:lnTo>
                  <a:pt x="10480733" y="6955396"/>
                </a:lnTo>
                <a:lnTo>
                  <a:pt x="0" y="69553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10246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0" y="0"/>
                </a:moveTo>
                <a:lnTo>
                  <a:pt x="4813879" y="0"/>
                </a:lnTo>
                <a:lnTo>
                  <a:pt x="4813879" y="10342320"/>
                </a:lnTo>
                <a:lnTo>
                  <a:pt x="0" y="10342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384367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79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79" y="10342320"/>
                </a:lnTo>
                <a:lnTo>
                  <a:pt x="481387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66964" y="333445"/>
            <a:ext cx="10566551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 MIÉRT VOLT FONTOS SZÁMÁRA ÁDÁM SZEREPE?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-8135510" y="4498267"/>
            <a:ext cx="8955997" cy="9259019"/>
          </a:xfrm>
          <a:custGeom>
            <a:avLst/>
            <a:gdLst/>
            <a:ahLst/>
            <a:cxnLst/>
            <a:rect l="l" t="t" r="r" b="b"/>
            <a:pathLst>
              <a:path w="8955997" h="9259019">
                <a:moveTo>
                  <a:pt x="8955997" y="0"/>
                </a:moveTo>
                <a:lnTo>
                  <a:pt x="0" y="0"/>
                </a:lnTo>
                <a:lnTo>
                  <a:pt x="0" y="9259019"/>
                </a:lnTo>
                <a:lnTo>
                  <a:pt x="8955997" y="9259019"/>
                </a:lnTo>
                <a:lnTo>
                  <a:pt x="895599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6664765" y="3974906"/>
            <a:ext cx="4772397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2" name="Freeform 12"/>
          <p:cNvSpPr/>
          <p:nvPr/>
        </p:nvSpPr>
        <p:spPr>
          <a:xfrm flipH="1">
            <a:off x="825152" y="7276363"/>
            <a:ext cx="2465109" cy="2451663"/>
          </a:xfrm>
          <a:custGeom>
            <a:avLst/>
            <a:gdLst/>
            <a:ahLst/>
            <a:cxnLst/>
            <a:rect l="l" t="t" r="r" b="b"/>
            <a:pathLst>
              <a:path w="2465109" h="2451663">
                <a:moveTo>
                  <a:pt x="2465109" y="0"/>
                </a:moveTo>
                <a:lnTo>
                  <a:pt x="0" y="0"/>
                </a:lnTo>
                <a:lnTo>
                  <a:pt x="0" y="2451663"/>
                </a:lnTo>
                <a:lnTo>
                  <a:pt x="2465109" y="2451663"/>
                </a:lnTo>
                <a:lnTo>
                  <a:pt x="246510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321947" y="6249488"/>
            <a:ext cx="9433397" cy="299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4084" lvl="1" indent="-487042" algn="l">
              <a:lnSpc>
                <a:spcPts val="3789"/>
              </a:lnSpc>
              <a:buFont typeface="Arial"/>
              <a:buChar char="•"/>
            </a:pPr>
            <a:r>
              <a:rPr lang="en-US" sz="4511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nagy ívű, filozofikus karaktert alakíthatott</a:t>
            </a:r>
          </a:p>
          <a:p>
            <a:pPr marL="974084" lvl="1" indent="-487042" algn="l">
              <a:lnSpc>
                <a:spcPts val="3789"/>
              </a:lnSpc>
              <a:buFont typeface="Arial"/>
              <a:buChar char="•"/>
            </a:pPr>
            <a:r>
              <a:rPr lang="en-US" sz="4511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az emberiség sorsát kellett megjelenítenie</a:t>
            </a:r>
          </a:p>
          <a:p>
            <a:pPr marL="974084" lvl="1" indent="-487042" algn="l">
              <a:lnSpc>
                <a:spcPts val="3789"/>
              </a:lnSpc>
              <a:buFont typeface="Arial"/>
              <a:buChar char="•"/>
            </a:pPr>
            <a:r>
              <a:rPr lang="en-US" sz="4511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erős színpadi jelenléte tökéletesen illett a szerephez</a:t>
            </a:r>
          </a:p>
          <a:p>
            <a:pPr marL="0" lvl="0" indent="0" algn="l">
              <a:lnSpc>
                <a:spcPts val="3789"/>
              </a:lnSpc>
            </a:pPr>
            <a:endParaRPr lang="en-US" sz="4511">
              <a:solidFill>
                <a:srgbClr val="3A1C22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74148" y="4490913"/>
            <a:ext cx="10619391" cy="140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6"/>
              </a:lnSpc>
              <a:spcBef>
                <a:spcPct val="0"/>
              </a:spcBef>
            </a:pPr>
            <a:r>
              <a:rPr lang="en-US" sz="4011" b="1">
                <a:solidFill>
                  <a:srgbClr val="000000"/>
                </a:solidFill>
                <a:latin typeface="Times New Roman MT Condensed Bold"/>
                <a:ea typeface="Times New Roman MT Condensed Bold"/>
                <a:cs typeface="Times New Roman MT Condensed Bold"/>
                <a:sym typeface="Times New Roman MT Condensed Bold"/>
              </a:rPr>
              <a:t>Sinkovits Imre számára Ádám szerepe pályájának egyik csúcspontja volt, mert: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2510" y="-2465162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15392" y="-516295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224739" y="1575261"/>
            <a:ext cx="9886289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ÉVA SZEREPÉBEN: RUTTKAI ÉVA</a:t>
            </a:r>
          </a:p>
        </p:txBody>
      </p:sp>
      <p:sp>
        <p:nvSpPr>
          <p:cNvPr id="9" name="AutoShape 9"/>
          <p:cNvSpPr/>
          <p:nvPr/>
        </p:nvSpPr>
        <p:spPr>
          <a:xfrm>
            <a:off x="7224739" y="4117433"/>
            <a:ext cx="9606314" cy="14288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0" name="TextBox 10"/>
          <p:cNvSpPr txBox="1"/>
          <p:nvPr/>
        </p:nvSpPr>
        <p:spPr>
          <a:xfrm>
            <a:off x="7930685" y="4658722"/>
            <a:ext cx="8067655" cy="58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7"/>
              </a:lnSpc>
            </a:pPr>
            <a:r>
              <a:rPr lang="en-US" sz="42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Életrajz: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61107" y="5465188"/>
            <a:ext cx="8569946" cy="155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Született: 1927</a:t>
            </a:r>
          </a:p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 20. század egyik legnagyobb magyar színésznője</a:t>
            </a:r>
          </a:p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 Vígszínház meghatározó alakja</a:t>
            </a:r>
          </a:p>
          <a:p>
            <a:pPr algn="l">
              <a:lnSpc>
                <a:spcPts val="2865"/>
              </a:lnSpc>
              <a:spcBef>
                <a:spcPct val="0"/>
              </a:spcBef>
            </a:pPr>
            <a:endParaRPr lang="en-US" sz="34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73709" y="4382241"/>
            <a:ext cx="6710576" cy="6503158"/>
          </a:xfrm>
          <a:custGeom>
            <a:avLst/>
            <a:gdLst/>
            <a:ahLst/>
            <a:cxnLst/>
            <a:rect l="l" t="t" r="r" b="b"/>
            <a:pathLst>
              <a:path w="6710576" h="6503158">
                <a:moveTo>
                  <a:pt x="0" y="0"/>
                </a:moveTo>
                <a:lnTo>
                  <a:pt x="6710576" y="0"/>
                </a:lnTo>
                <a:lnTo>
                  <a:pt x="6710576" y="6503158"/>
                </a:lnTo>
                <a:lnTo>
                  <a:pt x="0" y="65031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907461" y="7343629"/>
            <a:ext cx="3011210" cy="58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7"/>
              </a:lnSpc>
              <a:spcBef>
                <a:spcPct val="0"/>
              </a:spcBef>
            </a:pPr>
            <a:r>
              <a:rPr lang="en-US" sz="42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Fontos szerepei: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94532" y="8263922"/>
            <a:ext cx="4690586" cy="155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Júlia (Rómeó és Júlia)</a:t>
            </a:r>
          </a:p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Eliza (My Fair Lady)</a:t>
            </a:r>
          </a:p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Éva (Az ember tragédiája)</a:t>
            </a:r>
          </a:p>
          <a:p>
            <a:pPr algn="l">
              <a:lnSpc>
                <a:spcPts val="2865"/>
              </a:lnSpc>
              <a:spcBef>
                <a:spcPct val="0"/>
              </a:spcBef>
            </a:pPr>
            <a:endParaRPr lang="en-US" sz="34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620" y="-2097196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903633" y="4040346"/>
            <a:ext cx="10480733" cy="6955396"/>
          </a:xfrm>
          <a:custGeom>
            <a:avLst/>
            <a:gdLst/>
            <a:ahLst/>
            <a:cxnLst/>
            <a:rect l="l" t="t" r="r" b="b"/>
            <a:pathLst>
              <a:path w="10480733" h="6955396">
                <a:moveTo>
                  <a:pt x="0" y="0"/>
                </a:moveTo>
                <a:lnTo>
                  <a:pt x="10480734" y="0"/>
                </a:lnTo>
                <a:lnTo>
                  <a:pt x="10480734" y="6955396"/>
                </a:lnTo>
                <a:lnTo>
                  <a:pt x="0" y="69553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51380" y="-87992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0" y="0"/>
                </a:moveTo>
                <a:lnTo>
                  <a:pt x="4813880" y="0"/>
                </a:lnTo>
                <a:lnTo>
                  <a:pt x="4813880" y="10342320"/>
                </a:lnTo>
                <a:lnTo>
                  <a:pt x="0" y="10342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48240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80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80" y="10342320"/>
                </a:lnTo>
                <a:lnTo>
                  <a:pt x="48138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03633" y="1068740"/>
            <a:ext cx="10480733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MIÉRT VOLT FONTOS SZÁMÁRA ÉVA SZEREPE?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757802" y="3689461"/>
            <a:ext cx="4772397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2" name="TextBox 12"/>
          <p:cNvSpPr txBox="1"/>
          <p:nvPr/>
        </p:nvSpPr>
        <p:spPr>
          <a:xfrm>
            <a:off x="5110173" y="4691240"/>
            <a:ext cx="8067655" cy="146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16"/>
              </a:lnSpc>
              <a:spcBef>
                <a:spcPct val="0"/>
              </a:spcBef>
            </a:pPr>
            <a:r>
              <a:rPr lang="en-US" sz="4011" b="1" u="none" strike="noStrike">
                <a:solidFill>
                  <a:srgbClr val="000000"/>
                </a:solidFill>
                <a:latin typeface="Times New Roman MT Condensed Bold"/>
                <a:ea typeface="Times New Roman MT Condensed Bold"/>
                <a:cs typeface="Times New Roman MT Condensed Bold"/>
                <a:sym typeface="Times New Roman MT Condensed Bold"/>
              </a:rPr>
              <a:t>Ruttkai Éva Évája különösen emlékezetes volt, mert: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10173" y="6360992"/>
            <a:ext cx="8067655" cy="347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4084" lvl="1" indent="-487042" algn="l">
              <a:lnSpc>
                <a:spcPts val="3789"/>
              </a:lnSpc>
              <a:buFont typeface="Arial"/>
              <a:buChar char="•"/>
            </a:pPr>
            <a:r>
              <a:rPr lang="en-US" sz="4511" u="none" strike="noStrike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finoman ötvözte az érzelmességet és az erőt</a:t>
            </a:r>
          </a:p>
          <a:p>
            <a:pPr marL="974084" lvl="1" indent="-487042" algn="l">
              <a:lnSpc>
                <a:spcPts val="3789"/>
              </a:lnSpc>
              <a:buFont typeface="Arial"/>
              <a:buChar char="•"/>
            </a:pPr>
            <a:r>
              <a:rPr lang="en-US" sz="4511" u="none" strike="noStrike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Évát nemcsak kísérőként, hanem önálló személyiségként ábrázolta</a:t>
            </a:r>
          </a:p>
          <a:p>
            <a:pPr marL="974084" lvl="1" indent="-487042" algn="l">
              <a:lnSpc>
                <a:spcPts val="3789"/>
              </a:lnSpc>
              <a:buFont typeface="Arial"/>
              <a:buChar char="•"/>
            </a:pPr>
            <a:r>
              <a:rPr lang="en-US" sz="4511" u="none" strike="noStrike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a női szerep jelentőségét emelte ki a darabban</a:t>
            </a:r>
          </a:p>
          <a:p>
            <a:pPr algn="l">
              <a:lnSpc>
                <a:spcPts val="3789"/>
              </a:lnSpc>
            </a:pPr>
            <a:endParaRPr lang="en-US" sz="4511" u="none" strike="noStrike">
              <a:solidFill>
                <a:srgbClr val="3A1C22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3072" y="-1961984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814" y="404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224739" y="1575261"/>
            <a:ext cx="9062364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LUCIFER SZEREPÉBEN: CSERHALMI GYÖRGY</a:t>
            </a:r>
          </a:p>
        </p:txBody>
      </p:sp>
      <p:sp>
        <p:nvSpPr>
          <p:cNvPr id="9" name="AutoShape 9"/>
          <p:cNvSpPr/>
          <p:nvPr/>
        </p:nvSpPr>
        <p:spPr>
          <a:xfrm>
            <a:off x="7224739" y="4117433"/>
            <a:ext cx="8806224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0" name="TextBox 10"/>
          <p:cNvSpPr txBox="1"/>
          <p:nvPr/>
        </p:nvSpPr>
        <p:spPr>
          <a:xfrm>
            <a:off x="7390578" y="4783188"/>
            <a:ext cx="8067655" cy="58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7"/>
              </a:lnSpc>
              <a:spcBef>
                <a:spcPct val="0"/>
              </a:spcBef>
            </a:pPr>
            <a:r>
              <a:rPr lang="en-US" sz="42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Életrajz: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63308" y="5653285"/>
            <a:ext cx="8067655" cy="155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Született: 1948</a:t>
            </a:r>
          </a:p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Kossuth-díjas színész</a:t>
            </a:r>
          </a:p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Karizmatikus, sokoldalú művész</a:t>
            </a:r>
          </a:p>
          <a:p>
            <a:pPr algn="l">
              <a:lnSpc>
                <a:spcPts val="2865"/>
              </a:lnSpc>
              <a:spcBef>
                <a:spcPct val="0"/>
              </a:spcBef>
            </a:pPr>
            <a:endParaRPr lang="en-US" sz="34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27497" y="4561223"/>
            <a:ext cx="6430047" cy="5611677"/>
          </a:xfrm>
          <a:custGeom>
            <a:avLst/>
            <a:gdLst/>
            <a:ahLst/>
            <a:cxnLst/>
            <a:rect l="l" t="t" r="r" b="b"/>
            <a:pathLst>
              <a:path w="6430047" h="5611677">
                <a:moveTo>
                  <a:pt x="0" y="0"/>
                </a:moveTo>
                <a:lnTo>
                  <a:pt x="6430047" y="0"/>
                </a:lnTo>
                <a:lnTo>
                  <a:pt x="6430047" y="5611677"/>
                </a:lnTo>
                <a:lnTo>
                  <a:pt x="0" y="56116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287103" y="1180126"/>
            <a:ext cx="1676699" cy="2777664"/>
          </a:xfrm>
          <a:custGeom>
            <a:avLst/>
            <a:gdLst/>
            <a:ahLst/>
            <a:cxnLst/>
            <a:rect l="l" t="t" r="r" b="b"/>
            <a:pathLst>
              <a:path w="1676699" h="2777664">
                <a:moveTo>
                  <a:pt x="0" y="0"/>
                </a:moveTo>
                <a:lnTo>
                  <a:pt x="1676699" y="0"/>
                </a:lnTo>
                <a:lnTo>
                  <a:pt x="1676699" y="2777664"/>
                </a:lnTo>
                <a:lnTo>
                  <a:pt x="0" y="27776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390578" y="7266596"/>
            <a:ext cx="3011210" cy="58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7"/>
              </a:lnSpc>
              <a:spcBef>
                <a:spcPct val="0"/>
              </a:spcBef>
            </a:pPr>
            <a:r>
              <a:rPr lang="en-US" sz="42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Fontos szerepei: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16617" y="8502500"/>
            <a:ext cx="5481757" cy="119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Szá</a:t>
            </a: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mos film és színházi főszerep</a:t>
            </a:r>
          </a:p>
          <a:p>
            <a:pPr marL="736600" lvl="1" indent="-368300" algn="l">
              <a:lnSpc>
                <a:spcPts val="2865"/>
              </a:lnSpc>
              <a:spcBef>
                <a:spcPct val="0"/>
              </a:spcBef>
              <a:buFont typeface="Arial"/>
              <a:buChar char="•"/>
            </a:pPr>
            <a:r>
              <a:rPr lang="en-US" sz="3411" u="none" strike="noStrike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Lucifer (Az ember tragédiája)</a:t>
            </a:r>
          </a:p>
          <a:p>
            <a:pPr algn="l">
              <a:lnSpc>
                <a:spcPts val="2865"/>
              </a:lnSpc>
              <a:spcBef>
                <a:spcPct val="0"/>
              </a:spcBef>
            </a:pPr>
            <a:endParaRPr lang="en-US" sz="3411" u="none" strike="noStrike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620" y="-2097196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903633" y="4106430"/>
            <a:ext cx="10480733" cy="6955396"/>
          </a:xfrm>
          <a:custGeom>
            <a:avLst/>
            <a:gdLst/>
            <a:ahLst/>
            <a:cxnLst/>
            <a:rect l="l" t="t" r="r" b="b"/>
            <a:pathLst>
              <a:path w="10480733" h="6955396">
                <a:moveTo>
                  <a:pt x="0" y="0"/>
                </a:moveTo>
                <a:lnTo>
                  <a:pt x="10480734" y="0"/>
                </a:lnTo>
                <a:lnTo>
                  <a:pt x="10480734" y="6955396"/>
                </a:lnTo>
                <a:lnTo>
                  <a:pt x="0" y="69553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27604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0" y="0"/>
                </a:moveTo>
                <a:lnTo>
                  <a:pt x="4813879" y="0"/>
                </a:lnTo>
                <a:lnTo>
                  <a:pt x="4813879" y="10342320"/>
                </a:lnTo>
                <a:lnTo>
                  <a:pt x="0" y="10342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996977" y="-55320"/>
            <a:ext cx="4813880" cy="10342320"/>
          </a:xfrm>
          <a:custGeom>
            <a:avLst/>
            <a:gdLst/>
            <a:ahLst/>
            <a:cxnLst/>
            <a:rect l="l" t="t" r="r" b="b"/>
            <a:pathLst>
              <a:path w="4813880" h="10342320">
                <a:moveTo>
                  <a:pt x="4813880" y="0"/>
                </a:moveTo>
                <a:lnTo>
                  <a:pt x="0" y="0"/>
                </a:lnTo>
                <a:lnTo>
                  <a:pt x="0" y="10342320"/>
                </a:lnTo>
                <a:lnTo>
                  <a:pt x="4813880" y="10342320"/>
                </a:lnTo>
                <a:lnTo>
                  <a:pt x="48138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53109" y="1119122"/>
            <a:ext cx="11813097" cy="255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 MIÉRT VOLT FONTOS SZÁMÁRA LUCIFER SZEREPE?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-8135510" y="4498267"/>
            <a:ext cx="8955997" cy="9259019"/>
          </a:xfrm>
          <a:custGeom>
            <a:avLst/>
            <a:gdLst/>
            <a:ahLst/>
            <a:cxnLst/>
            <a:rect l="l" t="t" r="r" b="b"/>
            <a:pathLst>
              <a:path w="8955997" h="9259019">
                <a:moveTo>
                  <a:pt x="8955997" y="0"/>
                </a:moveTo>
                <a:lnTo>
                  <a:pt x="0" y="0"/>
                </a:lnTo>
                <a:lnTo>
                  <a:pt x="0" y="9259019"/>
                </a:lnTo>
                <a:lnTo>
                  <a:pt x="8955997" y="9259019"/>
                </a:lnTo>
                <a:lnTo>
                  <a:pt x="895599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6757802" y="3689461"/>
            <a:ext cx="4772397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2" name="TextBox 12"/>
          <p:cNvSpPr txBox="1"/>
          <p:nvPr/>
        </p:nvSpPr>
        <p:spPr>
          <a:xfrm>
            <a:off x="5110173" y="4691240"/>
            <a:ext cx="8067655" cy="146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16"/>
              </a:lnSpc>
              <a:spcBef>
                <a:spcPct val="0"/>
              </a:spcBef>
            </a:pPr>
            <a:r>
              <a:rPr lang="en-US" sz="4011" b="1" u="none" strike="noStrike">
                <a:solidFill>
                  <a:srgbClr val="000000"/>
                </a:solidFill>
                <a:latin typeface="Times New Roman MT Condensed Bold"/>
                <a:ea typeface="Times New Roman MT Condensed Bold"/>
                <a:cs typeface="Times New Roman MT Condensed Bold"/>
                <a:sym typeface="Times New Roman MT Condensed Bold"/>
              </a:rPr>
              <a:t>Cserhalmi György Lucifer-alakítása azért jelentős, mert: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10173" y="6656096"/>
            <a:ext cx="8067655" cy="347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4084" lvl="1" indent="-487042" algn="l">
              <a:lnSpc>
                <a:spcPts val="3789"/>
              </a:lnSpc>
              <a:spcBef>
                <a:spcPct val="0"/>
              </a:spcBef>
              <a:buFont typeface="Arial"/>
              <a:buChar char="•"/>
            </a:pPr>
            <a:r>
              <a:rPr lang="en-US" sz="4511" u="none" strike="noStrike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modern, gondolkodó karakterként mutatta be</a:t>
            </a:r>
          </a:p>
          <a:p>
            <a:pPr marL="974084" lvl="1" indent="-487042" algn="l">
              <a:lnSpc>
                <a:spcPts val="3789"/>
              </a:lnSpc>
              <a:spcBef>
                <a:spcPct val="0"/>
              </a:spcBef>
              <a:buFont typeface="Arial"/>
              <a:buChar char="•"/>
            </a:pPr>
            <a:r>
              <a:rPr lang="en-US" sz="4511" u="none" strike="noStrike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hangsúlyozta a kétkedés és szabadság kérdését</a:t>
            </a:r>
          </a:p>
          <a:p>
            <a:pPr marL="974084" lvl="1" indent="-487042" algn="l">
              <a:lnSpc>
                <a:spcPts val="3789"/>
              </a:lnSpc>
              <a:spcBef>
                <a:spcPct val="0"/>
              </a:spcBef>
              <a:buFont typeface="Arial"/>
              <a:buChar char="•"/>
            </a:pPr>
            <a:r>
              <a:rPr lang="en-US" sz="4511" u="none" strike="noStrike">
                <a:solidFill>
                  <a:srgbClr val="3A1C22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új értelmezést adott a klasszikus figurának</a:t>
            </a:r>
          </a:p>
          <a:p>
            <a:pPr marL="974084" lvl="1" indent="-487042" algn="l">
              <a:lnSpc>
                <a:spcPts val="3789"/>
              </a:lnSpc>
              <a:spcBef>
                <a:spcPct val="0"/>
              </a:spcBef>
              <a:buFont typeface="Arial"/>
              <a:buChar char="•"/>
            </a:pPr>
            <a:endParaRPr lang="en-US" sz="4511" u="none" strike="noStrike">
              <a:solidFill>
                <a:srgbClr val="3A1C22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2510" y="-2465162"/>
            <a:ext cx="16940313" cy="5636504"/>
            <a:chOff x="0" y="0"/>
            <a:chExt cx="22587084" cy="7515339"/>
          </a:xfrm>
        </p:grpSpPr>
        <p:sp>
          <p:nvSpPr>
            <p:cNvPr id="3" name="Freeform 3"/>
            <p:cNvSpPr/>
            <p:nvPr/>
          </p:nvSpPr>
          <p:spPr>
            <a:xfrm>
              <a:off x="15058056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29028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529028" cy="7515339"/>
            </a:xfrm>
            <a:custGeom>
              <a:avLst/>
              <a:gdLst/>
              <a:ahLst/>
              <a:cxnLst/>
              <a:rect l="l" t="t" r="r" b="b"/>
              <a:pathLst>
                <a:path w="7529028" h="7515339">
                  <a:moveTo>
                    <a:pt x="0" y="0"/>
                  </a:moveTo>
                  <a:lnTo>
                    <a:pt x="7529028" y="0"/>
                  </a:lnTo>
                  <a:lnTo>
                    <a:pt x="7529028" y="7515339"/>
                  </a:lnTo>
                  <a:lnTo>
                    <a:pt x="0" y="751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15392" y="-516295"/>
            <a:ext cx="5121211" cy="11002601"/>
          </a:xfrm>
          <a:custGeom>
            <a:avLst/>
            <a:gdLst/>
            <a:ahLst/>
            <a:cxnLst/>
            <a:rect l="l" t="t" r="r" b="b"/>
            <a:pathLst>
              <a:path w="5121211" h="11002601">
                <a:moveTo>
                  <a:pt x="0" y="0"/>
                </a:moveTo>
                <a:lnTo>
                  <a:pt x="5121211" y="0"/>
                </a:lnTo>
                <a:lnTo>
                  <a:pt x="5121211" y="11002601"/>
                </a:lnTo>
                <a:lnTo>
                  <a:pt x="0" y="110026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0487" y="4055680"/>
            <a:ext cx="6234549" cy="6619695"/>
          </a:xfrm>
          <a:custGeom>
            <a:avLst/>
            <a:gdLst/>
            <a:ahLst/>
            <a:cxnLst/>
            <a:rect l="l" t="t" r="r" b="b"/>
            <a:pathLst>
              <a:path w="6234549" h="6619695">
                <a:moveTo>
                  <a:pt x="0" y="0"/>
                </a:moveTo>
                <a:lnTo>
                  <a:pt x="6234549" y="0"/>
                </a:lnTo>
                <a:lnTo>
                  <a:pt x="6234549" y="6619695"/>
                </a:lnTo>
                <a:lnTo>
                  <a:pt x="0" y="66196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24739" y="1575261"/>
            <a:ext cx="9062364" cy="131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10020">
                <a:solidFill>
                  <a:srgbClr val="D99A57"/>
                </a:solidFill>
                <a:latin typeface="Roller Coaster Serif"/>
                <a:ea typeface="Roller Coaster Serif"/>
                <a:cs typeface="Roller Coaster Serif"/>
                <a:sym typeface="Roller Coaster Serif"/>
              </a:rPr>
              <a:t>ÖSSZEHASONLÍTÁS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304731" y="2971752"/>
            <a:ext cx="8806224" cy="0"/>
          </a:xfrm>
          <a:prstGeom prst="line">
            <a:avLst/>
          </a:prstGeom>
          <a:ln w="28575" cap="flat">
            <a:solidFill>
              <a:srgbClr val="D99A57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1" name="TextBox 11"/>
          <p:cNvSpPr txBox="1"/>
          <p:nvPr/>
        </p:nvSpPr>
        <p:spPr>
          <a:xfrm>
            <a:off x="7448542" y="3672125"/>
            <a:ext cx="10270464" cy="288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4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Sinkovits Imre: klasszikus, hősi Ádám</a:t>
            </a:r>
          </a:p>
          <a:p>
            <a:pPr algn="l">
              <a:lnSpc>
                <a:spcPts val="3705"/>
              </a:lnSpc>
            </a:pPr>
            <a:endParaRPr lang="en-US" sz="4411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3705"/>
              </a:lnSpc>
            </a:pPr>
            <a:r>
              <a:rPr lang="en-US" sz="4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Ruttkai Éva: érzelmes, mégis erős Éva</a:t>
            </a:r>
          </a:p>
          <a:p>
            <a:pPr algn="l">
              <a:lnSpc>
                <a:spcPts val="3705"/>
              </a:lnSpc>
            </a:pPr>
            <a:endParaRPr lang="en-US" sz="4411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  <a:p>
            <a:pPr algn="l">
              <a:lnSpc>
                <a:spcPts val="3705"/>
              </a:lnSpc>
            </a:pPr>
            <a:r>
              <a:rPr lang="en-US" sz="4411">
                <a:solidFill>
                  <a:srgbClr val="D99A57"/>
                </a:solidFill>
                <a:latin typeface="Times New Roman MT Condensed"/>
                <a:ea typeface="Times New Roman MT Condensed"/>
                <a:cs typeface="Times New Roman MT Condensed"/>
                <a:sym typeface="Times New Roman MT Condensed"/>
              </a:rPr>
              <a:t>Cserhalmi György: modern, ironikus Lucifer</a:t>
            </a:r>
          </a:p>
          <a:p>
            <a:pPr marL="0" lvl="0" indent="0" algn="l">
              <a:lnSpc>
                <a:spcPts val="3369"/>
              </a:lnSpc>
            </a:pPr>
            <a:endParaRPr lang="en-US" sz="4411">
              <a:solidFill>
                <a:srgbClr val="D99A57"/>
              </a:solidFill>
              <a:latin typeface="Times New Roman MT Condensed"/>
              <a:ea typeface="Times New Roman MT Condensed"/>
              <a:cs typeface="Times New Roman MT Condensed"/>
              <a:sym typeface="Times New Roman MT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21273" y="7473093"/>
            <a:ext cx="8709353" cy="165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5"/>
              </a:lnSpc>
            </a:pPr>
            <a:r>
              <a:rPr lang="en-US" sz="3299" b="1">
                <a:solidFill>
                  <a:srgbClr val="D99A57"/>
                </a:solidFill>
                <a:latin typeface="Courier Prime Bold"/>
                <a:ea typeface="Courier Prime Bold"/>
                <a:cs typeface="Courier Prime Bold"/>
                <a:sym typeface="Courier Prime Bold"/>
              </a:rPr>
              <a:t>Mindhárom alakítás más korszak színházi stílusát tükrözi.</a:t>
            </a:r>
          </a:p>
          <a:p>
            <a:pPr marL="0" lvl="0" indent="0" algn="ctr">
              <a:lnSpc>
                <a:spcPts val="4355"/>
              </a:lnSpc>
            </a:pPr>
            <a:endParaRPr lang="en-US" sz="3299" b="1">
              <a:solidFill>
                <a:srgbClr val="D99A57"/>
              </a:solidFill>
              <a:latin typeface="Courier Prime Bold"/>
              <a:ea typeface="Courier Prime Bold"/>
              <a:cs typeface="Courier Prime Bold"/>
              <a:sym typeface="Courier Prim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Dark Blue Illustrated Theater Class Presentation</dc:title>
  <cp:revision>29</cp:revision>
  <dcterms:created xsi:type="dcterms:W3CDTF">2006-08-16T00:00:00Z</dcterms:created>
  <dcterms:modified xsi:type="dcterms:W3CDTF">2026-04-16T21:01:53Z</dcterms:modified>
  <dc:identifier>DAHHC6_grAw</dc:identifier>
</cp:coreProperties>
</file>