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</p:sldIdLst>
  <p:sldSz cx="21674138" cy="12192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6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96" y="66"/>
      </p:cViewPr>
      <p:guideLst>
        <p:guide orient="horz" pos="3840"/>
        <p:guide pos="6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78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2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74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52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29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85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09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30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23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81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33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A233D-BB04-4860-86D6-470836A8D844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0EC0-F91B-4320-9238-B7F88C0CD3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034" y="2632284"/>
            <a:ext cx="10508087" cy="859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26444" y="341846"/>
            <a:ext cx="14021251" cy="2357381"/>
          </a:xfrm>
        </p:spPr>
        <p:txBody>
          <a:bodyPr>
            <a:normAutofit/>
          </a:bodyPr>
          <a:lstStyle/>
          <a:p>
            <a:pPr algn="ctr"/>
            <a:r>
              <a:rPr lang="hu-HU" sz="9600" b="1" dirty="0" smtClean="0">
                <a:latin typeface="Vivaldi" panose="03020602050506090804" pitchFamily="66" charset="0"/>
              </a:rPr>
              <a:t>A szabadságharc bukása</a:t>
            </a:r>
            <a:endParaRPr lang="hu-HU" sz="9600" b="1" dirty="0">
              <a:latin typeface="Vivaldi" panose="03020602050506090804" pitchFamily="66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76018" y="2550490"/>
            <a:ext cx="8401382" cy="8613892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Személyes válság (nővérének és öccsének elvesztése)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>
                <a:latin typeface="Gabriola" panose="04040605051002020D02" pitchFamily="82" charset="0"/>
              </a:rPr>
              <a:t>Az önkényuralmi időszak </a:t>
            </a:r>
            <a:br>
              <a:rPr lang="hu-HU" sz="6400" dirty="0">
                <a:latin typeface="Gabriola" panose="04040605051002020D02" pitchFamily="82" charset="0"/>
              </a:rPr>
            </a:br>
            <a:r>
              <a:rPr lang="hu-HU" sz="6400" dirty="0">
                <a:latin typeface="Gabriola" panose="04040605051002020D02" pitchFamily="82" charset="0"/>
              </a:rPr>
              <a:t>megpróbáltatásai &gt; általános </a:t>
            </a:r>
            <a:br>
              <a:rPr lang="hu-HU" sz="6400" dirty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kiábrándultság</a:t>
            </a:r>
            <a:endParaRPr lang="hu-HU" sz="6400" dirty="0">
              <a:latin typeface="Gabriola" panose="04040605051002020D02" pitchFamily="82" charset="0"/>
            </a:endParaRPr>
          </a:p>
          <a:p>
            <a:pPr>
              <a:buSzPct val="100000"/>
              <a:buFont typeface="Wingdings" panose="05000000000000000000" pitchFamily="2" charset="2"/>
              <a:buChar char="v"/>
            </a:pPr>
            <a:endParaRPr lang="hu-HU" sz="6400" dirty="0">
              <a:latin typeface="Gabriola" panose="04040605051002020D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391633" y="9759126"/>
            <a:ext cx="2498401" cy="14052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hu-HU" sz="4266" dirty="0">
                <a:latin typeface="Gabriola" panose="04040605051002020D02" pitchFamily="82" charset="0"/>
              </a:rPr>
              <a:t>Világosi fegyverletétel</a:t>
            </a:r>
          </a:p>
        </p:txBody>
      </p:sp>
    </p:spTree>
    <p:extLst>
      <p:ext uri="{BB962C8B-B14F-4D97-AF65-F5344CB8AC3E}">
        <p14:creationId xmlns:p14="http://schemas.microsoft.com/office/powerpoint/2010/main" val="343833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26444" y="341846"/>
            <a:ext cx="14021251" cy="2357381"/>
          </a:xfrm>
        </p:spPr>
        <p:txBody>
          <a:bodyPr>
            <a:normAutofit/>
          </a:bodyPr>
          <a:lstStyle/>
          <a:p>
            <a:pPr algn="ctr"/>
            <a:r>
              <a:rPr lang="hu-HU" sz="9600" b="1" dirty="0" smtClean="0">
                <a:latin typeface="Vivaldi" panose="03020602050506090804" pitchFamily="66" charset="0"/>
              </a:rPr>
              <a:t>Börtön (1852-1853)</a:t>
            </a:r>
            <a:endParaRPr lang="hu-HU" sz="9600" b="1" dirty="0">
              <a:latin typeface="Vivaldi" panose="030206020505060908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91904" y="10981268"/>
            <a:ext cx="5536663" cy="7487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hu-HU" sz="4266" dirty="0" smtClean="0">
                <a:latin typeface="Gabriola" panose="04040605051002020D02" pitchFamily="82" charset="0"/>
              </a:rPr>
              <a:t>Pozsonyi Vízi Kaszárnya</a:t>
            </a:r>
            <a:endParaRPr lang="hu-HU" sz="4266" dirty="0">
              <a:latin typeface="Gabriola" panose="04040605051002020D02" pitchFamily="82" charset="0"/>
            </a:endParaRPr>
          </a:p>
        </p:txBody>
      </p:sp>
      <p:pic>
        <p:nvPicPr>
          <p:cNvPr id="2050" name="Picture 2" descr="Képtalálat a következőre: „hurbanove kasárn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567" y="4099750"/>
            <a:ext cx="10637052" cy="763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artalom helye 5"/>
          <p:cNvSpPr txBox="1">
            <a:spLocks/>
          </p:cNvSpPr>
          <p:nvPr/>
        </p:nvSpPr>
        <p:spPr>
          <a:xfrm>
            <a:off x="1276018" y="2550490"/>
            <a:ext cx="16992932" cy="861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>
                <a:latin typeface="Gabriola" panose="04040605051002020D02" pitchFamily="82" charset="0"/>
              </a:rPr>
              <a:t>Rákóczy </a:t>
            </a:r>
            <a:r>
              <a:rPr lang="hu-HU" sz="6400" dirty="0" smtClean="0">
                <a:latin typeface="Gabriola" panose="04040605051002020D02" pitchFamily="82" charset="0"/>
              </a:rPr>
              <a:t>János (Kossuth titkára) </a:t>
            </a:r>
            <a:r>
              <a:rPr lang="hu-HU" sz="6400" dirty="0">
                <a:latin typeface="Gabriola" panose="04040605051002020D02" pitchFamily="82" charset="0"/>
              </a:rPr>
              <a:t>rejtegetése miatt letartóztatják </a:t>
            </a:r>
            <a:r>
              <a:rPr lang="hu-HU" sz="6400" dirty="0" smtClean="0">
                <a:latin typeface="Gabriola" panose="04040605051002020D02" pitchFamily="82" charset="0"/>
              </a:rPr>
              <a:t>Csesztvén.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Előbb </a:t>
            </a:r>
            <a:r>
              <a:rPr lang="hu-HU" sz="6400" dirty="0">
                <a:latin typeface="Gabriola" panose="04040605051002020D02" pitchFamily="82" charset="0"/>
              </a:rPr>
              <a:t>Balassagyarmatra, majd </a:t>
            </a:r>
            <a:r>
              <a:rPr lang="hu-HU" sz="6400" dirty="0" smtClean="0">
                <a:latin typeface="Gabriola" panose="04040605051002020D02" pitchFamily="82" charset="0"/>
              </a:rPr>
              <a:t/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Pozsonyba, végül Pestre szállítják &gt; </a:t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börtönbüntetésre ítélik.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Itt kezdi el írni Az ember </a:t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tragédiája első változatát Lucifer</a:t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címen.</a:t>
            </a:r>
            <a:endParaRPr lang="hu-HU" sz="6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6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26444" y="341846"/>
            <a:ext cx="14021251" cy="2357381"/>
          </a:xfrm>
        </p:spPr>
        <p:txBody>
          <a:bodyPr>
            <a:normAutofit/>
          </a:bodyPr>
          <a:lstStyle/>
          <a:p>
            <a:pPr algn="ctr"/>
            <a:r>
              <a:rPr lang="hu-HU" sz="9600" b="1" dirty="0" smtClean="0">
                <a:latin typeface="Vivaldi" panose="03020602050506090804" pitchFamily="66" charset="0"/>
              </a:rPr>
              <a:t>Válás (1854)</a:t>
            </a:r>
            <a:endParaRPr lang="hu-HU" sz="9600" b="1" dirty="0">
              <a:latin typeface="Vivaldi" panose="030206020505060908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59837" y="10981268"/>
            <a:ext cx="5536663" cy="7487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hu-HU" sz="4266" dirty="0" smtClean="0">
                <a:latin typeface="Gabriola" panose="04040605051002020D02" pitchFamily="82" charset="0"/>
              </a:rPr>
              <a:t>Válási szerződés</a:t>
            </a:r>
            <a:endParaRPr lang="hu-HU" sz="4266" dirty="0">
              <a:latin typeface="Gabriola" panose="04040605051002020D02" pitchFamily="82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4695980"/>
            <a:ext cx="10456069" cy="7034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artalom helye 5"/>
          <p:cNvSpPr txBox="1">
            <a:spLocks/>
          </p:cNvSpPr>
          <p:nvPr/>
        </p:nvSpPr>
        <p:spPr>
          <a:xfrm>
            <a:off x="1276018" y="2550490"/>
            <a:ext cx="16992932" cy="861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Házassága Fráter Erzsébettel menthetetlenül megromlik &gt; válás.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A gyermekek felügyeletét Madách kapja.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Fráter Erzsébet próbálja</a:t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helyreállítani a kapcsolatot &gt;</a:t>
            </a:r>
            <a:br>
              <a:rPr lang="hu-HU" sz="6400" dirty="0" smtClean="0">
                <a:latin typeface="Gabriola" panose="04040605051002020D02" pitchFamily="82" charset="0"/>
              </a:rPr>
            </a:br>
            <a:r>
              <a:rPr lang="hu-HU" sz="6400" dirty="0" smtClean="0">
                <a:latin typeface="Gabriola" panose="04040605051002020D02" pitchFamily="82" charset="0"/>
              </a:rPr>
              <a:t>sikertelenül.</a:t>
            </a:r>
            <a:endParaRPr lang="hu-HU" sz="6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3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26444" y="341846"/>
            <a:ext cx="14021251" cy="2357381"/>
          </a:xfrm>
        </p:spPr>
        <p:txBody>
          <a:bodyPr>
            <a:normAutofit/>
          </a:bodyPr>
          <a:lstStyle/>
          <a:p>
            <a:pPr algn="ctr"/>
            <a:r>
              <a:rPr lang="hu-HU" sz="9600" b="1" dirty="0" smtClean="0">
                <a:latin typeface="Vivaldi" panose="03020602050506090804" pitchFamily="66" charset="0"/>
              </a:rPr>
              <a:t>Az ember tragédiája (1859-1860)</a:t>
            </a:r>
            <a:endParaRPr lang="hu-HU" sz="9600" b="1" dirty="0">
              <a:latin typeface="Vivaldi" panose="030206020505060908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05247" y="11208732"/>
            <a:ext cx="5536663" cy="7487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hu-HU" sz="4266" dirty="0" smtClean="0">
                <a:latin typeface="Gabriola" panose="04040605051002020D02" pitchFamily="82" charset="0"/>
              </a:rPr>
              <a:t>Az ember tragédiája kézirata</a:t>
            </a:r>
            <a:endParaRPr lang="hu-HU" sz="4266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Képtalálat a következőre: „madách imre az ember tragédiáj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910" y="2258879"/>
            <a:ext cx="7620366" cy="969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5"/>
          <p:cNvSpPr txBox="1">
            <a:spLocks/>
          </p:cNvSpPr>
          <p:nvPr/>
        </p:nvSpPr>
        <p:spPr>
          <a:xfrm>
            <a:off x="1276018" y="2550490"/>
            <a:ext cx="16992932" cy="861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endParaRPr lang="hu-HU" sz="6400" dirty="0">
              <a:latin typeface="Gabriola" panose="04040605051002020D02" pitchFamily="82" charset="0"/>
            </a:endParaRPr>
          </a:p>
        </p:txBody>
      </p:sp>
      <p:sp>
        <p:nvSpPr>
          <p:cNvPr id="10" name="Tartalom helye 5"/>
          <p:cNvSpPr txBox="1">
            <a:spLocks/>
          </p:cNvSpPr>
          <p:nvPr/>
        </p:nvSpPr>
        <p:spPr>
          <a:xfrm>
            <a:off x="1428418" y="2702890"/>
            <a:ext cx="16992932" cy="861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endParaRPr lang="hu-HU" sz="6400" dirty="0">
              <a:latin typeface="Gabriola" panose="04040605051002020D02" pitchFamily="82" charset="0"/>
            </a:endParaRPr>
          </a:p>
        </p:txBody>
      </p:sp>
      <p:sp>
        <p:nvSpPr>
          <p:cNvPr id="12" name="Tartalom helye 5"/>
          <p:cNvSpPr txBox="1">
            <a:spLocks/>
          </p:cNvSpPr>
          <p:nvPr/>
        </p:nvSpPr>
        <p:spPr>
          <a:xfrm>
            <a:off x="211340" y="2532923"/>
            <a:ext cx="13330570" cy="8613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>
                <a:latin typeface="Gabriola" panose="04040605051002020D02" pitchFamily="82" charset="0"/>
              </a:rPr>
              <a:t>A Tragédia megírásába azzal az elhatározással kezdett, hogy ha e műve is érdeklődés nélkül marad, elégeti és felhagy az </a:t>
            </a:r>
            <a:r>
              <a:rPr lang="hu-HU" sz="6400" dirty="0" smtClean="0">
                <a:latin typeface="Gabriola" panose="04040605051002020D02" pitchFamily="82" charset="0"/>
              </a:rPr>
              <a:t>írással</a:t>
            </a:r>
            <a:r>
              <a:rPr lang="hu-HU" sz="6400" dirty="0">
                <a:latin typeface="Gabriola" panose="04040605051002020D02" pitchFamily="82" charset="0"/>
              </a:rPr>
              <a:t> </a:t>
            </a:r>
            <a:r>
              <a:rPr lang="hu-HU" sz="6400" dirty="0" smtClean="0">
                <a:latin typeface="Gabriola" panose="04040605051002020D02" pitchFamily="82" charset="0"/>
              </a:rPr>
              <a:t>(egyetlen elkészült példányát Aranynak küldte bíráltra &gt; életre szóló barátság születik).</a:t>
            </a: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Arany javításokat eszközöl rajta &gt; 1861-ben a Kisfaludy Társaságban részleteket olvas fel belőle, amit kitörő lelkesedéssel fogadnak &gt; 1862-ben jelenik meg nyomtatásban, a Kisfaludy Társaság és az MTA tagjává választják.</a:t>
            </a:r>
          </a:p>
        </p:txBody>
      </p:sp>
    </p:spTree>
    <p:extLst>
      <p:ext uri="{BB962C8B-B14F-4D97-AF65-F5344CB8AC3E}">
        <p14:creationId xmlns:p14="http://schemas.microsoft.com/office/powerpoint/2010/main" val="66168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610619" y="0"/>
            <a:ext cx="8743951" cy="2903710"/>
          </a:xfrm>
        </p:spPr>
        <p:txBody>
          <a:bodyPr>
            <a:normAutofit/>
          </a:bodyPr>
          <a:lstStyle/>
          <a:p>
            <a:pPr algn="ctr"/>
            <a:r>
              <a:rPr lang="hu-HU" sz="9600" b="1" dirty="0" smtClean="0">
                <a:latin typeface="Vivaldi" panose="03020602050506090804" pitchFamily="66" charset="0"/>
              </a:rPr>
              <a:t>Politikai pályája</a:t>
            </a:r>
            <a:endParaRPr lang="hu-HU" sz="9600" b="1" dirty="0">
              <a:latin typeface="Vivaldi" panose="030206020505060908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26736" y="11095568"/>
            <a:ext cx="5536663" cy="7487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hu-HU" sz="4266" dirty="0" smtClean="0">
                <a:latin typeface="Gabriola" panose="04040605051002020D02" pitchFamily="82" charset="0"/>
              </a:rPr>
              <a:t>Levele édesanyjához</a:t>
            </a:r>
            <a:endParaRPr lang="hu-HU" sz="4266" dirty="0">
              <a:latin typeface="Gabriola" panose="04040605051002020D02" pitchFamily="82" charset="0"/>
            </a:endParaRPr>
          </a:p>
        </p:txBody>
      </p:sp>
      <p:pic>
        <p:nvPicPr>
          <p:cNvPr id="8" name="Picture 2" descr="Képtalálat a következőre: „carta de un hijo a su padr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50" y="-484398"/>
            <a:ext cx="11525097" cy="131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2429558" y="1963341"/>
            <a:ext cx="775448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„Kedves jó Mamám!</a:t>
            </a:r>
          </a:p>
          <a:p>
            <a:endParaRPr lang="hu-HU" sz="2400" dirty="0">
              <a:latin typeface="Vivaldi" panose="03020602050506090804" pitchFamily="66" charset="0"/>
              <a:cs typeface="Consolas" panose="020B0609020204030204" pitchFamily="49" charset="0"/>
            </a:endParaRPr>
          </a:p>
          <a:p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Tegnap beszéltem az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országgyülésen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tökéletes sikerrel, rendkívüli tetszés, taps között. A városban, kocsmákban, kávéházakban aznap csak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erröl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beszéltek. Mindez pedig annál nehezebb volt, mert a tárgyat már két hétig csépelték, a publikum megunta még hallgatni is, s valami újat találni kétszeres mesterség. Az újságokat, ma reggel, melyek megjelentek, elküldtem. Három külföldi német lapban is meg fog jelenni beszédem, s külön röpiratban magyarul és németül, majd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ezekböl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küldök haza. Egészségemnek, az igaz, kicsit ártott, amennyiben bizony az izgatottságtól a szívverés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erösebb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lett. De Kovácsnak is öröme oly nagy volt a sikerben, hogy azért megbocsátott, megparancsolta, hogy két nap ne menjek ülésbe, s csillapító cseppeket szedjek, s minden jó lesz. Kezeidet csókolom a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gyermecskékkel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együtt, a többieket tisztelem s kérve továbbra is szeretetedet, vagyok holtig hálás fiad,</a:t>
            </a:r>
          </a:p>
          <a:p>
            <a:pPr algn="r"/>
            <a:r>
              <a:rPr lang="hu-HU" sz="2400" i="1" dirty="0">
                <a:latin typeface="Vivaldi" panose="03020602050506090804" pitchFamily="66" charset="0"/>
                <a:cs typeface="Consolas" panose="020B0609020204030204" pitchFamily="49" charset="0"/>
              </a:rPr>
              <a:t>Madách Imre.</a:t>
            </a:r>
            <a:endParaRPr lang="hu-HU" sz="2400" dirty="0">
              <a:latin typeface="Vivaldi" panose="03020602050506090804" pitchFamily="66" charset="0"/>
              <a:cs typeface="Consolas" panose="020B0609020204030204" pitchFamily="49" charset="0"/>
            </a:endParaRPr>
          </a:p>
          <a:p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 </a:t>
            </a:r>
          </a:p>
          <a:p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U. i. A küldött lapokat, kérlek, tedd el, és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Sréter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Miklós barátomnak is mutattasd. Beszédem után minden nevezetesebb követ felkelt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helyéröl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,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hozzámjött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 </a:t>
            </a:r>
            <a:r>
              <a:rPr lang="hu-HU" sz="2400" dirty="0" err="1">
                <a:latin typeface="Vivaldi" panose="03020602050506090804" pitchFamily="66" charset="0"/>
                <a:cs typeface="Consolas" panose="020B0609020204030204" pitchFamily="49" charset="0"/>
              </a:rPr>
              <a:t>kezetszorítani</a:t>
            </a:r>
            <a:r>
              <a:rPr lang="hu-HU" sz="2400" dirty="0">
                <a:latin typeface="Vivaldi" panose="03020602050506090804" pitchFamily="66" charset="0"/>
                <a:cs typeface="Consolas" panose="020B0609020204030204" pitchFamily="49" charset="0"/>
              </a:rPr>
              <a:t>, gratulálni, s valami fél fertályig a tanácskozás megszakadt. Beszédem közben barátaim féltek, hogy rosszul leszek, oly rendkívül halvány voltam, mint mondják.” </a:t>
            </a:r>
          </a:p>
        </p:txBody>
      </p:sp>
      <p:sp>
        <p:nvSpPr>
          <p:cNvPr id="9" name="Tartalom helye 5"/>
          <p:cNvSpPr txBox="1">
            <a:spLocks/>
          </p:cNvSpPr>
          <p:nvPr/>
        </p:nvSpPr>
        <p:spPr>
          <a:xfrm>
            <a:off x="211340" y="2532923"/>
            <a:ext cx="11542510" cy="861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6382" indent="-406382" algn="l" defTabSz="1625529" rtl="0" eaLnBrk="1" latinLnBrk="0" hangingPunct="1">
              <a:lnSpc>
                <a:spcPct val="90000"/>
              </a:lnSpc>
              <a:spcBef>
                <a:spcPts val="1778"/>
              </a:spcBef>
              <a:buFont typeface="Arial" panose="020B0604020202020204" pitchFamily="34" charset="0"/>
              <a:buChar char="•"/>
              <a:defRPr sz="4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47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31911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44676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40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70204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2969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5733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498" indent="-406382" algn="l" defTabSz="1625529" rtl="0" eaLnBrk="1" latinLnBrk="0" hangingPunct="1">
              <a:lnSpc>
                <a:spcPct val="90000"/>
              </a:lnSpc>
              <a:spcBef>
                <a:spcPts val="889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>
                <a:latin typeface="Gabriola" panose="04040605051002020D02" pitchFamily="82" charset="0"/>
              </a:rPr>
              <a:t>Balassagyarmaton kinyomtatják </a:t>
            </a:r>
            <a:r>
              <a:rPr lang="hu-HU" sz="6400" dirty="0" smtClean="0">
                <a:latin typeface="Gabriola" panose="04040605051002020D02" pitchFamily="82" charset="0"/>
              </a:rPr>
              <a:t>a „Politikai </a:t>
            </a:r>
            <a:r>
              <a:rPr lang="hu-HU" sz="6400" dirty="0">
                <a:latin typeface="Gabriola" panose="04040605051002020D02" pitchFamily="82" charset="0"/>
              </a:rPr>
              <a:t>hitvallomás” </a:t>
            </a:r>
            <a:r>
              <a:rPr lang="hu-HU" sz="6400" dirty="0" smtClean="0">
                <a:latin typeface="Gabriola" panose="04040605051002020D02" pitchFamily="82" charset="0"/>
              </a:rPr>
              <a:t>című </a:t>
            </a:r>
            <a:r>
              <a:rPr lang="hu-HU" sz="6400" dirty="0">
                <a:latin typeface="Gabriola" panose="04040605051002020D02" pitchFamily="82" charset="0"/>
              </a:rPr>
              <a:t>választási röplapját, amelyben a 48-as eszmékért száll síkra. </a:t>
            </a:r>
            <a:endParaRPr lang="hu-HU" sz="6400" dirty="0" smtClean="0">
              <a:latin typeface="Gabriola" panose="04040605051002020D02" pitchFamily="82" charset="0"/>
            </a:endParaRPr>
          </a:p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hu-HU" sz="6400" dirty="0" smtClean="0">
                <a:latin typeface="Gabriola" panose="04040605051002020D02" pitchFamily="82" charset="0"/>
              </a:rPr>
              <a:t>Megválasztják </a:t>
            </a:r>
            <a:r>
              <a:rPr lang="hu-HU" sz="6400" dirty="0">
                <a:latin typeface="Gabriola" panose="04040605051002020D02" pitchFamily="82" charset="0"/>
              </a:rPr>
              <a:t>a balassagyarmati választókerület országgyűlési képviselőjének &gt; </a:t>
            </a:r>
            <a:r>
              <a:rPr lang="hu-HU" sz="6400" dirty="0" smtClean="0">
                <a:latin typeface="Gabriola" panose="04040605051002020D02" pitchFamily="82" charset="0"/>
              </a:rPr>
              <a:t>nagy </a:t>
            </a:r>
            <a:r>
              <a:rPr lang="hu-HU" sz="6400" dirty="0">
                <a:latin typeface="Gabriola" panose="04040605051002020D02" pitchFamily="82" charset="0"/>
              </a:rPr>
              <a:t>tetszést arató beszédet mond az országgyűlésen.</a:t>
            </a:r>
            <a:endParaRPr lang="hu-HU" sz="6400" dirty="0" smtClean="0">
              <a:latin typeface="Gabriola" panose="04040605051002020D02" pitchFamily="82" charset="0"/>
            </a:endParaRPr>
          </a:p>
          <a:p>
            <a:pPr>
              <a:buSzPct val="100000"/>
              <a:buFont typeface="Wingdings" panose="05000000000000000000" pitchFamily="2" charset="2"/>
              <a:buChar char="v"/>
            </a:pPr>
            <a:endParaRPr lang="hu-HU" sz="6400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6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339</Words>
  <Application>Microsoft Office PowerPoint</Application>
  <PresentationFormat>Egyéni</PresentationFormat>
  <Paragraphs>28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Gabriola</vt:lpstr>
      <vt:lpstr>Vivaldi</vt:lpstr>
      <vt:lpstr>Wingdings</vt:lpstr>
      <vt:lpstr>Office-téma</vt:lpstr>
      <vt:lpstr>A szabadságharc bukása</vt:lpstr>
      <vt:lpstr>Börtön (1852-1853)</vt:lpstr>
      <vt:lpstr>Válás (1854)</vt:lpstr>
      <vt:lpstr>Az ember tragédiája (1859-1860)</vt:lpstr>
      <vt:lpstr>Politikai pályája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Szeli Márk</dc:creator>
  <cp:lastModifiedBy>Szeli Márk</cp:lastModifiedBy>
  <cp:revision>20</cp:revision>
  <dcterms:created xsi:type="dcterms:W3CDTF">2018-03-02T21:12:11Z</dcterms:created>
  <dcterms:modified xsi:type="dcterms:W3CDTF">2018-03-11T11:43:35Z</dcterms:modified>
</cp:coreProperties>
</file>