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2597FF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108755"/>
            <a:ext cx="8246070" cy="763525"/>
          </a:xfrm>
          <a:effectLst>
            <a:outerShdw blurRad="63500" dist="38100" dir="2700000" algn="ctr" rotWithShape="0">
              <a:srgbClr val="002060">
                <a:alpha val="68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872280"/>
            <a:ext cx="824607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5525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4"/>
            <a:ext cx="8229600" cy="4428445"/>
          </a:xfrm>
        </p:spPr>
        <p:txBody>
          <a:bodyPr/>
          <a:lstStyle>
            <a:lvl1pPr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527605"/>
            <a:ext cx="656631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56631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3561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65475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3561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65475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anar\Asztal\Var&#225;zsfuvola%20-%20Nyit&#225;ny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631785" y="4956050"/>
            <a:ext cx="3512215" cy="610820"/>
          </a:xfrm>
        </p:spPr>
        <p:txBody>
          <a:bodyPr>
            <a:normAutofit/>
          </a:bodyPr>
          <a:lstStyle/>
          <a:p>
            <a:r>
              <a:rPr lang="hu-HU" dirty="0" smtClean="0"/>
              <a:t>Készítették: Egressysek</a:t>
            </a:r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5261460"/>
            <a:ext cx="7899499" cy="1435269"/>
          </a:xfrm>
          <a:prstGeom prst="rect">
            <a:avLst/>
          </a:prstGeom>
          <a:effectLst>
            <a:outerShdw blurRad="63500" dist="38100" dir="2700000" algn="ctr" rotWithShape="0">
              <a:srgbClr val="002060">
                <a:alpha val="6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lackadder ITC" pitchFamily="82" charset="0"/>
                <a:ea typeface="+mj-ea"/>
                <a:cs typeface="+mj-cs"/>
              </a:rPr>
              <a:t>Varázsfuvola vs. Csongor és Tünde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lackadder ITC" pitchFamily="82" charset="0"/>
              <a:ea typeface="+mj-ea"/>
              <a:cs typeface="+mj-cs"/>
            </a:endParaRPr>
          </a:p>
        </p:txBody>
      </p:sp>
      <p:pic>
        <p:nvPicPr>
          <p:cNvPr id="8" name="Varázsfuvola - Nyitá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4375" y="510875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55" y="1138425"/>
            <a:ext cx="8229600" cy="61082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>Téma: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55" y="2054655"/>
            <a:ext cx="8229600" cy="442844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 Összetett utalásrendszer</a:t>
            </a:r>
          </a:p>
          <a:p>
            <a:r>
              <a:rPr lang="hu-HU" dirty="0" smtClean="0"/>
              <a:t> Alapvető szimbólumok</a:t>
            </a:r>
          </a:p>
          <a:p>
            <a:r>
              <a:rPr lang="hu-HU" dirty="0" smtClean="0"/>
              <a:t> Sokrétegű </a:t>
            </a:r>
          </a:p>
          <a:p>
            <a:r>
              <a:rPr lang="hu-HU" dirty="0" smtClean="0"/>
              <a:t> Minden korosztály számára van mondanivalója</a:t>
            </a:r>
          </a:p>
          <a:p>
            <a:r>
              <a:rPr lang="hu-HU" dirty="0" smtClean="0"/>
              <a:t> Titokzatos szabadkőműves gondolkodás?</a:t>
            </a:r>
          </a:p>
          <a:p>
            <a:endParaRPr lang="hu-HU" dirty="0" smtClean="0"/>
          </a:p>
          <a:p>
            <a:r>
              <a:rPr lang="hu-HU" dirty="0" smtClean="0"/>
              <a:t> Mi az emberi élet értelme, hol találjuk meg a boldogságot?</a:t>
            </a:r>
          </a:p>
          <a:p>
            <a:r>
              <a:rPr lang="hu-HU" dirty="0" smtClean="0"/>
              <a:t> A körkörösség reménytelensége </a:t>
            </a:r>
          </a:p>
          <a:p>
            <a:r>
              <a:rPr lang="hu-HU" dirty="0" smtClean="0"/>
              <a:t> Az egymásra találás nem válasz a világra, hanem menedék a világ elől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 descr="http://www.ujakropolisz.hu/files/ua_images/STATIKUS/Kultura/CIK_varazsfuvola_m_3.jpg"/>
          <p:cNvPicPr>
            <a:picLocks noChangeAspect="1" noChangeArrowheads="1"/>
          </p:cNvPicPr>
          <p:nvPr/>
        </p:nvPicPr>
        <p:blipFill>
          <a:blip r:embed="rId2" cstate="print"/>
          <a:srcRect t="10800"/>
          <a:stretch>
            <a:fillRect/>
          </a:stretch>
        </p:blipFill>
        <p:spPr bwMode="auto">
          <a:xfrm>
            <a:off x="7167985" y="1138425"/>
            <a:ext cx="178174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Kép 8" descr="névtelen.bmp"/>
          <p:cNvPicPr>
            <a:picLocks noChangeAspect="1"/>
          </p:cNvPicPr>
          <p:nvPr/>
        </p:nvPicPr>
        <p:blipFill>
          <a:blip r:embed="rId3" cstate="print"/>
          <a:srcRect t="14147" b="19836"/>
          <a:stretch>
            <a:fillRect/>
          </a:stretch>
        </p:blipFill>
        <p:spPr>
          <a:xfrm>
            <a:off x="7167985" y="3581705"/>
            <a:ext cx="1792884" cy="2108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823310" y="374900"/>
            <a:ext cx="6566314" cy="763525"/>
          </a:xfrm>
        </p:spPr>
        <p:txBody>
          <a:bodyPr/>
          <a:lstStyle/>
          <a:p>
            <a:r>
              <a:rPr lang="hu-HU" dirty="0" err="1" smtClean="0"/>
              <a:t>Tamino</a:t>
            </a:r>
            <a:r>
              <a:rPr lang="hu-HU" dirty="0" smtClean="0"/>
              <a:t>          vs</a:t>
            </a:r>
            <a:r>
              <a:rPr lang="hu-HU" dirty="0" smtClean="0"/>
              <a:t>. </a:t>
            </a:r>
            <a:r>
              <a:rPr lang="hu-HU" dirty="0" smtClean="0"/>
              <a:t>             Csongor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670605" y="4650640"/>
            <a:ext cx="4733854" cy="1679755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Az </a:t>
            </a:r>
            <a:r>
              <a:rPr lang="hu-HU" dirty="0" smtClean="0"/>
              <a:t>élet értelmét kereső ember, aki a cselekmény során alakítja ki </a:t>
            </a:r>
            <a:r>
              <a:rPr lang="hu-HU" dirty="0" smtClean="0"/>
              <a:t>életfelfogását</a:t>
            </a:r>
          </a:p>
          <a:p>
            <a:r>
              <a:rPr lang="hu-HU" dirty="0" smtClean="0"/>
              <a:t>Belső küzdelmet vív kétségeivel, tapasztalataival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823310" y="1138425"/>
            <a:ext cx="373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férfi alaptípusai                                    </a:t>
            </a:r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823310" y="1901950"/>
            <a:ext cx="6619744" cy="2589792"/>
            <a:chOff x="467544" y="2348880"/>
            <a:chExt cx="8208912" cy="3096344"/>
          </a:xfrm>
        </p:grpSpPr>
        <p:pic>
          <p:nvPicPr>
            <p:cNvPr id="12" name="Picture 2" descr="http://news.stanford.edu/news/2002/april17/gifs/opera_tamin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348880"/>
              <a:ext cx="1714500" cy="3057526"/>
            </a:xfrm>
            <a:prstGeom prst="rect">
              <a:avLst/>
            </a:prstGeom>
            <a:noFill/>
          </p:spPr>
        </p:pic>
        <p:pic>
          <p:nvPicPr>
            <p:cNvPr id="13" name="Picture 4" descr="http://diafilm.osaarchivum.org/public/filmstrips/000081/04.jpg"/>
            <p:cNvPicPr>
              <a:picLocks noChangeAspect="1" noChangeArrowheads="1"/>
            </p:cNvPicPr>
            <p:nvPr/>
          </p:nvPicPr>
          <p:blipFill>
            <a:blip r:embed="rId4" cstate="print"/>
            <a:srcRect l="47250" r="8281" b="23656"/>
            <a:stretch>
              <a:fillRect/>
            </a:stretch>
          </p:blipFill>
          <p:spPr bwMode="auto">
            <a:xfrm>
              <a:off x="6372200" y="2348880"/>
              <a:ext cx="2304256" cy="2952328"/>
            </a:xfrm>
            <a:prstGeom prst="rect">
              <a:avLst/>
            </a:prstGeom>
            <a:noFill/>
          </p:spPr>
        </p:pic>
        <p:pic>
          <p:nvPicPr>
            <p:cNvPr id="14" name="Picture 6" descr="http://www.veganostra.hu/wp-content/uploads/2015/12/egeszseg-alma-agy-idegrenszer.jpg"/>
            <p:cNvPicPr>
              <a:picLocks noChangeAspect="1" noChangeArrowheads="1"/>
            </p:cNvPicPr>
            <p:nvPr/>
          </p:nvPicPr>
          <p:blipFill>
            <a:blip r:embed="rId5" cstate="print"/>
            <a:srcRect l="7841" t="3874" r="13749" b="8953"/>
            <a:stretch>
              <a:fillRect/>
            </a:stretch>
          </p:blipFill>
          <p:spPr bwMode="auto">
            <a:xfrm>
              <a:off x="2771800" y="2348880"/>
              <a:ext cx="2880320" cy="3096344"/>
            </a:xfrm>
            <a:prstGeom prst="rect">
              <a:avLst/>
            </a:prstGeom>
            <a:noFill/>
          </p:spPr>
        </p:pic>
        <p:sp>
          <p:nvSpPr>
            <p:cNvPr id="15" name="Felfelé-lefelé nyíl 14"/>
            <p:cNvSpPr/>
            <p:nvPr/>
          </p:nvSpPr>
          <p:spPr>
            <a:xfrm rot="16200000">
              <a:off x="4031940" y="1808820"/>
              <a:ext cx="504056" cy="417646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6" name="Picture 8" descr="https://encrypted-tbn3.gstatic.com/images?q=tbn:ANd9GcQFODtPXBdu_5KhqMhJPkwkwARkSAblGKyD5wta-70XpFLlLL_9"/>
          <p:cNvPicPr>
            <a:picLocks noChangeAspect="1" noChangeArrowheads="1"/>
          </p:cNvPicPr>
          <p:nvPr/>
        </p:nvPicPr>
        <p:blipFill>
          <a:blip r:embed="rId6" cstate="print"/>
          <a:srcRect b="9703"/>
          <a:stretch>
            <a:fillRect/>
          </a:stretch>
        </p:blipFill>
        <p:spPr bwMode="auto">
          <a:xfrm>
            <a:off x="8028384" y="188640"/>
            <a:ext cx="870329" cy="1018729"/>
          </a:xfrm>
          <a:prstGeom prst="rect">
            <a:avLst/>
          </a:prstGeom>
          <a:noFill/>
        </p:spPr>
      </p:pic>
      <p:sp>
        <p:nvSpPr>
          <p:cNvPr id="17" name="Szövegdoboz 16"/>
          <p:cNvSpPr txBox="1"/>
          <p:nvPr/>
        </p:nvSpPr>
        <p:spPr>
          <a:xfrm>
            <a:off x="4266590" y="1443835"/>
            <a:ext cx="137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Elvont cél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404460" y="4956050"/>
            <a:ext cx="2901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Keresésének végeredménye kétségbeejtő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9"/>
          <p:cNvSpPr>
            <a:spLocks noGrp="1"/>
          </p:cNvSpPr>
          <p:nvPr>
            <p:ph idx="1"/>
          </p:nvPr>
        </p:nvSpPr>
        <p:spPr>
          <a:xfrm>
            <a:off x="448965" y="4803345"/>
            <a:ext cx="8229600" cy="167975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gazdag</a:t>
            </a:r>
            <a:r>
              <a:rPr lang="hu-HU" dirty="0" smtClean="0"/>
              <a:t>, sokrétű </a:t>
            </a:r>
            <a:r>
              <a:rPr lang="hu-HU" dirty="0" smtClean="0"/>
              <a:t>érzésvilág                   </a:t>
            </a:r>
            <a:r>
              <a:rPr lang="hu-HU" sz="2000" dirty="0" smtClean="0"/>
              <a:t>„tündér, aranyhajú lány „</a:t>
            </a:r>
            <a:endParaRPr lang="hu-HU" dirty="0" smtClean="0"/>
          </a:p>
          <a:p>
            <a:r>
              <a:rPr lang="hu-HU" dirty="0" smtClean="0"/>
              <a:t>„Mesésebb”</a:t>
            </a:r>
          </a:p>
          <a:p>
            <a:pPr algn="r"/>
            <a:r>
              <a:rPr lang="hu-HU" dirty="0" smtClean="0"/>
              <a:t>„Életszerűbb”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1059785" y="2054655"/>
            <a:ext cx="7425083" cy="2738302"/>
            <a:chOff x="467544" y="1628800"/>
            <a:chExt cx="9261808" cy="3774977"/>
          </a:xfrm>
        </p:grpSpPr>
        <p:pic>
          <p:nvPicPr>
            <p:cNvPr id="16" name="Picture 2" descr="http://www.szinhaz.szeged.hu/sznsz/files/cst.JPG"/>
            <p:cNvPicPr>
              <a:picLocks noChangeAspect="1" noChangeArrowheads="1"/>
            </p:cNvPicPr>
            <p:nvPr/>
          </p:nvPicPr>
          <p:blipFill>
            <a:blip r:embed="rId2" cstate="print"/>
            <a:srcRect l="49612" t="19879"/>
            <a:stretch>
              <a:fillRect/>
            </a:stretch>
          </p:blipFill>
          <p:spPr bwMode="auto">
            <a:xfrm>
              <a:off x="6753360" y="1628800"/>
              <a:ext cx="2975992" cy="3549059"/>
            </a:xfrm>
            <a:prstGeom prst="rect">
              <a:avLst/>
            </a:prstGeom>
            <a:noFill/>
          </p:spPr>
        </p:pic>
        <p:pic>
          <p:nvPicPr>
            <p:cNvPr id="17" name="Picture 4" descr="http://www.katherina-mueller.de/images/zauberfloeteschwerinbettina086.jpg"/>
            <p:cNvPicPr>
              <a:picLocks noChangeAspect="1" noChangeArrowheads="1"/>
            </p:cNvPicPr>
            <p:nvPr/>
          </p:nvPicPr>
          <p:blipFill>
            <a:blip r:embed="rId3" cstate="print"/>
            <a:srcRect l="13263" t="12434" r="8817"/>
            <a:stretch>
              <a:fillRect/>
            </a:stretch>
          </p:blipFill>
          <p:spPr bwMode="auto">
            <a:xfrm>
              <a:off x="467544" y="1628800"/>
              <a:ext cx="2519353" cy="3774977"/>
            </a:xfrm>
            <a:prstGeom prst="rect">
              <a:avLst/>
            </a:prstGeom>
            <a:noFill/>
          </p:spPr>
        </p:pic>
        <p:sp>
          <p:nvSpPr>
            <p:cNvPr id="18" name="Balra-jobbra nyíl 17"/>
            <p:cNvSpPr/>
            <p:nvPr/>
          </p:nvSpPr>
          <p:spPr>
            <a:xfrm>
              <a:off x="2987824" y="3284984"/>
              <a:ext cx="3765536" cy="360040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" name="Szövegdoboz 18"/>
          <p:cNvSpPr txBox="1"/>
          <p:nvPr/>
        </p:nvSpPr>
        <p:spPr>
          <a:xfrm>
            <a:off x="3350360" y="2207360"/>
            <a:ext cx="72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bánat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877410" y="4345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csalódás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113885" y="2665475"/>
            <a:ext cx="194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reményvesztettség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197655" y="3734410"/>
            <a:ext cx="20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</a:t>
            </a:r>
            <a:r>
              <a:rPr lang="hu-HU" dirty="0" smtClean="0"/>
              <a:t>észleges boldogság</a:t>
            </a:r>
            <a:endParaRPr lang="hu-HU" dirty="0"/>
          </a:p>
        </p:txBody>
      </p:sp>
      <p:pic>
        <p:nvPicPr>
          <p:cNvPr id="23" name="Picture 2" descr="https://encrypted-tbn1.gstatic.com/images?q=tbn:ANd9GcTRtIhWkh62Zr5OKrT0HtAFpLV5AhunWD8kPyi2II1IP3uUX3JG"/>
          <p:cNvPicPr>
            <a:picLocks noChangeAspect="1" noChangeArrowheads="1"/>
          </p:cNvPicPr>
          <p:nvPr/>
        </p:nvPicPr>
        <p:blipFill>
          <a:blip r:embed="rId4" cstate="print"/>
          <a:srcRect t="1839"/>
          <a:stretch>
            <a:fillRect/>
          </a:stretch>
        </p:blipFill>
        <p:spPr bwMode="auto">
          <a:xfrm>
            <a:off x="4113885" y="5108755"/>
            <a:ext cx="1473325" cy="1749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Szövegdoboz 23"/>
          <p:cNvSpPr txBox="1"/>
          <p:nvPr/>
        </p:nvSpPr>
        <p:spPr>
          <a:xfrm>
            <a:off x="6862575" y="1596540"/>
            <a:ext cx="825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Tünde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1212490" y="1596540"/>
            <a:ext cx="137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Pamina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448965" y="2207360"/>
            <a:ext cx="8313481" cy="2977748"/>
            <a:chOff x="448965" y="2512770"/>
            <a:chExt cx="8313481" cy="2977748"/>
          </a:xfrm>
        </p:grpSpPr>
        <p:pic>
          <p:nvPicPr>
            <p:cNvPr id="8" name="Picture 2" descr="http://www.evangelisch-in-freiburg.de/im/img/5StHYI-LbSrXmS-LWn-dOEvtJfOHmEviYfrV5fCIbFvDJFrAYKhGJFDu5Ejq_F_/s,x,563,y,396/f,j/zauberfloete_casting.jpg"/>
            <p:cNvPicPr>
              <a:picLocks noChangeAspect="1" noChangeArrowheads="1"/>
            </p:cNvPicPr>
            <p:nvPr/>
          </p:nvPicPr>
          <p:blipFill>
            <a:blip r:embed="rId2" cstate="print"/>
            <a:srcRect r="23115"/>
            <a:stretch>
              <a:fillRect/>
            </a:stretch>
          </p:blipFill>
          <p:spPr bwMode="auto">
            <a:xfrm>
              <a:off x="5640935" y="2512770"/>
              <a:ext cx="3121511" cy="2855671"/>
            </a:xfrm>
            <a:prstGeom prst="rect">
              <a:avLst/>
            </a:prstGeom>
            <a:noFill/>
          </p:spPr>
        </p:pic>
        <p:pic>
          <p:nvPicPr>
            <p:cNvPr id="9" name="Picture 4" descr="http://www.prae.hu/prae/upload/csongor1.jpg"/>
            <p:cNvPicPr>
              <a:picLocks noChangeAspect="1" noChangeArrowheads="1"/>
            </p:cNvPicPr>
            <p:nvPr/>
          </p:nvPicPr>
          <p:blipFill>
            <a:blip r:embed="rId3" cstate="print"/>
            <a:srcRect l="4336" t="13333" r="43628"/>
            <a:stretch>
              <a:fillRect/>
            </a:stretch>
          </p:blipFill>
          <p:spPr bwMode="auto">
            <a:xfrm>
              <a:off x="448965" y="2512770"/>
              <a:ext cx="2748690" cy="2977748"/>
            </a:xfrm>
            <a:prstGeom prst="rect">
              <a:avLst/>
            </a:prstGeom>
            <a:noFill/>
          </p:spPr>
        </p:pic>
        <p:sp>
          <p:nvSpPr>
            <p:cNvPr id="10" name="Balra-jobbra nyíl 9"/>
            <p:cNvSpPr/>
            <p:nvPr/>
          </p:nvSpPr>
          <p:spPr>
            <a:xfrm>
              <a:off x="3197656" y="3887115"/>
              <a:ext cx="2443280" cy="30541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Szövegdoboz 10"/>
          <p:cNvSpPr txBox="1"/>
          <p:nvPr/>
        </p:nvSpPr>
        <p:spPr>
          <a:xfrm>
            <a:off x="448965" y="5261460"/>
            <a:ext cx="3054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„…Ha </a:t>
            </a:r>
            <a:r>
              <a:rPr lang="hu-HU" dirty="0" smtClean="0"/>
              <a:t>engem kérdenének,</a:t>
            </a:r>
          </a:p>
          <a:p>
            <a:r>
              <a:rPr lang="hu-HU" dirty="0" smtClean="0"/>
              <a:t>Jobb szeretnék messze lenni,</a:t>
            </a:r>
          </a:p>
          <a:p>
            <a:r>
              <a:rPr lang="hu-HU" dirty="0" smtClean="0"/>
              <a:t>Legalább is olyan messze,</a:t>
            </a:r>
          </a:p>
          <a:p>
            <a:r>
              <a:rPr lang="hu-HU" dirty="0" smtClean="0"/>
              <a:t>Mint Pozsonytól Hortobágy</a:t>
            </a:r>
            <a:r>
              <a:rPr lang="hu-HU" dirty="0" smtClean="0"/>
              <a:t>.”</a:t>
            </a:r>
            <a:endParaRPr lang="hu-HU" dirty="0" smtClean="0"/>
          </a:p>
          <a:p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099050" y="5261460"/>
            <a:ext cx="229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„…A magamfajta </a:t>
            </a:r>
            <a:endParaRPr lang="hu-HU" dirty="0" smtClean="0"/>
          </a:p>
          <a:p>
            <a:r>
              <a:rPr lang="hu-HU" dirty="0" smtClean="0"/>
              <a:t>embernek is jól esnék, ha olykor volna </a:t>
            </a:r>
          </a:p>
          <a:p>
            <a:r>
              <a:rPr lang="hu-HU" dirty="0" smtClean="0"/>
              <a:t>valaki, akivel</a:t>
            </a:r>
            <a:r>
              <a:rPr lang="hu-HU" dirty="0" smtClean="0"/>
              <a:t>...”</a:t>
            </a:r>
            <a:endParaRPr lang="hu-HU" dirty="0"/>
          </a:p>
        </p:txBody>
      </p:sp>
      <p:sp>
        <p:nvSpPr>
          <p:cNvPr id="19" name="Cím 1"/>
          <p:cNvSpPr>
            <a:spLocks noGrp="1"/>
          </p:cNvSpPr>
          <p:nvPr>
            <p:ph type="title"/>
          </p:nvPr>
        </p:nvSpPr>
        <p:spPr>
          <a:xfrm>
            <a:off x="296260" y="1596540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          Ilma                       vs.                   </a:t>
            </a:r>
            <a:r>
              <a:rPr lang="hu-HU" dirty="0" err="1" smtClean="0"/>
              <a:t>Papagena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     Balga                          vs.                     Papageno</a:t>
            </a:r>
            <a:endParaRPr lang="hu-HU" dirty="0"/>
          </a:p>
        </p:txBody>
      </p:sp>
      <p:pic>
        <p:nvPicPr>
          <p:cNvPr id="8" name="Picture 2" descr="https://www.gasteig.de/media/uploads/images/kalender/individuell_quergross/b9ea2e21f5a2bff3b380666f6bb7c2f0.jpg"/>
          <p:cNvPicPr>
            <a:picLocks noChangeAspect="1" noChangeArrowheads="1"/>
          </p:cNvPicPr>
          <p:nvPr/>
        </p:nvPicPr>
        <p:blipFill>
          <a:blip r:embed="rId2" cstate="print"/>
          <a:srcRect r="30296"/>
          <a:stretch>
            <a:fillRect/>
          </a:stretch>
        </p:blipFill>
        <p:spPr bwMode="auto">
          <a:xfrm>
            <a:off x="6251755" y="2054655"/>
            <a:ext cx="2443280" cy="2901395"/>
          </a:xfrm>
          <a:prstGeom prst="rect">
            <a:avLst/>
          </a:prstGeom>
          <a:noFill/>
        </p:spPr>
      </p:pic>
      <p:pic>
        <p:nvPicPr>
          <p:cNvPr id="9" name="Picture 4" descr="http://diafilm.osaarchivum.org/public/filmstrips/000081/04.jpg"/>
          <p:cNvPicPr>
            <a:picLocks noChangeAspect="1" noChangeArrowheads="1"/>
          </p:cNvPicPr>
          <p:nvPr/>
        </p:nvPicPr>
        <p:blipFill>
          <a:blip r:embed="rId3" cstate="print"/>
          <a:srcRect r="52847" b="24973"/>
          <a:stretch>
            <a:fillRect/>
          </a:stretch>
        </p:blipFill>
        <p:spPr bwMode="auto">
          <a:xfrm>
            <a:off x="448965" y="2054655"/>
            <a:ext cx="2443280" cy="2901395"/>
          </a:xfrm>
          <a:prstGeom prst="rect">
            <a:avLst/>
          </a:prstGeom>
          <a:noFill/>
        </p:spPr>
      </p:pic>
      <p:sp>
        <p:nvSpPr>
          <p:cNvPr id="10" name="Balra-jobbra nyíl 9"/>
          <p:cNvSpPr/>
          <p:nvPr/>
        </p:nvSpPr>
        <p:spPr>
          <a:xfrm>
            <a:off x="2892245" y="3429000"/>
            <a:ext cx="3359510" cy="30541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404460" y="5108755"/>
            <a:ext cx="212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„…Egy </a:t>
            </a:r>
            <a:r>
              <a:rPr lang="hu-HU" dirty="0" smtClean="0"/>
              <a:t>takaros asszonyka, vidám gyerekek és jó humor. Kell-e több</a:t>
            </a:r>
            <a:r>
              <a:rPr lang="hu-HU" dirty="0" smtClean="0"/>
              <a:t>?”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96260" y="5108755"/>
            <a:ext cx="2748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„… Aki </a:t>
            </a:r>
            <a:r>
              <a:rPr lang="hu-HU" dirty="0" smtClean="0"/>
              <a:t>csúfol,</a:t>
            </a:r>
            <a:br>
              <a:rPr lang="hu-HU" dirty="0" smtClean="0"/>
            </a:br>
            <a:r>
              <a:rPr lang="hu-HU" dirty="0" smtClean="0"/>
              <a:t>Annak Balga, másnak Árki</a:t>
            </a:r>
            <a:br>
              <a:rPr lang="hu-HU" dirty="0" smtClean="0"/>
            </a:br>
            <a:r>
              <a:rPr lang="hu-HU" dirty="0" smtClean="0"/>
              <a:t>Tisztességes jó nevem. </a:t>
            </a:r>
            <a:r>
              <a:rPr lang="hu-HU" dirty="0" smtClean="0"/>
              <a:t>„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182820" y="220736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humor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044950" y="2207360"/>
            <a:ext cx="72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irónia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892245" y="3887115"/>
            <a:ext cx="130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szókimondó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892245" y="2818180"/>
            <a:ext cx="137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egyszerűbb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877410" y="2818180"/>
            <a:ext cx="1242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</a:t>
            </a:r>
            <a:r>
              <a:rPr lang="hu-HU" dirty="0" smtClean="0"/>
              <a:t>onyolult</a:t>
            </a:r>
          </a:p>
          <a:p>
            <a:r>
              <a:rPr lang="hu-HU" dirty="0" smtClean="0"/>
              <a:t>személység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044950" y="4497935"/>
            <a:ext cx="69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elvált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488230" y="4497935"/>
            <a:ext cx="75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szingli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335525" y="3887115"/>
            <a:ext cx="84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őszinte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     Mirigy                        vs.                      </a:t>
            </a:r>
            <a:r>
              <a:rPr lang="hu-HU" dirty="0" err="1" smtClean="0"/>
              <a:t>Sarastro</a:t>
            </a:r>
            <a:endParaRPr lang="hu-HU" dirty="0"/>
          </a:p>
        </p:txBody>
      </p:sp>
      <p:pic>
        <p:nvPicPr>
          <p:cNvPr id="8" name="Picture 2" descr="http://iszolnok.hu/wp-content/uploads/2014/09/cstszig.jpg"/>
          <p:cNvPicPr>
            <a:picLocks noChangeAspect="1" noChangeArrowheads="1"/>
          </p:cNvPicPr>
          <p:nvPr/>
        </p:nvPicPr>
        <p:blipFill>
          <a:blip r:embed="rId2" cstate="print"/>
          <a:srcRect l="18704" t="12024" r="43888" b="15832"/>
          <a:stretch>
            <a:fillRect/>
          </a:stretch>
        </p:blipFill>
        <p:spPr bwMode="auto">
          <a:xfrm>
            <a:off x="448965" y="2054655"/>
            <a:ext cx="2290575" cy="2748690"/>
          </a:xfrm>
          <a:prstGeom prst="rect">
            <a:avLst/>
          </a:prstGeom>
          <a:noFill/>
        </p:spPr>
      </p:pic>
      <p:pic>
        <p:nvPicPr>
          <p:cNvPr id="9" name="Picture 4" descr="http://www.lion-bass.de/s/cc_images/cache_7670046.jpg?t=1386872223"/>
          <p:cNvPicPr>
            <a:picLocks noChangeAspect="1" noChangeArrowheads="1"/>
          </p:cNvPicPr>
          <p:nvPr/>
        </p:nvPicPr>
        <p:blipFill>
          <a:blip r:embed="rId3" cstate="print"/>
          <a:srcRect l="15289" t="6557" r="19185"/>
          <a:stretch>
            <a:fillRect/>
          </a:stretch>
        </p:blipFill>
        <p:spPr bwMode="auto">
          <a:xfrm>
            <a:off x="6099050" y="2054655"/>
            <a:ext cx="2515696" cy="2825265"/>
          </a:xfrm>
          <a:prstGeom prst="rect">
            <a:avLst/>
          </a:prstGeom>
          <a:noFill/>
        </p:spPr>
      </p:pic>
      <p:sp>
        <p:nvSpPr>
          <p:cNvPr id="10" name="Balra-jobbra nyíl 9"/>
          <p:cNvSpPr/>
          <p:nvPr/>
        </p:nvSpPr>
        <p:spPr>
          <a:xfrm>
            <a:off x="2739540" y="2818180"/>
            <a:ext cx="3359510" cy="610820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404460" y="4956050"/>
            <a:ext cx="2192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igazságos, bölcs </a:t>
            </a:r>
            <a:r>
              <a:rPr lang="hu-HU" dirty="0" smtClean="0"/>
              <a:t>pap</a:t>
            </a:r>
          </a:p>
          <a:p>
            <a:pPr>
              <a:buFont typeface="Arial" pitchFamily="34" charset="0"/>
              <a:buChar char="•"/>
            </a:pPr>
            <a:r>
              <a:rPr lang="hu-HU" dirty="0" err="1" smtClean="0"/>
              <a:t>diktatorikus</a:t>
            </a:r>
            <a:r>
              <a:rPr lang="hu-HU" dirty="0" smtClean="0"/>
              <a:t> </a:t>
            </a:r>
            <a:r>
              <a:rPr lang="hu-HU" dirty="0" smtClean="0"/>
              <a:t>vonások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az igazság őre</a:t>
            </a:r>
          </a:p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739540" y="2512770"/>
            <a:ext cx="123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boszorkány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724705" y="2512770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Ízisz főpapja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655770" y="2970885"/>
            <a:ext cx="122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Misztikum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808475" y="3581705"/>
            <a:ext cx="119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szörnyeteg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907080" y="5414165"/>
            <a:ext cx="149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„ Vén penész”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96260" y="4956050"/>
            <a:ext cx="315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„ Balszerencsét, vészt huhogok”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0" y="5872280"/>
            <a:ext cx="492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Ártó démon, minden nemes törekvés akadályozója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szinhaz.szeged.hu/sznsz/files/tovabbi_kepek/DSC_1365.JPG"/>
          <p:cNvPicPr>
            <a:picLocks noChangeAspect="1" noChangeArrowheads="1"/>
          </p:cNvPicPr>
          <p:nvPr/>
        </p:nvPicPr>
        <p:blipFill>
          <a:blip r:embed="rId2" cstate="print"/>
          <a:srcRect r="4889"/>
          <a:stretch>
            <a:fillRect/>
          </a:stretch>
        </p:blipFill>
        <p:spPr bwMode="auto">
          <a:xfrm>
            <a:off x="143555" y="1138425"/>
            <a:ext cx="4196271" cy="2873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6" descr="http://keol.hu/upload/articles/thumb_638x427_interlace_90/-AWP5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130" y="3803899"/>
            <a:ext cx="4428445" cy="3054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http://www.arture.eu/preview_files/163_20100921082157_800.jpg"/>
          <p:cNvPicPr>
            <a:picLocks noChangeAspect="1" noChangeArrowheads="1"/>
          </p:cNvPicPr>
          <p:nvPr/>
        </p:nvPicPr>
        <p:blipFill>
          <a:blip r:embed="rId4" cstate="print"/>
          <a:srcRect t="12238" r="27921" b="2095"/>
          <a:stretch>
            <a:fillRect/>
          </a:stretch>
        </p:blipFill>
        <p:spPr bwMode="auto">
          <a:xfrm>
            <a:off x="5173670" y="1138425"/>
            <a:ext cx="3970330" cy="3054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Ötágú csillag 9"/>
          <p:cNvSpPr/>
          <p:nvPr/>
        </p:nvSpPr>
        <p:spPr>
          <a:xfrm>
            <a:off x="4113885" y="2665475"/>
            <a:ext cx="1374345" cy="1221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3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3995678"/>
            <a:ext cx="22202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hu-HU" dirty="0" smtClean="0"/>
              <a:t>Pénz 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hu-HU" dirty="0" smtClean="0"/>
              <a:t>Hatalom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hu-HU" dirty="0" smtClean="0"/>
              <a:t>Tudomány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hu-HU" dirty="0" smtClean="0"/>
              <a:t>Önző boldogság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320689" y="4497935"/>
            <a:ext cx="137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Az emberi   lét  abszurditása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vágyak korlátozott volta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113885" y="1443835"/>
            <a:ext cx="1374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Magatartás minta-sűrítmények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238</Words>
  <Application>Microsoft Office PowerPoint</Application>
  <PresentationFormat>Diavetítés a képernyőre (4:3 oldalarány)</PresentationFormat>
  <Paragraphs>67</Paragraphs>
  <Slides>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 Theme</vt:lpstr>
      <vt:lpstr>1. dia</vt:lpstr>
      <vt:lpstr>Téma:</vt:lpstr>
      <vt:lpstr>Tamino          vs.              Csongor</vt:lpstr>
      <vt:lpstr>4. dia</vt:lpstr>
      <vt:lpstr>           Ilma                       vs.                   Papagena</vt:lpstr>
      <vt:lpstr>      Balga                          vs.                     Papageno</vt:lpstr>
      <vt:lpstr>      Mirigy                        vs.                      Sarastro</vt:lpstr>
      <vt:lpstr>8. dia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Tanar</cp:lastModifiedBy>
  <cp:revision>40</cp:revision>
  <dcterms:created xsi:type="dcterms:W3CDTF">2013-08-21T19:17:07Z</dcterms:created>
  <dcterms:modified xsi:type="dcterms:W3CDTF">2016-04-21T12:35:20Z</dcterms:modified>
</cp:coreProperties>
</file>