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8"/>
    <p:sldId id="257" r:id="rId29"/>
    <p:sldId id="258" r:id="rId30"/>
    <p:sldId id="259" r:id="rId31"/>
    <p:sldId id="260" r:id="rId32"/>
    <p:sldId id="261" r:id="rId33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Red Hat Display" charset="1" panose="02010503040201060303"/>
      <p:regular r:id="rId10"/>
    </p:embeddedFont>
    <p:embeddedFont>
      <p:font typeface="Red Hat Display Bold" charset="1" panose="02010803040201060303"/>
      <p:regular r:id="rId11"/>
    </p:embeddedFont>
    <p:embeddedFont>
      <p:font typeface="Red Hat Display Italics" charset="1" panose="020105030402010D0303"/>
      <p:regular r:id="rId12"/>
    </p:embeddedFont>
    <p:embeddedFont>
      <p:font typeface="Red Hat Display Bold Italics" charset="1" panose="020108030402010D0303"/>
      <p:regular r:id="rId13"/>
    </p:embeddedFont>
    <p:embeddedFont>
      <p:font typeface="The Seasons" charset="1" panose="00000000000000000000"/>
      <p:regular r:id="rId14"/>
    </p:embeddedFont>
    <p:embeddedFont>
      <p:font typeface="The Seasons Bold" charset="1" panose="00000000000000000000"/>
      <p:regular r:id="rId15"/>
    </p:embeddedFont>
    <p:embeddedFont>
      <p:font typeface="The Seasons Italics" charset="1" panose="00000000000000000000"/>
      <p:regular r:id="rId16"/>
    </p:embeddedFont>
    <p:embeddedFont>
      <p:font typeface="The Seasons Bold Italics" charset="1" panose="00000000000000000000"/>
      <p:regular r:id="rId17"/>
    </p:embeddedFont>
    <p:embeddedFont>
      <p:font typeface="The Seasons Light" charset="1" panose="00000000000000000000"/>
      <p:regular r:id="rId18"/>
    </p:embeddedFont>
    <p:embeddedFont>
      <p:font typeface="The Seasons Light Italics" charset="1" panose="00000000000000000000"/>
      <p:regular r:id="rId19"/>
    </p:embeddedFont>
    <p:embeddedFont>
      <p:font typeface="Open Sans" charset="1" panose="020B0606030504020204"/>
      <p:regular r:id="rId20"/>
    </p:embeddedFont>
    <p:embeddedFont>
      <p:font typeface="Open Sans Bold" charset="1" panose="020B0806030504020204"/>
      <p:regular r:id="rId21"/>
    </p:embeddedFont>
    <p:embeddedFont>
      <p:font typeface="Open Sans Italics" charset="1" panose="020B0606030504020204"/>
      <p:regular r:id="rId22"/>
    </p:embeddedFont>
    <p:embeddedFont>
      <p:font typeface="Open Sans Bold Italics" charset="1" panose="020B0806030504020204"/>
      <p:regular r:id="rId23"/>
    </p:embeddedFont>
    <p:embeddedFont>
      <p:font typeface="Open Sans Light" charset="1" panose="020B0306030504020204"/>
      <p:regular r:id="rId24"/>
    </p:embeddedFont>
    <p:embeddedFont>
      <p:font typeface="Open Sans Light Italics" charset="1" panose="020B0306030504020204"/>
      <p:regular r:id="rId25"/>
    </p:embeddedFont>
    <p:embeddedFont>
      <p:font typeface="Open Sans Ultra-Bold" charset="1" panose="00000000000000000000"/>
      <p:regular r:id="rId26"/>
    </p:embeddedFont>
    <p:embeddedFont>
      <p:font typeface="Open Sans Ultra-Bold Italics" charset="1" panose="0000000000000000000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slides/slide1.xml" Type="http://schemas.openxmlformats.org/officeDocument/2006/relationships/slide"/><Relationship Id="rId29" Target="slides/slide2.xml" Type="http://schemas.openxmlformats.org/officeDocument/2006/relationships/slide"/><Relationship Id="rId3" Target="viewProps.xml" Type="http://schemas.openxmlformats.org/officeDocument/2006/relationships/viewProps"/><Relationship Id="rId30" Target="slides/slide3.xml" Type="http://schemas.openxmlformats.org/officeDocument/2006/relationships/slide"/><Relationship Id="rId31" Target="slides/slide4.xml" Type="http://schemas.openxmlformats.org/officeDocument/2006/relationships/slide"/><Relationship Id="rId32" Target="slides/slide5.xml" Type="http://schemas.openxmlformats.org/officeDocument/2006/relationships/slide"/><Relationship Id="rId33" Target="slides/slide6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1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F22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7992151"/>
            <a:ext cx="18288000" cy="2294849"/>
            <a:chOff x="0" y="0"/>
            <a:chExt cx="6186311" cy="77628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186311" cy="776282"/>
            </a:xfrm>
            <a:custGeom>
              <a:avLst/>
              <a:gdLst/>
              <a:ahLst/>
              <a:cxnLst/>
              <a:rect r="r" b="b" t="t" l="l"/>
              <a:pathLst>
                <a:path h="776282" w="6186311">
                  <a:moveTo>
                    <a:pt x="0" y="0"/>
                  </a:moveTo>
                  <a:lnTo>
                    <a:pt x="6186311" y="0"/>
                  </a:lnTo>
                  <a:lnTo>
                    <a:pt x="6186311" y="776282"/>
                  </a:lnTo>
                  <a:lnTo>
                    <a:pt x="0" y="776282"/>
                  </a:lnTo>
                  <a:close/>
                </a:path>
              </a:pathLst>
            </a:custGeom>
            <a:solidFill>
              <a:srgbClr val="C8A888"/>
            </a:solidFill>
          </p:spPr>
        </p:sp>
      </p:grpSp>
      <p:sp>
        <p:nvSpPr>
          <p:cNvPr name="Freeform 4" id="4"/>
          <p:cNvSpPr/>
          <p:nvPr/>
        </p:nvSpPr>
        <p:spPr>
          <a:xfrm flipH="true" flipV="false" rot="0">
            <a:off x="13727850" y="0"/>
            <a:ext cx="4788131" cy="10287000"/>
          </a:xfrm>
          <a:custGeom>
            <a:avLst/>
            <a:gdLst/>
            <a:ahLst/>
            <a:cxnLst/>
            <a:rect r="r" b="b" t="t" l="l"/>
            <a:pathLst>
              <a:path h="10287000" w="4788131">
                <a:moveTo>
                  <a:pt x="4788131" y="0"/>
                </a:moveTo>
                <a:lnTo>
                  <a:pt x="0" y="0"/>
                </a:lnTo>
                <a:lnTo>
                  <a:pt x="0" y="10287000"/>
                </a:lnTo>
                <a:lnTo>
                  <a:pt x="4788131" y="10287000"/>
                </a:lnTo>
                <a:lnTo>
                  <a:pt x="478813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227981" y="0"/>
            <a:ext cx="4788131" cy="10287000"/>
          </a:xfrm>
          <a:custGeom>
            <a:avLst/>
            <a:gdLst/>
            <a:ahLst/>
            <a:cxnLst/>
            <a:rect r="r" b="b" t="t" l="l"/>
            <a:pathLst>
              <a:path h="10287000" w="4788131">
                <a:moveTo>
                  <a:pt x="0" y="0"/>
                </a:moveTo>
                <a:lnTo>
                  <a:pt x="4788131" y="0"/>
                </a:lnTo>
                <a:lnTo>
                  <a:pt x="478813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430870" y="3804090"/>
            <a:ext cx="9426261" cy="29281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86"/>
              </a:lnSpc>
            </a:pPr>
            <a:r>
              <a:rPr lang="en-US" sz="13099">
                <a:solidFill>
                  <a:srgbClr val="D1B266"/>
                </a:solidFill>
                <a:latin typeface="The Seasons Bold"/>
              </a:rPr>
              <a:t>SINKOVITS IMRE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307315" y="8338571"/>
            <a:ext cx="10116447" cy="9197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56"/>
              </a:lnSpc>
            </a:pPr>
            <a:r>
              <a:rPr lang="en-US" sz="5040">
                <a:solidFill>
                  <a:srgbClr val="1F222B"/>
                </a:solidFill>
                <a:latin typeface="The Seasons"/>
              </a:rPr>
              <a:t>Zsákcérna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332373" y="9279566"/>
            <a:ext cx="10066332" cy="5032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87"/>
              </a:lnSpc>
            </a:pPr>
            <a:r>
              <a:rPr lang="en-US" sz="2991">
                <a:solidFill>
                  <a:srgbClr val="1F222B"/>
                </a:solidFill>
                <a:latin typeface="Red Hat Display"/>
              </a:rPr>
              <a:t>Fehér Adél, Katona Emese, Kiss Dorottya, Takács Éva</a:t>
            </a:r>
          </a:p>
        </p:txBody>
      </p:sp>
      <p:sp>
        <p:nvSpPr>
          <p:cNvPr name="Freeform 9" id="9"/>
          <p:cNvSpPr/>
          <p:nvPr/>
        </p:nvSpPr>
        <p:spPr>
          <a:xfrm flipH="true" flipV="false" rot="0">
            <a:off x="1306055" y="3075245"/>
            <a:ext cx="2807692" cy="6251946"/>
          </a:xfrm>
          <a:custGeom>
            <a:avLst/>
            <a:gdLst/>
            <a:ahLst/>
            <a:cxnLst/>
            <a:rect r="r" b="b" t="t" l="l"/>
            <a:pathLst>
              <a:path h="6251946" w="2807692">
                <a:moveTo>
                  <a:pt x="2807692" y="0"/>
                </a:moveTo>
                <a:lnTo>
                  <a:pt x="0" y="0"/>
                </a:lnTo>
                <a:lnTo>
                  <a:pt x="0" y="6251946"/>
                </a:lnTo>
                <a:lnTo>
                  <a:pt x="2807692" y="6251946"/>
                </a:lnTo>
                <a:lnTo>
                  <a:pt x="280769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4232095" y="3454046"/>
            <a:ext cx="3182809" cy="6251946"/>
          </a:xfrm>
          <a:custGeom>
            <a:avLst/>
            <a:gdLst/>
            <a:ahLst/>
            <a:cxnLst/>
            <a:rect r="r" b="b" t="t" l="l"/>
            <a:pathLst>
              <a:path h="6251946" w="3182809">
                <a:moveTo>
                  <a:pt x="0" y="0"/>
                </a:moveTo>
                <a:lnTo>
                  <a:pt x="3182808" y="0"/>
                </a:lnTo>
                <a:lnTo>
                  <a:pt x="3182808" y="6251945"/>
                </a:lnTo>
                <a:lnTo>
                  <a:pt x="0" y="62519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4734549" y="-939618"/>
            <a:ext cx="8818902" cy="2581533"/>
          </a:xfrm>
          <a:custGeom>
            <a:avLst/>
            <a:gdLst/>
            <a:ahLst/>
            <a:cxnLst/>
            <a:rect r="r" b="b" t="t" l="l"/>
            <a:pathLst>
              <a:path h="2581533" w="8818902">
                <a:moveTo>
                  <a:pt x="0" y="0"/>
                </a:moveTo>
                <a:lnTo>
                  <a:pt x="8818902" y="0"/>
                </a:lnTo>
                <a:lnTo>
                  <a:pt x="8818902" y="2581533"/>
                </a:lnTo>
                <a:lnTo>
                  <a:pt x="0" y="25815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F22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09281" y="2545715"/>
            <a:ext cx="12016211" cy="7331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55651" indent="-377825" lvl="1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FDFAF0"/>
                </a:solidFill>
                <a:latin typeface="Red Hat Display"/>
              </a:rPr>
              <a:t>Elismeréseinek listája: Kossuth-díj, Jászai Mari-díj, Érdemes Művész, A Magyar Köztársaság Közép Tiszti Keresztje, a Nemzeti Színház Örökös Tagja, a Magyar Örökség díja, a Halhatatlanok Társaságának tagja.</a:t>
            </a:r>
          </a:p>
          <a:p>
            <a:pPr marL="755651" indent="-377825" lvl="1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FDFAF0"/>
                </a:solidFill>
                <a:latin typeface="Red Hat Display"/>
              </a:rPr>
              <a:t>Elsőre felvették a Színházművészeti Fősikolára, majd diplomázásától fogva a Nemzeti Színházban játszott, majd később a József Attila Színházban.</a:t>
            </a:r>
          </a:p>
          <a:p>
            <a:pPr marL="755651" indent="-377825" lvl="1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FDFAF0"/>
                </a:solidFill>
                <a:latin typeface="Red Hat Display"/>
              </a:rPr>
              <a:t>Néhány jelentős darab amiben szerepelt: </a:t>
            </a:r>
          </a:p>
          <a:p>
            <a:pPr marL="1165870" indent="-388623" lvl="2">
              <a:lnSpc>
                <a:spcPts val="3780"/>
              </a:lnSpc>
              <a:buFont typeface="Arial"/>
              <a:buChar char="⚬"/>
            </a:pPr>
            <a:r>
              <a:rPr lang="en-US" sz="2700">
                <a:solidFill>
                  <a:srgbClr val="FDFAF0"/>
                </a:solidFill>
                <a:latin typeface="Red Hat Display"/>
              </a:rPr>
              <a:t>Madách Imre: Az ember tragédiája</a:t>
            </a:r>
          </a:p>
          <a:p>
            <a:pPr marL="1165870" indent="-388623" lvl="2">
              <a:lnSpc>
                <a:spcPts val="3780"/>
              </a:lnSpc>
              <a:buFont typeface="Arial"/>
              <a:buChar char="⚬"/>
            </a:pPr>
            <a:r>
              <a:rPr lang="en-US" sz="2700">
                <a:solidFill>
                  <a:srgbClr val="FDFAF0"/>
                </a:solidFill>
                <a:latin typeface="Red Hat Display"/>
              </a:rPr>
              <a:t>Hubay Miklós: Ők tudják, mi a szerelem </a:t>
            </a:r>
          </a:p>
          <a:p>
            <a:pPr marL="1165870" indent="-388623" lvl="2">
              <a:lnSpc>
                <a:spcPts val="3780"/>
              </a:lnSpc>
              <a:buFont typeface="Arial"/>
              <a:buChar char="⚬"/>
            </a:pPr>
            <a:r>
              <a:rPr lang="en-US" sz="2700">
                <a:solidFill>
                  <a:srgbClr val="FDFAF0"/>
                </a:solidFill>
                <a:latin typeface="Red Hat Display"/>
              </a:rPr>
              <a:t>Dumas-Roger Planchon: A három testőr (1962)</a:t>
            </a:r>
          </a:p>
          <a:p>
            <a:pPr marL="1165870" indent="-388623" lvl="2">
              <a:lnSpc>
                <a:spcPts val="3780"/>
              </a:lnSpc>
              <a:buFont typeface="Arial"/>
              <a:buChar char="⚬"/>
            </a:pPr>
            <a:r>
              <a:rPr lang="en-US" sz="2700">
                <a:solidFill>
                  <a:srgbClr val="FDFAF0"/>
                </a:solidFill>
                <a:latin typeface="Red Hat Display"/>
              </a:rPr>
              <a:t>Madách Imre: Mózes</a:t>
            </a:r>
          </a:p>
          <a:p>
            <a:pPr marL="1165870" indent="-388623" lvl="2">
              <a:lnSpc>
                <a:spcPts val="3780"/>
              </a:lnSpc>
              <a:buFont typeface="Arial"/>
              <a:buChar char="⚬"/>
            </a:pPr>
            <a:r>
              <a:rPr lang="en-US" sz="2700">
                <a:solidFill>
                  <a:srgbClr val="FDFAF0"/>
                </a:solidFill>
                <a:latin typeface="Red Hat Display"/>
              </a:rPr>
              <a:t>Shakespeare-darabok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534386" y="816169"/>
            <a:ext cx="10425314" cy="1339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793"/>
              </a:lnSpc>
            </a:pPr>
            <a:r>
              <a:rPr lang="en-US" sz="9992">
                <a:solidFill>
                  <a:srgbClr val="D1B266"/>
                </a:solidFill>
                <a:latin typeface="The Seasons Bold"/>
              </a:rPr>
              <a:t>A SZÍNPADON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2529668" y="1804725"/>
            <a:ext cx="4729632" cy="7453575"/>
          </a:xfrm>
          <a:custGeom>
            <a:avLst/>
            <a:gdLst/>
            <a:ahLst/>
            <a:cxnLst/>
            <a:rect r="r" b="b" t="t" l="l"/>
            <a:pathLst>
              <a:path h="7453575" w="4729632">
                <a:moveTo>
                  <a:pt x="0" y="0"/>
                </a:moveTo>
                <a:lnTo>
                  <a:pt x="4729632" y="0"/>
                </a:lnTo>
                <a:lnTo>
                  <a:pt x="4729632" y="7453575"/>
                </a:lnTo>
                <a:lnTo>
                  <a:pt x="0" y="74535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9144000" y="417196"/>
            <a:ext cx="8584727" cy="6115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Open Sans"/>
              </a:rPr>
              <a:t> “ma már tudom, őszintén átélt színielőadásoknak voltunk tanúi Imre egy-egy matematika feleleténél” – Szőnyi G. Sándor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8A88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60216" y="904480"/>
            <a:ext cx="11655340" cy="11062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248"/>
              </a:lnSpc>
            </a:pPr>
            <a:r>
              <a:rPr lang="en-US" sz="8237">
                <a:solidFill>
                  <a:srgbClr val="1F222B"/>
                </a:solidFill>
                <a:latin typeface="The Seasons Bold"/>
              </a:rPr>
              <a:t>SZINKRONSZÍNÉSZKÉNT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1702131" y="1625183"/>
            <a:ext cx="5359236" cy="7036635"/>
          </a:xfrm>
          <a:custGeom>
            <a:avLst/>
            <a:gdLst/>
            <a:ahLst/>
            <a:cxnLst/>
            <a:rect r="r" b="b" t="t" l="l"/>
            <a:pathLst>
              <a:path h="7036635" w="5359236">
                <a:moveTo>
                  <a:pt x="0" y="0"/>
                </a:moveTo>
                <a:lnTo>
                  <a:pt x="5359236" y="0"/>
                </a:lnTo>
                <a:lnTo>
                  <a:pt x="5359236" y="7036634"/>
                </a:lnTo>
                <a:lnTo>
                  <a:pt x="0" y="70366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1934561"/>
            <a:ext cx="11932546" cy="7632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55651" indent="-377825" lvl="1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1F222B"/>
                </a:solidFill>
                <a:latin typeface="Red Hat Display"/>
              </a:rPr>
              <a:t>Néhány ismertebb mű, amihez a hangját adta:</a:t>
            </a:r>
          </a:p>
          <a:p>
            <a:pPr marL="1295406" indent="-431802" lvl="2">
              <a:lnSpc>
                <a:spcPts val="4200"/>
              </a:lnSpc>
              <a:buFont typeface="Arial"/>
              <a:buChar char="⚬"/>
            </a:pPr>
            <a:r>
              <a:rPr lang="en-US" sz="3000">
                <a:solidFill>
                  <a:srgbClr val="1F222B"/>
                </a:solidFill>
                <a:latin typeface="Red Hat Display"/>
              </a:rPr>
              <a:t>Moby Dick (Gregory Peck)</a:t>
            </a:r>
          </a:p>
          <a:p>
            <a:pPr marL="1295406" indent="-431802" lvl="2">
              <a:lnSpc>
                <a:spcPts val="4200"/>
              </a:lnSpc>
              <a:buFont typeface="Arial"/>
              <a:buChar char="⚬"/>
            </a:pPr>
            <a:r>
              <a:rPr lang="en-US" sz="3000">
                <a:solidFill>
                  <a:srgbClr val="1F222B"/>
                </a:solidFill>
                <a:latin typeface="Red Hat Display"/>
              </a:rPr>
              <a:t>Ben Hur (Jack Hawkins)</a:t>
            </a:r>
          </a:p>
          <a:p>
            <a:pPr marL="1295406" indent="-431802" lvl="2">
              <a:lnSpc>
                <a:spcPts val="4200"/>
              </a:lnSpc>
              <a:buFont typeface="Arial"/>
              <a:buChar char="⚬"/>
            </a:pPr>
            <a:r>
              <a:rPr lang="en-US" sz="3000">
                <a:solidFill>
                  <a:srgbClr val="1F222B"/>
                </a:solidFill>
                <a:latin typeface="Red Hat Display"/>
              </a:rPr>
              <a:t>M</a:t>
            </a:r>
            <a:r>
              <a:rPr lang="en-US" sz="3000">
                <a:solidFill>
                  <a:srgbClr val="1F222B"/>
                </a:solidFill>
                <a:latin typeface="Red Hat Display"/>
              </a:rPr>
              <a:t>arco Polo (Burt Lancaster)</a:t>
            </a:r>
          </a:p>
          <a:p>
            <a:pPr marL="1295406" indent="-431802" lvl="2">
              <a:lnSpc>
                <a:spcPts val="4200"/>
              </a:lnSpc>
              <a:buFont typeface="Arial"/>
              <a:buChar char="⚬"/>
            </a:pPr>
            <a:r>
              <a:rPr lang="en-US" sz="3000">
                <a:solidFill>
                  <a:srgbClr val="1F222B"/>
                </a:solidFill>
                <a:latin typeface="Red Hat Display"/>
              </a:rPr>
              <a:t>My Fair Lady (Rex Harrison)</a:t>
            </a:r>
          </a:p>
          <a:p>
            <a:pPr marL="1295406" indent="-431802" lvl="2">
              <a:lnSpc>
                <a:spcPts val="4200"/>
              </a:lnSpc>
              <a:buFont typeface="Arial"/>
              <a:buChar char="⚬"/>
            </a:pPr>
            <a:r>
              <a:rPr lang="en-US" sz="3000">
                <a:solidFill>
                  <a:srgbClr val="1F222B"/>
                </a:solidFill>
                <a:latin typeface="Red Hat Display"/>
              </a:rPr>
              <a:t>Volt egyszer egy Vadnyugat (Henry Fonda)</a:t>
            </a:r>
          </a:p>
          <a:p>
            <a:pPr marL="1295406" indent="-431802" lvl="2">
              <a:lnSpc>
                <a:spcPts val="4200"/>
              </a:lnSpc>
              <a:buFont typeface="Arial"/>
              <a:buChar char="⚬"/>
            </a:pPr>
            <a:r>
              <a:rPr lang="en-US" sz="3000">
                <a:solidFill>
                  <a:srgbClr val="1F222B"/>
                </a:solidFill>
                <a:latin typeface="Red Hat Display"/>
              </a:rPr>
              <a:t>I</a:t>
            </a:r>
            <a:r>
              <a:rPr lang="en-US" sz="3000">
                <a:solidFill>
                  <a:srgbClr val="1F222B"/>
                </a:solidFill>
                <a:latin typeface="Red Hat Display"/>
              </a:rPr>
              <a:t>ndiana Jones 3. (Sean Connery)</a:t>
            </a:r>
          </a:p>
          <a:p>
            <a:pPr marL="1295406" indent="-431802" lvl="2">
              <a:lnSpc>
                <a:spcPts val="4200"/>
              </a:lnSpc>
              <a:buFont typeface="Arial"/>
              <a:buChar char="⚬"/>
            </a:pPr>
            <a:r>
              <a:rPr lang="en-US" sz="3000">
                <a:solidFill>
                  <a:srgbClr val="1F222B"/>
                </a:solidFill>
                <a:latin typeface="Red Hat Display"/>
              </a:rPr>
              <a:t>Hegylakó 2. (Sean Connery)</a:t>
            </a:r>
          </a:p>
          <a:p>
            <a:pPr marL="755651" indent="-377825" lvl="1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1F222B"/>
                </a:solidFill>
                <a:latin typeface="Red Hat Display"/>
              </a:rPr>
              <a:t>E</a:t>
            </a:r>
            <a:r>
              <a:rPr lang="en-US" sz="3500">
                <a:solidFill>
                  <a:srgbClr val="1F222B"/>
                </a:solidFill>
                <a:latin typeface="Red Hat Display"/>
              </a:rPr>
              <a:t>mellett rengeteg rajzfilmhez is hozzájárult:</a:t>
            </a:r>
          </a:p>
          <a:p>
            <a:pPr marL="1295406" indent="-431802" lvl="2">
              <a:lnSpc>
                <a:spcPts val="4200"/>
              </a:lnSpc>
              <a:buFont typeface="Arial"/>
              <a:buChar char="⚬"/>
            </a:pPr>
            <a:r>
              <a:rPr lang="en-US" sz="3000">
                <a:solidFill>
                  <a:srgbClr val="1F222B"/>
                </a:solidFill>
                <a:latin typeface="Red Hat Display"/>
              </a:rPr>
              <a:t>Hupikék törpikék (Törpapa, 1988-97)</a:t>
            </a:r>
          </a:p>
          <a:p>
            <a:pPr marL="1295406" indent="-431802" lvl="2">
              <a:lnSpc>
                <a:spcPts val="4200"/>
              </a:lnSpc>
              <a:buFont typeface="Arial"/>
              <a:buChar char="⚬"/>
            </a:pPr>
            <a:r>
              <a:rPr lang="en-US" sz="3000">
                <a:solidFill>
                  <a:srgbClr val="1F222B"/>
                </a:solidFill>
                <a:latin typeface="Red Hat Display"/>
              </a:rPr>
              <a:t>Sosemvolt király bánata (magyar film)</a:t>
            </a:r>
          </a:p>
          <a:p>
            <a:pPr marL="1295406" indent="-431802" lvl="2">
              <a:lnSpc>
                <a:spcPts val="4200"/>
              </a:lnSpc>
              <a:buFont typeface="Arial"/>
              <a:buChar char="⚬"/>
            </a:pPr>
            <a:r>
              <a:rPr lang="en-US" sz="3000">
                <a:solidFill>
                  <a:srgbClr val="1F222B"/>
                </a:solidFill>
                <a:latin typeface="Red Hat Display"/>
              </a:rPr>
              <a:t>Susi és Tekergő 1. és 2. (Bill Baucom és Jeff Bennett)</a:t>
            </a:r>
          </a:p>
          <a:p>
            <a:pPr marL="1295406" indent="-431802" lvl="2">
              <a:lnSpc>
                <a:spcPts val="4200"/>
              </a:lnSpc>
              <a:buFont typeface="Arial"/>
              <a:buChar char="⚬"/>
            </a:pPr>
            <a:r>
              <a:rPr lang="en-US" sz="3000">
                <a:solidFill>
                  <a:srgbClr val="1F222B"/>
                </a:solidFill>
                <a:latin typeface="Red Hat Display"/>
              </a:rPr>
              <a:t>Az oroszlánkirály 1. és 2. (James Earl Jones)</a:t>
            </a:r>
          </a:p>
          <a:p>
            <a:pPr marL="1295406" indent="-431802" lvl="2">
              <a:lnSpc>
                <a:spcPts val="4200"/>
              </a:lnSpc>
              <a:buFont typeface="Arial"/>
              <a:buChar char="⚬"/>
            </a:pPr>
            <a:r>
              <a:rPr lang="en-US" sz="3000">
                <a:solidFill>
                  <a:srgbClr val="1F222B"/>
                </a:solidFill>
                <a:latin typeface="Red Hat Display"/>
              </a:rPr>
              <a:t>Mulan (George Takei)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F22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923143">
            <a:off x="10438058" y="502462"/>
            <a:ext cx="8775780" cy="9282075"/>
          </a:xfrm>
          <a:custGeom>
            <a:avLst/>
            <a:gdLst/>
            <a:ahLst/>
            <a:cxnLst/>
            <a:rect r="r" b="b" t="t" l="l"/>
            <a:pathLst>
              <a:path h="9282075" w="8775780">
                <a:moveTo>
                  <a:pt x="0" y="0"/>
                </a:moveTo>
                <a:lnTo>
                  <a:pt x="8775781" y="0"/>
                </a:lnTo>
                <a:lnTo>
                  <a:pt x="8775781" y="9282076"/>
                </a:lnTo>
                <a:lnTo>
                  <a:pt x="0" y="92820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1397367"/>
            <a:ext cx="10954108" cy="13539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898"/>
              </a:lnSpc>
            </a:pPr>
            <a:r>
              <a:rPr lang="en-US" sz="10112">
                <a:solidFill>
                  <a:srgbClr val="D1B266"/>
                </a:solidFill>
                <a:latin typeface="The Seasons Bold"/>
              </a:rPr>
              <a:t>FILMSZÍNÉSZKÉNT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861850" y="2675113"/>
            <a:ext cx="9844644" cy="5559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55651" indent="-377825" lvl="1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FDFAF0"/>
                </a:solidFill>
                <a:latin typeface="Red Hat Display"/>
              </a:rPr>
              <a:t>Az ‘50-es években propagandától átitatott, ma már kevéssé ismert filmekben játszott</a:t>
            </a:r>
          </a:p>
          <a:p>
            <a:pPr marL="755651" indent="-377825" lvl="1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FDFAF0"/>
                </a:solidFill>
                <a:latin typeface="Red Hat Display"/>
              </a:rPr>
              <a:t>A </a:t>
            </a:r>
            <a:r>
              <a:rPr lang="en-US" sz="3500">
                <a:solidFill>
                  <a:srgbClr val="FDFAF0"/>
                </a:solidFill>
                <a:latin typeface="Red Hat Display"/>
              </a:rPr>
              <a:t>‘60-as években voltak a legnagyobb sikerei: </a:t>
            </a:r>
          </a:p>
          <a:p>
            <a:pPr marL="1511301" indent="-503767" lvl="2">
              <a:lnSpc>
                <a:spcPts val="4900"/>
              </a:lnSpc>
              <a:buFont typeface="Arial"/>
              <a:buChar char="⚬"/>
            </a:pPr>
            <a:r>
              <a:rPr lang="en-US" sz="3500">
                <a:solidFill>
                  <a:srgbClr val="FDFAF0"/>
                </a:solidFill>
                <a:latin typeface="Red Hat Display"/>
              </a:rPr>
              <a:t>Két félidő a pokolban (1961)</a:t>
            </a:r>
          </a:p>
          <a:p>
            <a:pPr marL="1511301" indent="-503767" lvl="2">
              <a:lnSpc>
                <a:spcPts val="4900"/>
              </a:lnSpc>
              <a:buFont typeface="Arial"/>
              <a:buChar char="⚬"/>
            </a:pPr>
            <a:r>
              <a:rPr lang="en-US" sz="3500">
                <a:solidFill>
                  <a:srgbClr val="FDFAF0"/>
                </a:solidFill>
                <a:latin typeface="Red Hat Display"/>
              </a:rPr>
              <a:t> A tizedes meg a többiek (1965)</a:t>
            </a:r>
          </a:p>
          <a:p>
            <a:pPr marL="1511301" indent="-503767" lvl="2">
              <a:lnSpc>
                <a:spcPts val="4900"/>
              </a:lnSpc>
              <a:buFont typeface="Arial"/>
              <a:buChar char="⚬"/>
            </a:pPr>
            <a:r>
              <a:rPr lang="en-US" sz="3500">
                <a:solidFill>
                  <a:srgbClr val="FDFAF0"/>
                </a:solidFill>
                <a:latin typeface="Red Hat Display"/>
              </a:rPr>
              <a:t>Egri csillagok (1968)</a:t>
            </a:r>
          </a:p>
          <a:p>
            <a:pPr marL="1511301" indent="-503767" lvl="2">
              <a:lnSpc>
                <a:spcPts val="4900"/>
              </a:lnSpc>
              <a:buFont typeface="Arial"/>
              <a:buChar char="⚬"/>
            </a:pPr>
            <a:r>
              <a:rPr lang="en-US" sz="3500">
                <a:solidFill>
                  <a:srgbClr val="FDFAF0"/>
                </a:solidFill>
                <a:latin typeface="Red Hat Display"/>
              </a:rPr>
              <a:t> Isten hozta, őrnagy úr! (1969)</a:t>
            </a:r>
          </a:p>
          <a:p>
            <a:pPr marL="755651" indent="-377825" lvl="1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FDFAF0"/>
                </a:solidFill>
                <a:latin typeface="Red Hat Display"/>
              </a:rPr>
              <a:t>későbbi filmei közül jelentősebb: </a:t>
            </a:r>
          </a:p>
          <a:p>
            <a:pPr marL="1511301" indent="-503767" lvl="2">
              <a:lnSpc>
                <a:spcPts val="4900"/>
              </a:lnSpc>
              <a:buFont typeface="Arial"/>
              <a:buChar char="⚬"/>
            </a:pPr>
            <a:r>
              <a:rPr lang="en-US" sz="3500">
                <a:solidFill>
                  <a:srgbClr val="FDFAF0"/>
                </a:solidFill>
                <a:latin typeface="Red Hat Display"/>
              </a:rPr>
              <a:t>Az új földesúr (1988)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861850" y="8544560"/>
            <a:ext cx="8657849" cy="953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62"/>
              </a:lnSpc>
            </a:pPr>
            <a:r>
              <a:rPr lang="en-US" sz="1830">
                <a:solidFill>
                  <a:srgbClr val="FFFFFF"/>
                </a:solidFill>
                <a:latin typeface="Open Sans"/>
              </a:rPr>
              <a:t>“Jó volt. Mindig, vagy szinte mindig, minden filmszerepében - a hazug, sematikus mesékben a forgatókönyv, a papirosízű figura ellenében is - hitelesen tudott megjelenni.”- Gervai András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8A88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167225" y="1397578"/>
            <a:ext cx="5092075" cy="8478219"/>
          </a:xfrm>
          <a:custGeom>
            <a:avLst/>
            <a:gdLst/>
            <a:ahLst/>
            <a:cxnLst/>
            <a:rect r="r" b="b" t="t" l="l"/>
            <a:pathLst>
              <a:path h="8478219" w="5092075">
                <a:moveTo>
                  <a:pt x="0" y="0"/>
                </a:moveTo>
                <a:lnTo>
                  <a:pt x="5092075" y="0"/>
                </a:lnTo>
                <a:lnTo>
                  <a:pt x="5092075" y="8478220"/>
                </a:lnTo>
                <a:lnTo>
                  <a:pt x="0" y="84782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21554" y="596587"/>
            <a:ext cx="14700122" cy="10071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544"/>
              </a:lnSpc>
            </a:pPr>
            <a:r>
              <a:rPr lang="en-US" sz="7437">
                <a:solidFill>
                  <a:srgbClr val="1F222B"/>
                </a:solidFill>
                <a:latin typeface="The Seasons Bold"/>
              </a:rPr>
              <a:t>A VERSEK ÉS DALOK VILÁGÁBAN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818141" y="1504585"/>
            <a:ext cx="10883989" cy="6797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1F222B"/>
                </a:solidFill>
                <a:latin typeface="Red Hat Display"/>
              </a:rPr>
              <a:t>Sinkovits jellegzetes hangjával számos versfelvételen is találkozhatunk:</a:t>
            </a:r>
          </a:p>
          <a:p>
            <a:pPr marL="1511301" indent="-503767" lvl="2">
              <a:lnSpc>
                <a:spcPts val="4900"/>
              </a:lnSpc>
              <a:buFont typeface="Arial"/>
              <a:buChar char="⚬"/>
            </a:pPr>
            <a:r>
              <a:rPr lang="en-US" sz="3500">
                <a:solidFill>
                  <a:srgbClr val="1F222B"/>
                </a:solidFill>
                <a:latin typeface="Red Hat Display"/>
              </a:rPr>
              <a:t>Rendületlenül c. kazettája, amely verseivel a kezdetektől a kortársakig visz el</a:t>
            </a:r>
          </a:p>
          <a:p>
            <a:pPr marL="1511301" indent="-503767" lvl="2">
              <a:lnSpc>
                <a:spcPts val="4900"/>
              </a:lnSpc>
              <a:buFont typeface="Arial"/>
              <a:buChar char="⚬"/>
            </a:pPr>
            <a:r>
              <a:rPr lang="en-US" sz="3500">
                <a:solidFill>
                  <a:srgbClr val="1F222B"/>
                </a:solidFill>
                <a:latin typeface="Red Hat Display"/>
              </a:rPr>
              <a:t>n</a:t>
            </a:r>
            <a:r>
              <a:rPr lang="en-US" sz="3500">
                <a:solidFill>
                  <a:srgbClr val="1F222B"/>
                </a:solidFill>
                <a:latin typeface="Red Hat Display"/>
              </a:rPr>
              <a:t>em félt lázadó hangvételű verseket szavalni, mint például Nagy Gáspár és Illyés Gyula írásait</a:t>
            </a:r>
          </a:p>
          <a:p>
            <a:pPr marL="1511301" indent="-503767" lvl="2">
              <a:lnSpc>
                <a:spcPts val="4900"/>
              </a:lnSpc>
              <a:buFont typeface="Arial"/>
              <a:buChar char="⚬"/>
            </a:pPr>
            <a:r>
              <a:rPr lang="en-US" sz="3500">
                <a:solidFill>
                  <a:srgbClr val="1F222B"/>
                </a:solidFill>
                <a:latin typeface="Red Hat Display"/>
              </a:rPr>
              <a:t>a Nemzetiből való elküldése is egy szavalás következménye: 1956. október 23-án máig emlékezetes hévvel tolmácsolta a Nemzeti dalt a Petőfi-szobornál</a:t>
            </a:r>
          </a:p>
          <a:p>
            <a:pPr marL="1511301" indent="-503767" lvl="2">
              <a:lnSpc>
                <a:spcPts val="4900"/>
              </a:lnSpc>
              <a:buFont typeface="Arial"/>
              <a:buChar char="⚬"/>
            </a:pPr>
            <a:r>
              <a:rPr lang="en-US" sz="3500">
                <a:solidFill>
                  <a:srgbClr val="1F222B"/>
                </a:solidFill>
                <a:latin typeface="Red Hat Display"/>
              </a:rPr>
              <a:t>kiemelkedő volt énekhangja is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958673" y="8768165"/>
            <a:ext cx="8602926" cy="9231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00"/>
              </a:lnSpc>
            </a:pPr>
            <a:r>
              <a:rPr lang="en-US" sz="2643">
                <a:solidFill>
                  <a:srgbClr val="1F222B"/>
                </a:solidFill>
                <a:latin typeface="Open Sans"/>
              </a:rPr>
              <a:t>,,A tábortűznél mi énekeltünk, ő dalolt… Ezt senki sem tudja visszaadni nekünk.”-Peschka Alfréd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F1A1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2001" y="2920885"/>
            <a:ext cx="16962305" cy="6653640"/>
            <a:chOff x="0" y="0"/>
            <a:chExt cx="5737866" cy="225073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737866" cy="2250737"/>
            </a:xfrm>
            <a:custGeom>
              <a:avLst/>
              <a:gdLst/>
              <a:ahLst/>
              <a:cxnLst/>
              <a:rect r="r" b="b" t="t" l="l"/>
              <a:pathLst>
                <a:path h="2250737" w="5737866">
                  <a:moveTo>
                    <a:pt x="0" y="0"/>
                  </a:moveTo>
                  <a:lnTo>
                    <a:pt x="5737866" y="0"/>
                  </a:lnTo>
                  <a:lnTo>
                    <a:pt x="5737866" y="2250737"/>
                  </a:lnTo>
                  <a:lnTo>
                    <a:pt x="0" y="2250737"/>
                  </a:lnTo>
                  <a:close/>
                </a:path>
              </a:pathLst>
            </a:custGeom>
            <a:solidFill>
              <a:srgbClr val="C8A888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12796894" y="0"/>
            <a:ext cx="7305788" cy="1288475"/>
          </a:xfrm>
          <a:custGeom>
            <a:avLst/>
            <a:gdLst/>
            <a:ahLst/>
            <a:cxnLst/>
            <a:rect r="r" b="b" t="t" l="l"/>
            <a:pathLst>
              <a:path h="1288475" w="7305788">
                <a:moveTo>
                  <a:pt x="0" y="0"/>
                </a:moveTo>
                <a:lnTo>
                  <a:pt x="7305788" y="0"/>
                </a:lnTo>
                <a:lnTo>
                  <a:pt x="7305788" y="1288475"/>
                </a:lnTo>
                <a:lnTo>
                  <a:pt x="0" y="12884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491106" y="0"/>
            <a:ext cx="7305788" cy="1288475"/>
          </a:xfrm>
          <a:custGeom>
            <a:avLst/>
            <a:gdLst/>
            <a:ahLst/>
            <a:cxnLst/>
            <a:rect r="r" b="b" t="t" l="l"/>
            <a:pathLst>
              <a:path h="1288475" w="7305788">
                <a:moveTo>
                  <a:pt x="0" y="0"/>
                </a:moveTo>
                <a:lnTo>
                  <a:pt x="7305788" y="0"/>
                </a:lnTo>
                <a:lnTo>
                  <a:pt x="7305788" y="1288475"/>
                </a:lnTo>
                <a:lnTo>
                  <a:pt x="0" y="12884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1814682" y="0"/>
            <a:ext cx="7305788" cy="1288475"/>
          </a:xfrm>
          <a:custGeom>
            <a:avLst/>
            <a:gdLst/>
            <a:ahLst/>
            <a:cxnLst/>
            <a:rect r="r" b="b" t="t" l="l"/>
            <a:pathLst>
              <a:path h="1288475" w="7305788">
                <a:moveTo>
                  <a:pt x="0" y="0"/>
                </a:moveTo>
                <a:lnTo>
                  <a:pt x="7305788" y="0"/>
                </a:lnTo>
                <a:lnTo>
                  <a:pt x="7305788" y="1288475"/>
                </a:lnTo>
                <a:lnTo>
                  <a:pt x="0" y="12884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028700" y="1397367"/>
            <a:ext cx="10954108" cy="13539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898"/>
              </a:lnSpc>
            </a:pPr>
            <a:r>
              <a:rPr lang="en-US" sz="10112">
                <a:solidFill>
                  <a:srgbClr val="D1B266"/>
                </a:solidFill>
                <a:latin typeface="The Seasons Bold"/>
              </a:rPr>
              <a:t>A BÁNK BÁNBAN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3096315"/>
            <a:ext cx="16230600" cy="61074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2700">
                <a:solidFill>
                  <a:srgbClr val="1F222B"/>
                </a:solidFill>
                <a:latin typeface="Red Hat Display"/>
              </a:rPr>
              <a:t>Nagy Péter 1975-ös kritikájában külön kiemeli Sinkovits Bánk bánját, mint a darab csillagát, aki újítást hozott Bánk tépelődésének megjelenítésébe: ,,Talán a legmélyebb benyomást hagyó Bánk, akit valaha látnom adatott.” Mátrai-Betegh Béla köztes álláspontot képvisel, ugyanis, bár úgy látja, Bánk alakja “hatalmas tömbben magaslik ebben a felújításban”, ezzel véleménye szerint gyengítve a többi karaktert, ily módon lecsiszolva pl. a Bánk-Petur konfliktus élét. Gertrudisszal való összecsapását viszont a mű nagyságához méltó jelenetnek találta. Illés Jenő a Film Színház Muzsika 1975-ös 1. számában elégedetlenül ír Sinkovits alakításáról, mondván, hogy: ,,Úgy érzem, rossz időpontban érte ez a nagy és megtisztelő feladat.” Azt is említi, hogy Sinkovits nem tudta kihasználni a szerepében rejlő lehetőségeket, és nagyjelenetei mind Gertrudissal, mind Peturral gyengélkednek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DAGBuBNbkPY</dc:identifier>
  <dcterms:modified xsi:type="dcterms:W3CDTF">2011-08-01T06:04:30Z</dcterms:modified>
  <cp:revision>1</cp:revision>
  <dc:title>Colorful Vintage Illustration Trendy History Theater Presentation</dc:title>
</cp:coreProperties>
</file>