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nva Sans Bold" charset="1" panose="020B0803030501040103"/>
      <p:regular r:id="rId19"/>
    </p:embeddedFont>
    <p:embeddedFont>
      <p:font typeface="DM Sans" charset="1" panose="00000000000000000000"/>
      <p:regular r:id="rId20"/>
    </p:embeddedFont>
    <p:embeddedFont>
      <p:font typeface="DM Sans Bold" charset="1" panose="00000000000000000000"/>
      <p:regular r:id="rId21"/>
    </p:embeddedFont>
    <p:embeddedFont>
      <p:font typeface="Open Sans Bold" charset="1" panose="020B0806030504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44908">
            <a:off x="12395032" y="1204893"/>
            <a:ext cx="7087456" cy="12470359"/>
            <a:chOff x="0" y="0"/>
            <a:chExt cx="660400" cy="1161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1161972"/>
            </a:xfrm>
            <a:custGeom>
              <a:avLst/>
              <a:gdLst/>
              <a:ahLst/>
              <a:cxnLst/>
              <a:rect r="r" b="b" t="t" l="l"/>
              <a:pathLst>
                <a:path h="1161972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808019" y="8563205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978472" y="3360898"/>
            <a:ext cx="8406488" cy="296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7"/>
              </a:lnSpc>
            </a:pPr>
            <a:r>
              <a:rPr lang="en-US" sz="9831">
                <a:solidFill>
                  <a:srgbClr val="2B1511"/>
                </a:solidFill>
                <a:latin typeface="Canva Sans Bold"/>
              </a:rPr>
              <a:t>BÁNK BÁN ELŐADÁSOK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146139" y="-572397"/>
            <a:ext cx="1144795" cy="114479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707776" y="230133"/>
            <a:ext cx="684529" cy="68452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B1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54890" y="0"/>
            <a:ext cx="6733110" cy="10309731"/>
          </a:xfrm>
          <a:custGeom>
            <a:avLst/>
            <a:gdLst/>
            <a:ahLst/>
            <a:cxnLst/>
            <a:rect r="r" b="b" t="t" l="l"/>
            <a:pathLst>
              <a:path h="10309731" w="6733110">
                <a:moveTo>
                  <a:pt x="0" y="0"/>
                </a:moveTo>
                <a:lnTo>
                  <a:pt x="6733110" y="0"/>
                </a:lnTo>
                <a:lnTo>
                  <a:pt x="6733110" y="10309731"/>
                </a:lnTo>
                <a:lnTo>
                  <a:pt x="0" y="10309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839" t="0" r="-6483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171295"/>
            <a:ext cx="9036718" cy="1757954"/>
            <a:chOff x="0" y="0"/>
            <a:chExt cx="2380041" cy="463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80041" cy="463000"/>
            </a:xfrm>
            <a:custGeom>
              <a:avLst/>
              <a:gdLst/>
              <a:ahLst/>
              <a:cxnLst/>
              <a:rect r="r" b="b" t="t" l="l"/>
              <a:pathLst>
                <a:path h="463000" w="2380041">
                  <a:moveTo>
                    <a:pt x="10281" y="0"/>
                  </a:moveTo>
                  <a:lnTo>
                    <a:pt x="2369760" y="0"/>
                  </a:lnTo>
                  <a:cubicBezTo>
                    <a:pt x="2375438" y="0"/>
                    <a:pt x="2380041" y="4603"/>
                    <a:pt x="2380041" y="10281"/>
                  </a:cubicBezTo>
                  <a:lnTo>
                    <a:pt x="2380041" y="452720"/>
                  </a:lnTo>
                  <a:cubicBezTo>
                    <a:pt x="2380041" y="458397"/>
                    <a:pt x="2375438" y="463000"/>
                    <a:pt x="2369760" y="463000"/>
                  </a:cubicBezTo>
                  <a:lnTo>
                    <a:pt x="10281" y="463000"/>
                  </a:lnTo>
                  <a:cubicBezTo>
                    <a:pt x="4603" y="463000"/>
                    <a:pt x="0" y="458397"/>
                    <a:pt x="0" y="452720"/>
                  </a:cubicBezTo>
                  <a:lnTo>
                    <a:pt x="0" y="10281"/>
                  </a:lnTo>
                  <a:cubicBezTo>
                    <a:pt x="0" y="4603"/>
                    <a:pt x="4603" y="0"/>
                    <a:pt x="10281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380041" cy="548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224"/>
                </a:lnSpc>
                <a:spcBef>
                  <a:spcPct val="0"/>
                </a:spcBef>
              </a:pPr>
              <a:r>
                <a:rPr lang="en-US" sz="4446">
                  <a:solidFill>
                    <a:srgbClr val="2B1511"/>
                  </a:solidFill>
                  <a:latin typeface="Canva Sans Bold"/>
                </a:rPr>
                <a:t>2017 - Vidnyánszky Attila - Pesti Nemzeti Színház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909768" y="7139363"/>
            <a:ext cx="5420447" cy="2941015"/>
            <a:chOff x="0" y="0"/>
            <a:chExt cx="789363" cy="4282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9363" cy="428291"/>
            </a:xfrm>
            <a:custGeom>
              <a:avLst/>
              <a:gdLst/>
              <a:ahLst/>
              <a:cxnLst/>
              <a:rect r="r" b="b" t="t" l="l"/>
              <a:pathLst>
                <a:path h="428291" w="789363">
                  <a:moveTo>
                    <a:pt x="0" y="0"/>
                  </a:moveTo>
                  <a:lnTo>
                    <a:pt x="789363" y="0"/>
                  </a:lnTo>
                  <a:lnTo>
                    <a:pt x="789363" y="428291"/>
                  </a:lnTo>
                  <a:lnTo>
                    <a:pt x="0" y="428291"/>
                  </a:lnTo>
                  <a:close/>
                </a:path>
              </a:pathLst>
            </a:custGeom>
            <a:solidFill>
              <a:srgbClr val="FFF0A2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89363" cy="456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909768" y="4037411"/>
            <a:ext cx="5420447" cy="2941015"/>
            <a:chOff x="0" y="0"/>
            <a:chExt cx="789363" cy="4282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9363" cy="428291"/>
            </a:xfrm>
            <a:custGeom>
              <a:avLst/>
              <a:gdLst/>
              <a:ahLst/>
              <a:cxnLst/>
              <a:rect r="r" b="b" t="t" l="l"/>
              <a:pathLst>
                <a:path h="428291" w="789363">
                  <a:moveTo>
                    <a:pt x="0" y="0"/>
                  </a:moveTo>
                  <a:lnTo>
                    <a:pt x="789363" y="0"/>
                  </a:lnTo>
                  <a:lnTo>
                    <a:pt x="789363" y="428291"/>
                  </a:lnTo>
                  <a:lnTo>
                    <a:pt x="0" y="428291"/>
                  </a:ln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789363" cy="456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60721" y="7139363"/>
            <a:ext cx="5420447" cy="2941015"/>
            <a:chOff x="0" y="0"/>
            <a:chExt cx="789363" cy="42829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63" cy="428291"/>
            </a:xfrm>
            <a:custGeom>
              <a:avLst/>
              <a:gdLst/>
              <a:ahLst/>
              <a:cxnLst/>
              <a:rect r="r" b="b" t="t" l="l"/>
              <a:pathLst>
                <a:path h="428291" w="789363">
                  <a:moveTo>
                    <a:pt x="0" y="0"/>
                  </a:moveTo>
                  <a:lnTo>
                    <a:pt x="789363" y="0"/>
                  </a:lnTo>
                  <a:lnTo>
                    <a:pt x="789363" y="428291"/>
                  </a:lnTo>
                  <a:lnTo>
                    <a:pt x="0" y="428291"/>
                  </a:lnTo>
                  <a:close/>
                </a:path>
              </a:pathLst>
            </a:custGeom>
            <a:solidFill>
              <a:srgbClr val="FFFAE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789363" cy="456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60721" y="4037411"/>
            <a:ext cx="5420447" cy="2941015"/>
            <a:chOff x="0" y="0"/>
            <a:chExt cx="789363" cy="42829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89363" cy="428291"/>
            </a:xfrm>
            <a:custGeom>
              <a:avLst/>
              <a:gdLst/>
              <a:ahLst/>
              <a:cxnLst/>
              <a:rect r="r" b="b" t="t" l="l"/>
              <a:pathLst>
                <a:path h="428291" w="789363">
                  <a:moveTo>
                    <a:pt x="0" y="0"/>
                  </a:moveTo>
                  <a:lnTo>
                    <a:pt x="789363" y="0"/>
                  </a:lnTo>
                  <a:lnTo>
                    <a:pt x="789363" y="428291"/>
                  </a:lnTo>
                  <a:lnTo>
                    <a:pt x="0" y="428291"/>
                  </a:lnTo>
                  <a:close/>
                </a:path>
              </a:pathLst>
            </a:custGeom>
            <a:solidFill>
              <a:srgbClr val="FFF0A2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789363" cy="456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106660" y="4288270"/>
            <a:ext cx="5022738" cy="41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454">
                <a:solidFill>
                  <a:srgbClr val="E0B15E"/>
                </a:solidFill>
                <a:latin typeface="DM Sans Bold"/>
              </a:rPr>
              <a:t>Címszereplő: Mátray László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64131" y="7514744"/>
            <a:ext cx="5022738" cy="41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454">
                <a:solidFill>
                  <a:srgbClr val="E0B15E"/>
                </a:solidFill>
                <a:latin typeface="DM Sans Bold"/>
              </a:rPr>
              <a:t>Udvaros Dorottya: Gertrudis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08622" y="7514744"/>
            <a:ext cx="5022738" cy="41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454">
                <a:solidFill>
                  <a:srgbClr val="A44F30"/>
                </a:solidFill>
                <a:latin typeface="DM Sans Bold"/>
              </a:rPr>
              <a:t>Melinda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58404" y="4288270"/>
            <a:ext cx="5022738" cy="41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454">
                <a:solidFill>
                  <a:srgbClr val="A44F30"/>
                </a:solidFill>
                <a:latin typeface="DM Sans Bold"/>
              </a:rPr>
              <a:t>Rendezői elv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21936" y="4827690"/>
            <a:ext cx="4592186" cy="2378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DM Sans"/>
              </a:rPr>
              <a:t>é</a:t>
            </a:r>
            <a:r>
              <a:rPr lang="en-US" sz="1825">
                <a:solidFill>
                  <a:srgbClr val="000000"/>
                </a:solidFill>
                <a:latin typeface="DM Sans"/>
              </a:rPr>
              <a:t>rdekesség: korábban is játszotta már egyszer Bánkot, 2011-ben a sepsiszentgyörgyi Tamási Áron Színházban, Bocsárdi László rendezésében, de ebből az előadásból kivették az ötödik felvonást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679407" y="4837674"/>
            <a:ext cx="4592186" cy="203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DM Sans"/>
              </a:rPr>
              <a:t>nem hagyja, hogy Bánk személyes vívódása leuralja a színpadot, a darabot erősen átfutják a mellékszálak, Bánk jellemvonásai gyakran más szereplők tetttei és a Bánkkal való viszonyukban által jelennek meg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323898" y="8254112"/>
            <a:ext cx="4592186" cy="66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DM Sans"/>
              </a:rPr>
              <a:t>Az előadásban Melindát Söptei Andrea játszotta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79407" y="8251508"/>
            <a:ext cx="4592186" cy="1006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7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DM Sans"/>
              </a:rPr>
              <a:t>Gert</a:t>
            </a:r>
            <a:r>
              <a:rPr lang="en-US" sz="1825">
                <a:solidFill>
                  <a:srgbClr val="000000"/>
                </a:solidFill>
                <a:latin typeface="DM Sans"/>
              </a:rPr>
              <a:t>rudis alakjában a meg nem értett idegent domborítja ki</a:t>
            </a:r>
          </a:p>
          <a:p>
            <a:pPr algn="ctr">
              <a:lnSpc>
                <a:spcPts val="273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91949" y="259694"/>
            <a:ext cx="7087456" cy="9767612"/>
            <a:chOff x="0" y="0"/>
            <a:chExt cx="660400" cy="9101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910133"/>
            </a:xfrm>
            <a:custGeom>
              <a:avLst/>
              <a:gdLst/>
              <a:ahLst/>
              <a:cxnLst/>
              <a:rect r="r" b="b" t="t" l="l"/>
              <a:pathLst>
                <a:path h="910133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664"/>
                  </a:cubicBezTo>
                  <a:lnTo>
                    <a:pt x="660400" y="910133"/>
                  </a:lnTo>
                  <a:lnTo>
                    <a:pt x="0" y="910133"/>
                  </a:lnTo>
                  <a:lnTo>
                    <a:pt x="0" y="33109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8425"/>
              <a:ext cx="660400" cy="8117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403338" y="8549080"/>
            <a:ext cx="3475840" cy="347584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101714" y="9171406"/>
            <a:ext cx="534212" cy="53421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03886" y="-594687"/>
            <a:ext cx="1537234" cy="153723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425671" y="458568"/>
            <a:ext cx="483979" cy="48397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015253" y="1028700"/>
            <a:ext cx="7128747" cy="1714336"/>
            <a:chOff x="0" y="0"/>
            <a:chExt cx="1877530" cy="45151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77530" cy="451512"/>
            </a:xfrm>
            <a:custGeom>
              <a:avLst/>
              <a:gdLst/>
              <a:ahLst/>
              <a:cxnLst/>
              <a:rect r="r" b="b" t="t" l="l"/>
              <a:pathLst>
                <a:path h="451512" w="1877530">
                  <a:moveTo>
                    <a:pt x="13032" y="0"/>
                  </a:moveTo>
                  <a:lnTo>
                    <a:pt x="1864498" y="0"/>
                  </a:lnTo>
                  <a:cubicBezTo>
                    <a:pt x="1867954" y="0"/>
                    <a:pt x="1871269" y="1373"/>
                    <a:pt x="1873713" y="3817"/>
                  </a:cubicBezTo>
                  <a:cubicBezTo>
                    <a:pt x="1876157" y="6261"/>
                    <a:pt x="1877530" y="9576"/>
                    <a:pt x="1877530" y="13032"/>
                  </a:cubicBezTo>
                  <a:lnTo>
                    <a:pt x="1877530" y="438480"/>
                  </a:lnTo>
                  <a:cubicBezTo>
                    <a:pt x="1877530" y="445678"/>
                    <a:pt x="1871695" y="451512"/>
                    <a:pt x="1864498" y="451512"/>
                  </a:cubicBezTo>
                  <a:lnTo>
                    <a:pt x="13032" y="451512"/>
                  </a:lnTo>
                  <a:cubicBezTo>
                    <a:pt x="5835" y="451512"/>
                    <a:pt x="0" y="445678"/>
                    <a:pt x="0" y="438480"/>
                  </a:cubicBezTo>
                  <a:lnTo>
                    <a:pt x="0" y="13032"/>
                  </a:lnTo>
                  <a:cubicBezTo>
                    <a:pt x="0" y="5835"/>
                    <a:pt x="5835" y="0"/>
                    <a:pt x="1303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877530" cy="518187"/>
            </a:xfrm>
            <a:prstGeom prst="rect">
              <a:avLst/>
            </a:prstGeom>
          </p:spPr>
          <p:txBody>
            <a:bodyPr anchor="ctr" rtlCol="false" tIns="215900" lIns="215900" bIns="215900" rIns="215900"/>
            <a:lstStyle/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699">
                  <a:solidFill>
                    <a:srgbClr val="2B1511"/>
                  </a:solidFill>
                  <a:latin typeface="Canva Sans Bold"/>
                </a:rPr>
                <a:t>2020 - Vilmos Noémi - Pécsi Nemzeti Színház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0051871" y="2291345"/>
            <a:ext cx="4883806" cy="6880061"/>
          </a:xfrm>
          <a:custGeom>
            <a:avLst/>
            <a:gdLst/>
            <a:ahLst/>
            <a:cxnLst/>
            <a:rect r="r" b="b" t="t" l="l"/>
            <a:pathLst>
              <a:path h="6880061" w="4883806">
                <a:moveTo>
                  <a:pt x="0" y="0"/>
                </a:moveTo>
                <a:lnTo>
                  <a:pt x="4883806" y="0"/>
                </a:lnTo>
                <a:lnTo>
                  <a:pt x="4883806" y="6880061"/>
                </a:lnTo>
                <a:lnTo>
                  <a:pt x="0" y="6880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015253" y="3442686"/>
            <a:ext cx="7128747" cy="5843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ez az előadás rendkívül nagy port kavart (elsősorban olyanok között, akik nem is látták), ugyanis nemcsak, hogy Nádasdy Ádám újrafordítását vette alapul, de ezt is átdolgozta a rendező és Törley-Havas Sára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 felháborodást főleg az okozta, hogy trágár kifejezések és szleng segítségével emelték a darab hatását, valamint a cselekményben és a karakterekben is eszközöltek változtatásokat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az előadás erősen tömöríti a drámát, a monológokból gyakran párbeszédet csinál, a sulykoló ismétléseket pedig igyekszik elhagyni, ezért egyszerre érthetőbb és nehezebben követhető, mint az eredeti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91949" y="259694"/>
            <a:ext cx="7087456" cy="9767612"/>
            <a:chOff x="0" y="0"/>
            <a:chExt cx="660400" cy="9101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910133"/>
            </a:xfrm>
            <a:custGeom>
              <a:avLst/>
              <a:gdLst/>
              <a:ahLst/>
              <a:cxnLst/>
              <a:rect r="r" b="b" t="t" l="l"/>
              <a:pathLst>
                <a:path h="910133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664"/>
                  </a:cubicBezTo>
                  <a:lnTo>
                    <a:pt x="660400" y="910133"/>
                  </a:lnTo>
                  <a:lnTo>
                    <a:pt x="0" y="910133"/>
                  </a:lnTo>
                  <a:lnTo>
                    <a:pt x="0" y="33109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8425"/>
              <a:ext cx="660400" cy="8117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425671" y="2004947"/>
            <a:ext cx="6304927" cy="6304927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25183" t="0" r="-25183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403338" y="8549080"/>
            <a:ext cx="3475840" cy="347584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101714" y="9171406"/>
            <a:ext cx="534212" cy="53421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03886" y="-594687"/>
            <a:ext cx="1537234" cy="153723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425671" y="458568"/>
            <a:ext cx="483979" cy="483979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015253" y="1028700"/>
            <a:ext cx="7128747" cy="1714336"/>
            <a:chOff x="0" y="0"/>
            <a:chExt cx="1877530" cy="45151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77530" cy="451512"/>
            </a:xfrm>
            <a:custGeom>
              <a:avLst/>
              <a:gdLst/>
              <a:ahLst/>
              <a:cxnLst/>
              <a:rect r="r" b="b" t="t" l="l"/>
              <a:pathLst>
                <a:path h="451512" w="1877530">
                  <a:moveTo>
                    <a:pt x="13032" y="0"/>
                  </a:moveTo>
                  <a:lnTo>
                    <a:pt x="1864498" y="0"/>
                  </a:lnTo>
                  <a:cubicBezTo>
                    <a:pt x="1867954" y="0"/>
                    <a:pt x="1871269" y="1373"/>
                    <a:pt x="1873713" y="3817"/>
                  </a:cubicBezTo>
                  <a:cubicBezTo>
                    <a:pt x="1876157" y="6261"/>
                    <a:pt x="1877530" y="9576"/>
                    <a:pt x="1877530" y="13032"/>
                  </a:cubicBezTo>
                  <a:lnTo>
                    <a:pt x="1877530" y="438480"/>
                  </a:lnTo>
                  <a:cubicBezTo>
                    <a:pt x="1877530" y="445678"/>
                    <a:pt x="1871695" y="451512"/>
                    <a:pt x="1864498" y="451512"/>
                  </a:cubicBezTo>
                  <a:lnTo>
                    <a:pt x="13032" y="451512"/>
                  </a:lnTo>
                  <a:cubicBezTo>
                    <a:pt x="5835" y="451512"/>
                    <a:pt x="0" y="445678"/>
                    <a:pt x="0" y="438480"/>
                  </a:cubicBezTo>
                  <a:lnTo>
                    <a:pt x="0" y="13032"/>
                  </a:lnTo>
                  <a:cubicBezTo>
                    <a:pt x="0" y="5835"/>
                    <a:pt x="5835" y="0"/>
                    <a:pt x="1303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877530" cy="518187"/>
            </a:xfrm>
            <a:prstGeom prst="rect">
              <a:avLst/>
            </a:prstGeom>
          </p:spPr>
          <p:txBody>
            <a:bodyPr anchor="ctr" rtlCol="false" tIns="215900" lIns="215900" bIns="215900" rIns="215900"/>
            <a:lstStyle/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699">
                  <a:solidFill>
                    <a:srgbClr val="2B1511"/>
                  </a:solidFill>
                  <a:latin typeface="Canva Sans Bold"/>
                </a:rPr>
                <a:t>2020 - Vilmos Noémi - Pécsi Nemzeti Színház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2015253" y="3442686"/>
            <a:ext cx="7128747" cy="5843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Jászay Tamás kritikája szerint a tragikomédia irányába hajaz ez a feldolgozás, a bohókás smink- és jelmeztervezés, valamint a szóhasználat és a dramaturgia miatt is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érdekesség, hogy népies és teljesen mai zenei elemek is megjelennek benne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Bánk: Bera Márk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Gertrudis: Herczeg Adrienn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Jászay Tamás kritikája alapján Gertrudis ebben a feldolgozásban aránytalanul erőteljes karakter Bánkhoz képest, aki inkább tétovának tűnik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Melinda: Vlasits Barbara 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Petur: Bergendi Barnabás</a:t>
            </a:r>
          </a:p>
          <a:p>
            <a:pPr algn="l">
              <a:lnSpc>
                <a:spcPts val="3374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44797" y="876300"/>
            <a:ext cx="7586700" cy="132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32"/>
              </a:lnSpc>
            </a:pPr>
            <a:r>
              <a:rPr lang="en-US" sz="7737">
                <a:solidFill>
                  <a:srgbClr val="000000"/>
                </a:solidFill>
                <a:latin typeface="Open Sans Bold"/>
              </a:rPr>
              <a:t>Forrásjegyzék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356503" y="2475865"/>
            <a:ext cx="7574994" cy="678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Film Színház Muzsika 1975/1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Kritkai Tükör 2003. március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Muzsika 2007. április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Pintér Jenő: A magyar irodalom története: tudományos rendszerezés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rubicon.hu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port.hu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pecsaktual.hu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nemzetiszinhaz.hu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szinhaz.net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Népszabadság 1970. március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Színház 1997. január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Nemzeti 2017. szeptember-október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Képek forrásai: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https://nemzetiszinhaz.hu/magazin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Film Színház Muzsika 1975/1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https://hirado.hu/extra/kultura/cikk/2023/02/10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https://hu.wikipedia.org/wiki/Bessenyei_Ferenc_%28sz%C3%ADnm%C5%B1v%C3%A9sz%29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https://www.jegy.hu/program/bank-ban-16-118591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DM Sans"/>
              </a:rPr>
              <a:t>https://szinhaz.net/2020/10/08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46237" y="1289396"/>
            <a:ext cx="5391748" cy="1714336"/>
            <a:chOff x="0" y="0"/>
            <a:chExt cx="1420049" cy="4515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0049" cy="451512"/>
            </a:xfrm>
            <a:custGeom>
              <a:avLst/>
              <a:gdLst/>
              <a:ahLst/>
              <a:cxnLst/>
              <a:rect r="r" b="b" t="t" l="l"/>
              <a:pathLst>
                <a:path h="451512" w="1420049">
                  <a:moveTo>
                    <a:pt x="17231" y="0"/>
                  </a:moveTo>
                  <a:lnTo>
                    <a:pt x="1402818" y="0"/>
                  </a:lnTo>
                  <a:cubicBezTo>
                    <a:pt x="1412334" y="0"/>
                    <a:pt x="1420049" y="7714"/>
                    <a:pt x="1420049" y="17231"/>
                  </a:cubicBezTo>
                  <a:lnTo>
                    <a:pt x="1420049" y="434282"/>
                  </a:lnTo>
                  <a:cubicBezTo>
                    <a:pt x="1420049" y="443798"/>
                    <a:pt x="1412334" y="451512"/>
                    <a:pt x="1402818" y="451512"/>
                  </a:cubicBezTo>
                  <a:lnTo>
                    <a:pt x="17231" y="451512"/>
                  </a:lnTo>
                  <a:cubicBezTo>
                    <a:pt x="7714" y="451512"/>
                    <a:pt x="0" y="443798"/>
                    <a:pt x="0" y="434282"/>
                  </a:cubicBezTo>
                  <a:lnTo>
                    <a:pt x="0" y="17231"/>
                  </a:lnTo>
                  <a:cubicBezTo>
                    <a:pt x="0" y="7714"/>
                    <a:pt x="7714" y="0"/>
                    <a:pt x="1723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420049" cy="518187"/>
            </a:xfrm>
            <a:prstGeom prst="rect">
              <a:avLst/>
            </a:prstGeom>
          </p:spPr>
          <p:txBody>
            <a:bodyPr anchor="ctr" rtlCol="false" tIns="215900" lIns="215900" bIns="215900" rIns="215900"/>
            <a:lstStyle/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699">
                  <a:solidFill>
                    <a:srgbClr val="2B1511"/>
                  </a:solidFill>
                  <a:latin typeface="Canva Sans Bold"/>
                </a:rPr>
                <a:t>1839. március 23. - Pesti Nemzeti Színház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567472" y="3399059"/>
            <a:ext cx="10872424" cy="5214049"/>
            <a:chOff x="0" y="0"/>
            <a:chExt cx="2863519" cy="13732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63519" cy="1373247"/>
            </a:xfrm>
            <a:custGeom>
              <a:avLst/>
              <a:gdLst/>
              <a:ahLst/>
              <a:cxnLst/>
              <a:rect r="r" b="b" t="t" l="l"/>
              <a:pathLst>
                <a:path h="1373247" w="2863519">
                  <a:moveTo>
                    <a:pt x="7833" y="0"/>
                  </a:moveTo>
                  <a:lnTo>
                    <a:pt x="2855686" y="0"/>
                  </a:lnTo>
                  <a:cubicBezTo>
                    <a:pt x="2857764" y="0"/>
                    <a:pt x="2859756" y="825"/>
                    <a:pt x="2861225" y="2294"/>
                  </a:cubicBezTo>
                  <a:cubicBezTo>
                    <a:pt x="2862694" y="3763"/>
                    <a:pt x="2863519" y="5755"/>
                    <a:pt x="2863519" y="7833"/>
                  </a:cubicBezTo>
                  <a:lnTo>
                    <a:pt x="2863519" y="1365415"/>
                  </a:lnTo>
                  <a:cubicBezTo>
                    <a:pt x="2863519" y="1367492"/>
                    <a:pt x="2862694" y="1369484"/>
                    <a:pt x="2861225" y="1370953"/>
                  </a:cubicBezTo>
                  <a:cubicBezTo>
                    <a:pt x="2859756" y="1372422"/>
                    <a:pt x="2857764" y="1373247"/>
                    <a:pt x="2855686" y="1373247"/>
                  </a:cubicBezTo>
                  <a:lnTo>
                    <a:pt x="7833" y="1373247"/>
                  </a:lnTo>
                  <a:cubicBezTo>
                    <a:pt x="5755" y="1373247"/>
                    <a:pt x="3763" y="1372422"/>
                    <a:pt x="2294" y="1370953"/>
                  </a:cubicBezTo>
                  <a:cubicBezTo>
                    <a:pt x="825" y="1369484"/>
                    <a:pt x="0" y="1367492"/>
                    <a:pt x="0" y="1365415"/>
                  </a:cubicBezTo>
                  <a:lnTo>
                    <a:pt x="0" y="7833"/>
                  </a:lnTo>
                  <a:cubicBezTo>
                    <a:pt x="0" y="5755"/>
                    <a:pt x="825" y="3763"/>
                    <a:pt x="2294" y="2294"/>
                  </a:cubicBezTo>
                  <a:cubicBezTo>
                    <a:pt x="3763" y="825"/>
                    <a:pt x="5755" y="0"/>
                    <a:pt x="7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863519" cy="1401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12735" y="8140435"/>
            <a:ext cx="4293129" cy="429312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613155" y="-2146565"/>
            <a:ext cx="4293129" cy="429312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389711" y="-1175164"/>
            <a:ext cx="4016153" cy="2203864"/>
          </a:xfrm>
          <a:custGeom>
            <a:avLst/>
            <a:gdLst/>
            <a:ahLst/>
            <a:cxnLst/>
            <a:rect r="r" b="b" t="t" l="l"/>
            <a:pathLst>
              <a:path h="2203864" w="4016153">
                <a:moveTo>
                  <a:pt x="0" y="0"/>
                </a:moveTo>
                <a:lnTo>
                  <a:pt x="4016154" y="0"/>
                </a:lnTo>
                <a:lnTo>
                  <a:pt x="4016154" y="2203864"/>
                </a:lnTo>
                <a:lnTo>
                  <a:pt x="0" y="220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922177" y="3599656"/>
            <a:ext cx="10265444" cy="5013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1039" indent="-260520" lvl="1">
              <a:lnSpc>
                <a:spcPts val="3620"/>
              </a:lnSpc>
              <a:buFont typeface="Arial"/>
              <a:buChar char="•"/>
            </a:pPr>
            <a:r>
              <a:rPr lang="en-US" sz="2413">
                <a:solidFill>
                  <a:srgbClr val="000000"/>
                </a:solidFill>
                <a:latin typeface="DM Sans"/>
              </a:rPr>
              <a:t>Vörösmarty is írt róla színikritikát: a szereplők közül Bánk karakterét túlságosan ingadozónak, nem elég konzisztensnek találta, Gertrudist nehezen érhetőnek titulálta, valamint a negyedik felvonás vontatottságával sem volt megelégedve. Ezzel együtt azonban ,,ritka tüneménynek” nevezte a művet, különösen, mint kezdő szerző alkotását.</a:t>
            </a:r>
          </a:p>
          <a:p>
            <a:pPr algn="l" marL="521039" indent="-260520" lvl="1">
              <a:lnSpc>
                <a:spcPts val="3620"/>
              </a:lnSpc>
              <a:buFont typeface="Arial"/>
              <a:buChar char="•"/>
            </a:pPr>
            <a:r>
              <a:rPr lang="en-US" sz="2413">
                <a:solidFill>
                  <a:srgbClr val="000000"/>
                </a:solidFill>
                <a:latin typeface="DM Sans"/>
              </a:rPr>
              <a:t>a Bánk bán első pesti előadása</a:t>
            </a:r>
          </a:p>
          <a:p>
            <a:pPr algn="l" marL="521039" indent="-260520" lvl="1">
              <a:lnSpc>
                <a:spcPts val="3620"/>
              </a:lnSpc>
              <a:buFont typeface="Arial"/>
              <a:buChar char="•"/>
            </a:pPr>
            <a:r>
              <a:rPr lang="en-US" sz="2413">
                <a:solidFill>
                  <a:srgbClr val="000000"/>
                </a:solidFill>
                <a:latin typeface="DM Sans"/>
              </a:rPr>
              <a:t>azelőtt Kassán mutatták be először, 1833-ban, ahol mérsékelt sikert aratott, majd később Pestre is eljutott</a:t>
            </a:r>
          </a:p>
          <a:p>
            <a:pPr algn="l" marL="521039" indent="-260520" lvl="1">
              <a:lnSpc>
                <a:spcPts val="3620"/>
              </a:lnSpc>
              <a:buFont typeface="Arial"/>
              <a:buChar char="•"/>
            </a:pPr>
            <a:r>
              <a:rPr lang="en-US" sz="2413">
                <a:solidFill>
                  <a:srgbClr val="000000"/>
                </a:solidFill>
                <a:latin typeface="DM Sans"/>
              </a:rPr>
              <a:t>az egyik néző, gróf Széchenyi István lázítónak és veszedelmesnek találta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-1474667" y="9379003"/>
            <a:ext cx="4016153" cy="2203864"/>
          </a:xfrm>
          <a:custGeom>
            <a:avLst/>
            <a:gdLst/>
            <a:ahLst/>
            <a:cxnLst/>
            <a:rect r="r" b="b" t="t" l="l"/>
            <a:pathLst>
              <a:path h="2203864" w="4016153">
                <a:moveTo>
                  <a:pt x="0" y="0"/>
                </a:moveTo>
                <a:lnTo>
                  <a:pt x="4016153" y="0"/>
                </a:lnTo>
                <a:lnTo>
                  <a:pt x="4016153" y="2203864"/>
                </a:lnTo>
                <a:lnTo>
                  <a:pt x="0" y="220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B1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43301" y="5175645"/>
            <a:ext cx="10464525" cy="104645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368812" y="-3424875"/>
            <a:ext cx="12607523" cy="1260752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238711" y="2169752"/>
            <a:ext cx="7842561" cy="7842561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00267" y="526623"/>
              <a:ext cx="5549466" cy="5296755"/>
            </a:xfrm>
            <a:custGeom>
              <a:avLst/>
              <a:gdLst/>
              <a:ahLst/>
              <a:cxnLst/>
              <a:rect r="r" b="b" t="t" l="l"/>
              <a:pathLst>
                <a:path h="5296755" w="5549466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t="0" r="223" b="-66561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652706" y="-1342412"/>
            <a:ext cx="4320933" cy="2371112"/>
          </a:xfrm>
          <a:custGeom>
            <a:avLst/>
            <a:gdLst/>
            <a:ahLst/>
            <a:cxnLst/>
            <a:rect r="r" b="b" t="t" l="l"/>
            <a:pathLst>
              <a:path h="2371112" w="4320933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1360469" y="9331122"/>
            <a:ext cx="3924501" cy="2153570"/>
          </a:xfrm>
          <a:custGeom>
            <a:avLst/>
            <a:gdLst/>
            <a:ahLst/>
            <a:cxnLst/>
            <a:rect r="r" b="b" t="t" l="l"/>
            <a:pathLst>
              <a:path h="2153570" w="3924501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16690" y="1019175"/>
            <a:ext cx="8312048" cy="2291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35"/>
              </a:lnSpc>
            </a:pPr>
            <a:r>
              <a:rPr lang="en-US" sz="5029">
                <a:solidFill>
                  <a:srgbClr val="2B1511"/>
                </a:solidFill>
                <a:latin typeface="Canva Sans Bold"/>
              </a:rPr>
              <a:t>1970 - Both Béla - Pesti Nemzeti Színház</a:t>
            </a:r>
          </a:p>
          <a:p>
            <a:pPr algn="l" marL="0" indent="0" lvl="0">
              <a:lnSpc>
                <a:spcPts val="6035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755963" y="2812211"/>
            <a:ext cx="6182318" cy="511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0376" indent="-240188" lvl="1">
              <a:lnSpc>
                <a:spcPts val="3381"/>
              </a:lnSpc>
              <a:buFont typeface="Arial"/>
              <a:buChar char="•"/>
            </a:pPr>
            <a:r>
              <a:rPr lang="en-US" sz="2224">
                <a:solidFill>
                  <a:srgbClr val="000000"/>
                </a:solidFill>
                <a:latin typeface="DM Sans"/>
              </a:rPr>
              <a:t>címszereplő: Bessenyei Ferenc, aki már 1951 óta játszotta Bánkot, de hálátlan szerepnek tartotta:</a:t>
            </a:r>
          </a:p>
          <a:p>
            <a:pPr algn="l" marL="480376" indent="-240188" lvl="1">
              <a:lnSpc>
                <a:spcPts val="3381"/>
              </a:lnSpc>
              <a:buFont typeface="Arial"/>
              <a:buChar char="•"/>
            </a:pPr>
            <a:r>
              <a:rPr lang="en-US" sz="2224">
                <a:solidFill>
                  <a:srgbClr val="000000"/>
                </a:solidFill>
                <a:latin typeface="DM Sans"/>
              </a:rPr>
              <a:t>„A Bánk bánban hibás szituációk vannak. A darab dramaturgiája állandóan méltatlan helyzetben felejti hősét. Csaknem százötven éve minden kudarcsorozat végén megállapíthatjuk, hogy Katona műve egyedülálló remekmű, csak éppen a Bánk bánt játszó színészre zúdul a néha becsületsértésig fajuló negatív jelzők tömege.”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B1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43301" y="5175645"/>
            <a:ext cx="10464525" cy="104645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368812" y="-3424875"/>
            <a:ext cx="12607523" cy="1260752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B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238711" y="2312437"/>
            <a:ext cx="7842561" cy="7842561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00267" y="526623"/>
              <a:ext cx="5549466" cy="5296755"/>
            </a:xfrm>
            <a:custGeom>
              <a:avLst/>
              <a:gdLst/>
              <a:ahLst/>
              <a:cxnLst/>
              <a:rect r="r" b="b" t="t" l="l"/>
              <a:pathLst>
                <a:path h="5296755" w="5549466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t="-220" r="223" b="-22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652706" y="-1342412"/>
            <a:ext cx="4320933" cy="2371112"/>
          </a:xfrm>
          <a:custGeom>
            <a:avLst/>
            <a:gdLst/>
            <a:ahLst/>
            <a:cxnLst/>
            <a:rect r="r" b="b" t="t" l="l"/>
            <a:pathLst>
              <a:path h="2371112" w="4320933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1360469" y="9331122"/>
            <a:ext cx="3924501" cy="2153570"/>
          </a:xfrm>
          <a:custGeom>
            <a:avLst/>
            <a:gdLst/>
            <a:ahLst/>
            <a:cxnLst/>
            <a:rect r="r" b="b" t="t" l="l"/>
            <a:pathLst>
              <a:path h="2153570" w="3924501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16690" y="1019175"/>
            <a:ext cx="8312048" cy="2291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35"/>
              </a:lnSpc>
            </a:pPr>
            <a:r>
              <a:rPr lang="en-US" sz="5029">
                <a:solidFill>
                  <a:srgbClr val="2B1511"/>
                </a:solidFill>
                <a:latin typeface="Canva Sans Bold"/>
              </a:rPr>
              <a:t>1970 - Both Béla - Pesti Nemzeti Színház</a:t>
            </a:r>
          </a:p>
          <a:p>
            <a:pPr algn="l" marL="0" indent="0" lvl="0">
              <a:lnSpc>
                <a:spcPts val="6035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755963" y="2812211"/>
            <a:ext cx="6182318" cy="5424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cicomátlan díszlet (Csányi Árpád), letisztult rendezés, különlegessége a mérsékelt hangerő (ne az üvöltésben legyen a hatás) kevesebb díszlet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 Népszabadság szerint (Molnár G. Péter) a szenvedélyek helyett a politkai felelősségtudat okozza a fő feszültséget ebben a rendezésben, “a reprízek során rárakódott rossz hagyományokat letisztította a rendező”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Petur: Kállai Ferenc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Melinda: Moór Mariann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kerülte a teátralitást a megőrülésben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380859">
            <a:off x="-1313287" y="7502544"/>
            <a:ext cx="2842082" cy="7461317"/>
            <a:chOff x="0" y="0"/>
            <a:chExt cx="660400" cy="17337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1733748"/>
            </a:xfrm>
            <a:custGeom>
              <a:avLst/>
              <a:gdLst/>
              <a:ahLst/>
              <a:cxnLst/>
              <a:rect r="r" b="b" t="t" l="l"/>
              <a:pathLst>
                <a:path h="173374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8959"/>
                  </a:cubicBezTo>
                  <a:lnTo>
                    <a:pt x="660400" y="1733748"/>
                  </a:lnTo>
                  <a:lnTo>
                    <a:pt x="0" y="1733748"/>
                  </a:lnTo>
                  <a:lnTo>
                    <a:pt x="0" y="34998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>
                <a:alpha val="43922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8425"/>
              <a:ext cx="660400" cy="163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377137">
            <a:off x="-916789" y="4206328"/>
            <a:ext cx="1338510" cy="7384047"/>
            <a:chOff x="0" y="0"/>
            <a:chExt cx="660400" cy="36431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3643174"/>
            </a:xfrm>
            <a:custGeom>
              <a:avLst/>
              <a:gdLst/>
              <a:ahLst/>
              <a:cxnLst/>
              <a:rect r="r" b="b" t="t" l="l"/>
              <a:pathLst>
                <a:path h="364317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1373"/>
                  </a:cubicBezTo>
                  <a:lnTo>
                    <a:pt x="660400" y="3643174"/>
                  </a:lnTo>
                  <a:lnTo>
                    <a:pt x="0" y="3643174"/>
                  </a:lnTo>
                  <a:lnTo>
                    <a:pt x="0" y="39378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8425"/>
              <a:ext cx="660400" cy="35447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377137">
            <a:off x="3012298" y="9449050"/>
            <a:ext cx="411277" cy="2198755"/>
            <a:chOff x="0" y="0"/>
            <a:chExt cx="660400" cy="35306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400" cy="3530605"/>
            </a:xfrm>
            <a:custGeom>
              <a:avLst/>
              <a:gdLst/>
              <a:ahLst/>
              <a:cxnLst/>
              <a:rect r="r" b="b" t="t" l="l"/>
              <a:pathLst>
                <a:path h="353060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872"/>
                  </a:cubicBezTo>
                  <a:lnTo>
                    <a:pt x="660400" y="3530605"/>
                  </a:lnTo>
                  <a:lnTo>
                    <a:pt x="0" y="3530605"/>
                  </a:lnTo>
                  <a:lnTo>
                    <a:pt x="0" y="39120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8425"/>
              <a:ext cx="660400" cy="3432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593381" y="3740822"/>
            <a:ext cx="1290759" cy="129075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49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-2023730" y="7040723"/>
            <a:ext cx="3495899" cy="4260352"/>
          </a:xfrm>
          <a:prstGeom prst="line">
            <a:avLst/>
          </a:prstGeom>
          <a:ln cap="rnd" w="85725">
            <a:solidFill>
              <a:srgbClr val="E0B15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3434821" y="1464833"/>
            <a:ext cx="4904889" cy="7357334"/>
            <a:chOff x="0" y="0"/>
            <a:chExt cx="6350000" cy="9525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0" t="-1997" r="0" b="-1997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372687" y="1894287"/>
            <a:ext cx="7147739" cy="1808435"/>
            <a:chOff x="0" y="0"/>
            <a:chExt cx="1882532" cy="47629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82532" cy="476296"/>
            </a:xfrm>
            <a:custGeom>
              <a:avLst/>
              <a:gdLst/>
              <a:ahLst/>
              <a:cxnLst/>
              <a:rect r="r" b="b" t="t" l="l"/>
              <a:pathLst>
                <a:path h="476296" w="1882532">
                  <a:moveTo>
                    <a:pt x="36826" y="0"/>
                  </a:moveTo>
                  <a:lnTo>
                    <a:pt x="1845706" y="0"/>
                  </a:lnTo>
                  <a:cubicBezTo>
                    <a:pt x="1866044" y="0"/>
                    <a:pt x="1882532" y="16488"/>
                    <a:pt x="1882532" y="36826"/>
                  </a:cubicBezTo>
                  <a:lnTo>
                    <a:pt x="1882532" y="439469"/>
                  </a:lnTo>
                  <a:cubicBezTo>
                    <a:pt x="1882532" y="459808"/>
                    <a:pt x="1866044" y="476296"/>
                    <a:pt x="1845706" y="476296"/>
                  </a:cubicBezTo>
                  <a:lnTo>
                    <a:pt x="36826" y="476296"/>
                  </a:lnTo>
                  <a:cubicBezTo>
                    <a:pt x="16488" y="476296"/>
                    <a:pt x="0" y="459808"/>
                    <a:pt x="0" y="439469"/>
                  </a:cubicBezTo>
                  <a:lnTo>
                    <a:pt x="0" y="36826"/>
                  </a:lnTo>
                  <a:cubicBezTo>
                    <a:pt x="0" y="16488"/>
                    <a:pt x="16488" y="0"/>
                    <a:pt x="3682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1882532" cy="476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935"/>
                </a:lnSpc>
                <a:spcBef>
                  <a:spcPct val="0"/>
                </a:spcBef>
              </a:pPr>
              <a:r>
                <a:rPr lang="en-US" sz="4946">
                  <a:solidFill>
                    <a:srgbClr val="2B1511"/>
                  </a:solidFill>
                  <a:latin typeface="Canva Sans Bold"/>
                </a:rPr>
                <a:t>1975 - Marton Endre - Pesti Nemzeti Színház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016428" y="3820259"/>
            <a:ext cx="5186737" cy="374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Csányi Á</a:t>
            </a:r>
            <a:r>
              <a:rPr lang="en-US" sz="2220">
                <a:solidFill>
                  <a:srgbClr val="000000"/>
                </a:solidFill>
                <a:latin typeface="DM Sans"/>
              </a:rPr>
              <a:t>rpád díszleteit itt is külön dicsérték 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viszonylag mérsékelt hangszerelése kritikába ütközött, ugyanis Illés Jenő szerint nem adott elég feszültséget, szenvedélyes forróságot, ez hiányzik Gertrudis és Bánk nagyjelenetéből is</a:t>
            </a:r>
          </a:p>
          <a:p>
            <a:pPr algn="l">
              <a:lnSpc>
                <a:spcPts val="3374"/>
              </a:lnSpc>
            </a:pPr>
          </a:p>
        </p:txBody>
      </p:sp>
      <p:grpSp>
        <p:nvGrpSpPr>
          <p:cNvPr name="Group 21" id="21"/>
          <p:cNvGrpSpPr/>
          <p:nvPr/>
        </p:nvGrpSpPr>
        <p:grpSpPr>
          <a:xfrm rot="-8419140">
            <a:off x="16781988" y="-3913825"/>
            <a:ext cx="2842082" cy="7253346"/>
            <a:chOff x="0" y="0"/>
            <a:chExt cx="660400" cy="168542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60400" cy="1685423"/>
            </a:xfrm>
            <a:custGeom>
              <a:avLst/>
              <a:gdLst/>
              <a:ahLst/>
              <a:cxnLst/>
              <a:rect r="r" b="b" t="t" l="l"/>
              <a:pathLst>
                <a:path h="1685423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7885"/>
                  </a:cubicBezTo>
                  <a:lnTo>
                    <a:pt x="660400" y="1685423"/>
                  </a:lnTo>
                  <a:lnTo>
                    <a:pt x="0" y="1685423"/>
                  </a:lnTo>
                  <a:lnTo>
                    <a:pt x="0" y="34887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>
                <a:alpha val="4392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98425"/>
              <a:ext cx="660400" cy="1586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-8422862">
            <a:off x="18303618" y="-391052"/>
            <a:ext cx="1338510" cy="5875601"/>
            <a:chOff x="0" y="0"/>
            <a:chExt cx="660400" cy="28989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60400" cy="2898930"/>
            </a:xfrm>
            <a:custGeom>
              <a:avLst/>
              <a:gdLst/>
              <a:ahLst/>
              <a:cxnLst/>
              <a:rect r="r" b="b" t="t" l="l"/>
              <a:pathLst>
                <a:path h="289893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74841"/>
                  </a:cubicBezTo>
                  <a:lnTo>
                    <a:pt x="660400" y="2898930"/>
                  </a:lnTo>
                  <a:lnTo>
                    <a:pt x="0" y="2898930"/>
                  </a:lnTo>
                  <a:lnTo>
                    <a:pt x="0" y="37671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98425"/>
              <a:ext cx="660400" cy="28005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-8422862">
            <a:off x="14997526" y="-558072"/>
            <a:ext cx="411277" cy="1644511"/>
            <a:chOff x="0" y="0"/>
            <a:chExt cx="660400" cy="264063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0400" cy="2640639"/>
            </a:xfrm>
            <a:custGeom>
              <a:avLst/>
              <a:gdLst/>
              <a:ahLst/>
              <a:cxnLst/>
              <a:rect r="r" b="b" t="t" l="l"/>
              <a:pathLst>
                <a:path h="2640639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69104"/>
                  </a:cubicBezTo>
                  <a:lnTo>
                    <a:pt x="660400" y="2640639"/>
                  </a:lnTo>
                  <a:lnTo>
                    <a:pt x="0" y="2640639"/>
                  </a:lnTo>
                  <a:lnTo>
                    <a:pt x="0" y="37078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98425"/>
              <a:ext cx="660400" cy="2542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AutoShape 30" id="30"/>
          <p:cNvSpPr/>
          <p:nvPr/>
        </p:nvSpPr>
        <p:spPr>
          <a:xfrm flipH="true">
            <a:off x="17077631" y="-274996"/>
            <a:ext cx="3190486" cy="3827111"/>
          </a:xfrm>
          <a:prstGeom prst="line">
            <a:avLst/>
          </a:prstGeom>
          <a:ln cap="rnd" w="85725">
            <a:solidFill>
              <a:srgbClr val="E0B15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380859">
            <a:off x="-1313287" y="7502544"/>
            <a:ext cx="2842082" cy="7461317"/>
            <a:chOff x="0" y="0"/>
            <a:chExt cx="660400" cy="17337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1733748"/>
            </a:xfrm>
            <a:custGeom>
              <a:avLst/>
              <a:gdLst/>
              <a:ahLst/>
              <a:cxnLst/>
              <a:rect r="r" b="b" t="t" l="l"/>
              <a:pathLst>
                <a:path h="173374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8959"/>
                  </a:cubicBezTo>
                  <a:lnTo>
                    <a:pt x="660400" y="1733748"/>
                  </a:lnTo>
                  <a:lnTo>
                    <a:pt x="0" y="1733748"/>
                  </a:lnTo>
                  <a:lnTo>
                    <a:pt x="0" y="34998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>
                <a:alpha val="43922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8425"/>
              <a:ext cx="660400" cy="1635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377137">
            <a:off x="-916789" y="4206328"/>
            <a:ext cx="1338510" cy="7384047"/>
            <a:chOff x="0" y="0"/>
            <a:chExt cx="660400" cy="36431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3643174"/>
            </a:xfrm>
            <a:custGeom>
              <a:avLst/>
              <a:gdLst/>
              <a:ahLst/>
              <a:cxnLst/>
              <a:rect r="r" b="b" t="t" l="l"/>
              <a:pathLst>
                <a:path h="364317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1373"/>
                  </a:cubicBezTo>
                  <a:lnTo>
                    <a:pt x="660400" y="3643174"/>
                  </a:lnTo>
                  <a:lnTo>
                    <a:pt x="0" y="3643174"/>
                  </a:lnTo>
                  <a:lnTo>
                    <a:pt x="0" y="39378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8425"/>
              <a:ext cx="660400" cy="35447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377137">
            <a:off x="3012298" y="9449050"/>
            <a:ext cx="411277" cy="2198755"/>
            <a:chOff x="0" y="0"/>
            <a:chExt cx="660400" cy="35306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400" cy="3530605"/>
            </a:xfrm>
            <a:custGeom>
              <a:avLst/>
              <a:gdLst/>
              <a:ahLst/>
              <a:cxnLst/>
              <a:rect r="r" b="b" t="t" l="l"/>
              <a:pathLst>
                <a:path h="3530605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872"/>
                  </a:cubicBezTo>
                  <a:lnTo>
                    <a:pt x="660400" y="3530605"/>
                  </a:lnTo>
                  <a:lnTo>
                    <a:pt x="0" y="3530605"/>
                  </a:lnTo>
                  <a:lnTo>
                    <a:pt x="0" y="39120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8425"/>
              <a:ext cx="660400" cy="3432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593381" y="3740822"/>
            <a:ext cx="1290759" cy="129075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496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-2023730" y="7040723"/>
            <a:ext cx="3495899" cy="4260352"/>
          </a:xfrm>
          <a:prstGeom prst="line">
            <a:avLst/>
          </a:prstGeom>
          <a:ln cap="rnd" w="85725">
            <a:solidFill>
              <a:srgbClr val="E0B15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3434821" y="1464833"/>
            <a:ext cx="4904889" cy="7357334"/>
            <a:chOff x="0" y="0"/>
            <a:chExt cx="6350000" cy="9525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0" t="-2822" r="0" b="-59114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372687" y="1894287"/>
            <a:ext cx="7147739" cy="1808435"/>
            <a:chOff x="0" y="0"/>
            <a:chExt cx="1882532" cy="47629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82532" cy="476296"/>
            </a:xfrm>
            <a:custGeom>
              <a:avLst/>
              <a:gdLst/>
              <a:ahLst/>
              <a:cxnLst/>
              <a:rect r="r" b="b" t="t" l="l"/>
              <a:pathLst>
                <a:path h="476296" w="1882532">
                  <a:moveTo>
                    <a:pt x="36826" y="0"/>
                  </a:moveTo>
                  <a:lnTo>
                    <a:pt x="1845706" y="0"/>
                  </a:lnTo>
                  <a:cubicBezTo>
                    <a:pt x="1866044" y="0"/>
                    <a:pt x="1882532" y="16488"/>
                    <a:pt x="1882532" y="36826"/>
                  </a:cubicBezTo>
                  <a:lnTo>
                    <a:pt x="1882532" y="439469"/>
                  </a:lnTo>
                  <a:cubicBezTo>
                    <a:pt x="1882532" y="459808"/>
                    <a:pt x="1866044" y="476296"/>
                    <a:pt x="1845706" y="476296"/>
                  </a:cubicBezTo>
                  <a:lnTo>
                    <a:pt x="36826" y="476296"/>
                  </a:lnTo>
                  <a:cubicBezTo>
                    <a:pt x="16488" y="476296"/>
                    <a:pt x="0" y="459808"/>
                    <a:pt x="0" y="439469"/>
                  </a:cubicBezTo>
                  <a:lnTo>
                    <a:pt x="0" y="36826"/>
                  </a:lnTo>
                  <a:cubicBezTo>
                    <a:pt x="0" y="16488"/>
                    <a:pt x="16488" y="0"/>
                    <a:pt x="3682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1882532" cy="476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935"/>
                </a:lnSpc>
                <a:spcBef>
                  <a:spcPct val="0"/>
                </a:spcBef>
              </a:pPr>
              <a:r>
                <a:rPr lang="en-US" sz="4946">
                  <a:solidFill>
                    <a:srgbClr val="2B1511"/>
                  </a:solidFill>
                  <a:latin typeface="Canva Sans Bold"/>
                </a:rPr>
                <a:t>1975 - Marton Endre - Pesti Nemzeti Színház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016428" y="3820259"/>
            <a:ext cx="5186737" cy="291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Bánk: Sinkovits Imre</a:t>
            </a:r>
          </a:p>
          <a:p>
            <a:pPr algn="l" marL="958596" indent="-319532" lvl="2">
              <a:lnSpc>
                <a:spcPts val="3374"/>
              </a:lnSpc>
              <a:buFont typeface="Arial"/>
              <a:buChar char="⚬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alakítása vitatott, l. másik ppt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Gertrudis: Ronyecz Mária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Melinda: Vörös Eszter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Petúr: Básti Lajos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szándék: klasszikus tolmácsolás</a:t>
            </a:r>
          </a:p>
          <a:p>
            <a:pPr algn="l">
              <a:lnSpc>
                <a:spcPts val="3374"/>
              </a:lnSpc>
            </a:pPr>
          </a:p>
        </p:txBody>
      </p:sp>
      <p:grpSp>
        <p:nvGrpSpPr>
          <p:cNvPr name="Group 21" id="21"/>
          <p:cNvGrpSpPr/>
          <p:nvPr/>
        </p:nvGrpSpPr>
        <p:grpSpPr>
          <a:xfrm rot="-8419140">
            <a:off x="16781988" y="-3913825"/>
            <a:ext cx="2842082" cy="7253346"/>
            <a:chOff x="0" y="0"/>
            <a:chExt cx="660400" cy="168542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60400" cy="1685423"/>
            </a:xfrm>
            <a:custGeom>
              <a:avLst/>
              <a:gdLst/>
              <a:ahLst/>
              <a:cxnLst/>
              <a:rect r="r" b="b" t="t" l="l"/>
              <a:pathLst>
                <a:path h="1685423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7885"/>
                  </a:cubicBezTo>
                  <a:lnTo>
                    <a:pt x="660400" y="1685423"/>
                  </a:lnTo>
                  <a:lnTo>
                    <a:pt x="0" y="1685423"/>
                  </a:lnTo>
                  <a:lnTo>
                    <a:pt x="0" y="34887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>
                <a:alpha val="43922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98425"/>
              <a:ext cx="660400" cy="1586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-8422862">
            <a:off x="18303618" y="-391052"/>
            <a:ext cx="1338510" cy="5875601"/>
            <a:chOff x="0" y="0"/>
            <a:chExt cx="660400" cy="28989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60400" cy="2898930"/>
            </a:xfrm>
            <a:custGeom>
              <a:avLst/>
              <a:gdLst/>
              <a:ahLst/>
              <a:cxnLst/>
              <a:rect r="r" b="b" t="t" l="l"/>
              <a:pathLst>
                <a:path h="289893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74841"/>
                  </a:cubicBezTo>
                  <a:lnTo>
                    <a:pt x="660400" y="2898930"/>
                  </a:lnTo>
                  <a:lnTo>
                    <a:pt x="0" y="2898930"/>
                  </a:lnTo>
                  <a:lnTo>
                    <a:pt x="0" y="37671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98425"/>
              <a:ext cx="660400" cy="28005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-8422862">
            <a:off x="14997526" y="-558072"/>
            <a:ext cx="411277" cy="1644511"/>
            <a:chOff x="0" y="0"/>
            <a:chExt cx="660400" cy="264063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0400" cy="2640639"/>
            </a:xfrm>
            <a:custGeom>
              <a:avLst/>
              <a:gdLst/>
              <a:ahLst/>
              <a:cxnLst/>
              <a:rect r="r" b="b" t="t" l="l"/>
              <a:pathLst>
                <a:path h="2640639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69104"/>
                  </a:cubicBezTo>
                  <a:lnTo>
                    <a:pt x="660400" y="2640639"/>
                  </a:lnTo>
                  <a:lnTo>
                    <a:pt x="0" y="2640639"/>
                  </a:lnTo>
                  <a:lnTo>
                    <a:pt x="0" y="37078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98425"/>
              <a:ext cx="660400" cy="2542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AutoShape 30" id="30"/>
          <p:cNvSpPr/>
          <p:nvPr/>
        </p:nvSpPr>
        <p:spPr>
          <a:xfrm flipH="true">
            <a:off x="17077631" y="-274996"/>
            <a:ext cx="3190486" cy="3827111"/>
          </a:xfrm>
          <a:prstGeom prst="line">
            <a:avLst/>
          </a:prstGeom>
          <a:ln cap="rnd" w="85725">
            <a:solidFill>
              <a:srgbClr val="E0B15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87361" y="-3210146"/>
            <a:ext cx="8477692" cy="847769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81492" y="1229099"/>
            <a:ext cx="7128747" cy="1714336"/>
            <a:chOff x="0" y="0"/>
            <a:chExt cx="1877530" cy="4515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7530" cy="451512"/>
            </a:xfrm>
            <a:custGeom>
              <a:avLst/>
              <a:gdLst/>
              <a:ahLst/>
              <a:cxnLst/>
              <a:rect r="r" b="b" t="t" l="l"/>
              <a:pathLst>
                <a:path h="451512" w="1877530">
                  <a:moveTo>
                    <a:pt x="13032" y="0"/>
                  </a:moveTo>
                  <a:lnTo>
                    <a:pt x="1864498" y="0"/>
                  </a:lnTo>
                  <a:cubicBezTo>
                    <a:pt x="1867954" y="0"/>
                    <a:pt x="1871269" y="1373"/>
                    <a:pt x="1873713" y="3817"/>
                  </a:cubicBezTo>
                  <a:cubicBezTo>
                    <a:pt x="1876157" y="6261"/>
                    <a:pt x="1877530" y="9576"/>
                    <a:pt x="1877530" y="13032"/>
                  </a:cubicBezTo>
                  <a:lnTo>
                    <a:pt x="1877530" y="438480"/>
                  </a:lnTo>
                  <a:cubicBezTo>
                    <a:pt x="1877530" y="445678"/>
                    <a:pt x="1871695" y="451512"/>
                    <a:pt x="1864498" y="451512"/>
                  </a:cubicBezTo>
                  <a:lnTo>
                    <a:pt x="13032" y="451512"/>
                  </a:lnTo>
                  <a:cubicBezTo>
                    <a:pt x="5835" y="451512"/>
                    <a:pt x="0" y="445678"/>
                    <a:pt x="0" y="438480"/>
                  </a:cubicBezTo>
                  <a:lnTo>
                    <a:pt x="0" y="13032"/>
                  </a:lnTo>
                  <a:cubicBezTo>
                    <a:pt x="0" y="5835"/>
                    <a:pt x="5835" y="0"/>
                    <a:pt x="1303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877530" cy="518187"/>
            </a:xfrm>
            <a:prstGeom prst="rect">
              <a:avLst/>
            </a:prstGeom>
          </p:spPr>
          <p:txBody>
            <a:bodyPr anchor="ctr" rtlCol="false" tIns="215900" lIns="215900" bIns="215900" rIns="215900"/>
            <a:lstStyle/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699">
                  <a:solidFill>
                    <a:srgbClr val="2B1511"/>
                  </a:solidFill>
                  <a:latin typeface="Canva Sans Bold"/>
                </a:rPr>
                <a:t>2002 - Vidnyánszky Attila - Pesti Nemzeti Színház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110239" y="4783195"/>
            <a:ext cx="720310" cy="720310"/>
          </a:xfrm>
          <a:custGeom>
            <a:avLst/>
            <a:gdLst/>
            <a:ahLst/>
            <a:cxnLst/>
            <a:rect r="r" b="b" t="t" l="l"/>
            <a:pathLst>
              <a:path h="720310" w="720310">
                <a:moveTo>
                  <a:pt x="0" y="0"/>
                </a:moveTo>
                <a:lnTo>
                  <a:pt x="720310" y="0"/>
                </a:lnTo>
                <a:lnTo>
                  <a:pt x="720310" y="720310"/>
                </a:lnTo>
                <a:lnTo>
                  <a:pt x="0" y="720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848734" y="8098728"/>
            <a:ext cx="3616106" cy="361610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470394" y="2478161"/>
            <a:ext cx="7271885" cy="4850290"/>
          </a:xfrm>
          <a:custGeom>
            <a:avLst/>
            <a:gdLst/>
            <a:ahLst/>
            <a:cxnLst/>
            <a:rect r="r" b="b" t="t" l="l"/>
            <a:pathLst>
              <a:path h="4850290" w="7271885">
                <a:moveTo>
                  <a:pt x="0" y="0"/>
                </a:moveTo>
                <a:lnTo>
                  <a:pt x="7271884" y="0"/>
                </a:lnTo>
                <a:lnTo>
                  <a:pt x="7271884" y="4850290"/>
                </a:lnTo>
                <a:lnTo>
                  <a:pt x="0" y="4850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81492" y="3833546"/>
            <a:ext cx="5251982" cy="5424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érdekes, modern és újszerű színpadi díszlet: leegyszerűsített, de mégis rendkívül sok különféle utalást megjelenítő színpad (pl.: a három Moirára emlékeztető nők szőnek, fonnak, tilolnak a háttérben, valamint ők szogáltatják a felvezetést és a lezárást is), valamint szokatlan jelmezek színesítették a darabot</a:t>
            </a:r>
          </a:p>
          <a:p>
            <a:pPr algn="l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 szereplők akkor is láthatóak, amikor éppen nincs jelenetük, a színpad szélén lézengve</a:t>
            </a:r>
          </a:p>
          <a:p>
            <a:pPr algn="l">
              <a:lnSpc>
                <a:spcPts val="337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87361" y="-3210146"/>
            <a:ext cx="8477692" cy="847769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30549" y="1028700"/>
            <a:ext cx="6667302" cy="1714336"/>
            <a:chOff x="0" y="0"/>
            <a:chExt cx="1755997" cy="4515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5997" cy="451512"/>
            </a:xfrm>
            <a:custGeom>
              <a:avLst/>
              <a:gdLst/>
              <a:ahLst/>
              <a:cxnLst/>
              <a:rect r="r" b="b" t="t" l="l"/>
              <a:pathLst>
                <a:path h="451512" w="1755997">
                  <a:moveTo>
                    <a:pt x="13934" y="0"/>
                  </a:moveTo>
                  <a:lnTo>
                    <a:pt x="1742063" y="0"/>
                  </a:lnTo>
                  <a:cubicBezTo>
                    <a:pt x="1745759" y="0"/>
                    <a:pt x="1749303" y="1468"/>
                    <a:pt x="1751916" y="4081"/>
                  </a:cubicBezTo>
                  <a:cubicBezTo>
                    <a:pt x="1754529" y="6694"/>
                    <a:pt x="1755997" y="10239"/>
                    <a:pt x="1755997" y="13934"/>
                  </a:cubicBezTo>
                  <a:lnTo>
                    <a:pt x="1755997" y="437578"/>
                  </a:lnTo>
                  <a:cubicBezTo>
                    <a:pt x="1755997" y="441274"/>
                    <a:pt x="1754529" y="444818"/>
                    <a:pt x="1751916" y="447431"/>
                  </a:cubicBezTo>
                  <a:cubicBezTo>
                    <a:pt x="1749303" y="450044"/>
                    <a:pt x="1745759" y="451512"/>
                    <a:pt x="1742063" y="451512"/>
                  </a:cubicBezTo>
                  <a:lnTo>
                    <a:pt x="13934" y="451512"/>
                  </a:lnTo>
                  <a:cubicBezTo>
                    <a:pt x="10239" y="451512"/>
                    <a:pt x="6694" y="450044"/>
                    <a:pt x="4081" y="447431"/>
                  </a:cubicBezTo>
                  <a:cubicBezTo>
                    <a:pt x="1468" y="444818"/>
                    <a:pt x="0" y="441274"/>
                    <a:pt x="0" y="437578"/>
                  </a:cubicBezTo>
                  <a:lnTo>
                    <a:pt x="0" y="13934"/>
                  </a:lnTo>
                  <a:cubicBezTo>
                    <a:pt x="0" y="10239"/>
                    <a:pt x="1468" y="6694"/>
                    <a:pt x="4081" y="4081"/>
                  </a:cubicBezTo>
                  <a:cubicBezTo>
                    <a:pt x="6694" y="1468"/>
                    <a:pt x="10239" y="0"/>
                    <a:pt x="1393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755997" cy="518187"/>
            </a:xfrm>
            <a:prstGeom prst="rect">
              <a:avLst/>
            </a:prstGeom>
          </p:spPr>
          <p:txBody>
            <a:bodyPr anchor="ctr" rtlCol="false" tIns="215900" lIns="215900" bIns="215900" rIns="215900"/>
            <a:lstStyle/>
            <a:p>
              <a:pPr algn="ctr" marL="0" indent="0" lvl="0">
                <a:lnSpc>
                  <a:spcPts val="5179"/>
                </a:lnSpc>
                <a:spcBef>
                  <a:spcPct val="0"/>
                </a:spcBef>
              </a:pPr>
              <a:r>
                <a:rPr lang="en-US" sz="3699">
                  <a:solidFill>
                    <a:srgbClr val="2B1511"/>
                  </a:solidFill>
                  <a:latin typeface="Canva Sans Bold"/>
                </a:rPr>
                <a:t>2002 - Vidnyánszky Attila - Pesti Nemzeti Színház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110239" y="4783195"/>
            <a:ext cx="720310" cy="720310"/>
          </a:xfrm>
          <a:custGeom>
            <a:avLst/>
            <a:gdLst/>
            <a:ahLst/>
            <a:cxnLst/>
            <a:rect r="r" b="b" t="t" l="l"/>
            <a:pathLst>
              <a:path h="720310" w="720310">
                <a:moveTo>
                  <a:pt x="0" y="0"/>
                </a:moveTo>
                <a:lnTo>
                  <a:pt x="720310" y="0"/>
                </a:lnTo>
                <a:lnTo>
                  <a:pt x="720310" y="720310"/>
                </a:lnTo>
                <a:lnTo>
                  <a:pt x="0" y="720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848734" y="8098728"/>
            <a:ext cx="3616106" cy="361610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53799" y="2529761"/>
            <a:ext cx="7837390" cy="5227478"/>
          </a:xfrm>
          <a:custGeom>
            <a:avLst/>
            <a:gdLst/>
            <a:ahLst/>
            <a:cxnLst/>
            <a:rect r="r" b="b" t="t" l="l"/>
            <a:pathLst>
              <a:path h="5227478" w="7837390">
                <a:moveTo>
                  <a:pt x="0" y="0"/>
                </a:moveTo>
                <a:lnTo>
                  <a:pt x="7837390" y="0"/>
                </a:lnTo>
                <a:lnTo>
                  <a:pt x="7837390" y="5227478"/>
                </a:lnTo>
                <a:lnTo>
                  <a:pt x="0" y="5227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853496" y="3617204"/>
            <a:ext cx="5251982" cy="5843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 Kritikai Tükörben megjelent vélemény szerint az effektek és a modern rendezői megoldások kissé elnyomták a színészi játék hatását</a:t>
            </a:r>
          </a:p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Bánk és Gertrudis nagyjelenete ilyen körítésben némileg komikussá válik, ami nem megszokott a Bánk bán-előadásokban</a:t>
            </a:r>
          </a:p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Bánk: László Zsolt</a:t>
            </a:r>
          </a:p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Melinda: Nagy-Kálózy Eszter</a:t>
            </a:r>
          </a:p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Gertrudis: Kubik Anna</a:t>
            </a:r>
          </a:p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Ottó: Trill Zsolt</a:t>
            </a:r>
          </a:p>
          <a:p>
            <a:pPr algn="just" marL="479298" indent="-239649" lvl="1">
              <a:lnSpc>
                <a:spcPts val="3374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II. Endre: Sinkó László</a:t>
            </a:r>
          </a:p>
          <a:p>
            <a:pPr algn="just">
              <a:lnSpc>
                <a:spcPts val="3374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43046" y="0"/>
            <a:ext cx="6344954" cy="10287000"/>
            <a:chOff x="0" y="0"/>
            <a:chExt cx="1671099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1099" cy="2709333"/>
            </a:xfrm>
            <a:custGeom>
              <a:avLst/>
              <a:gdLst/>
              <a:ahLst/>
              <a:cxnLst/>
              <a:rect r="r" b="b" t="t" l="l"/>
              <a:pathLst>
                <a:path h="2709333" w="1671099">
                  <a:moveTo>
                    <a:pt x="0" y="0"/>
                  </a:moveTo>
                  <a:lnTo>
                    <a:pt x="1671099" y="0"/>
                  </a:lnTo>
                  <a:lnTo>
                    <a:pt x="16710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B15E">
                <a:alpha val="52941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671099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686073" y="3064901"/>
            <a:ext cx="4858901" cy="4157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0"/>
              </a:lnSpc>
            </a:pPr>
            <a:r>
              <a:rPr lang="en-US" sz="5475">
                <a:solidFill>
                  <a:srgbClr val="FFFAEB"/>
                </a:solidFill>
                <a:latin typeface="DM Sans Bold"/>
              </a:rPr>
              <a:t>2007 - Bor József - Győri Nemzeti Színház (opera)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10176" y="1561338"/>
            <a:ext cx="6140409" cy="709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klasszikus, k</a:t>
            </a:r>
            <a:r>
              <a:rPr lang="en-US" sz="2220">
                <a:solidFill>
                  <a:srgbClr val="000000"/>
                </a:solidFill>
                <a:latin typeface="DM Sans"/>
              </a:rPr>
              <a:t>orhű jelmez- és díszlettervezés, ami Tallián Tibor írása szerint olykor a funkcionalitás rovására ment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Medveczky Ádám vezényletében a források szerint átgondolt, a hangulatnak megfelelő volt a zenei alap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a kritika érdekes módon Tiborcot méltatja leginkább, aki ugyan nem a legjelentősebb karakter, Bede Fazekas Csaba mégis teljesen átlényegülve tudja megragadni a parasztember szerepét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Bánk: Soskó András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Melinda: Bellai Eszter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Gertrudis: Lázin Beatrix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Tiborc: Bede Fazekas Csaba</a:t>
            </a:r>
          </a:p>
          <a:p>
            <a:pPr algn="l" marL="479298" indent="-239649" lvl="1">
              <a:lnSpc>
                <a:spcPts val="3330"/>
              </a:lnSpc>
              <a:spcBef>
                <a:spcPct val="0"/>
              </a:spcBef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DM Sans"/>
              </a:rPr>
              <a:t>Petur: Györfi József</a:t>
            </a:r>
          </a:p>
          <a:p>
            <a:pPr algn="l">
              <a:lnSpc>
                <a:spcPts val="3299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-169313" y="-483300"/>
            <a:ext cx="3024000" cy="3024000"/>
          </a:xfrm>
          <a:custGeom>
            <a:avLst/>
            <a:gdLst/>
            <a:ahLst/>
            <a:cxnLst/>
            <a:rect r="r" b="b" t="t" l="l"/>
            <a:pathLst>
              <a:path h="3024000" w="3024000">
                <a:moveTo>
                  <a:pt x="3024000" y="0"/>
                </a:moveTo>
                <a:lnTo>
                  <a:pt x="0" y="0"/>
                </a:lnTo>
                <a:lnTo>
                  <a:pt x="0" y="3024000"/>
                </a:lnTo>
                <a:lnTo>
                  <a:pt x="3024000" y="3024000"/>
                </a:lnTo>
                <a:lnTo>
                  <a:pt x="3024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10741132">
            <a:off x="-169313" y="7535837"/>
            <a:ext cx="3024000" cy="3024000"/>
          </a:xfrm>
          <a:custGeom>
            <a:avLst/>
            <a:gdLst/>
            <a:ahLst/>
            <a:cxnLst/>
            <a:rect r="r" b="b" t="t" l="l"/>
            <a:pathLst>
              <a:path h="3024000" w="3024000">
                <a:moveTo>
                  <a:pt x="3024000" y="0"/>
                </a:moveTo>
                <a:lnTo>
                  <a:pt x="0" y="0"/>
                </a:lnTo>
                <a:lnTo>
                  <a:pt x="0" y="3024000"/>
                </a:lnTo>
                <a:lnTo>
                  <a:pt x="3024000" y="3024000"/>
                </a:lnTo>
                <a:lnTo>
                  <a:pt x="3024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DAGFyvD57qA</dc:identifier>
  <dcterms:modified xsi:type="dcterms:W3CDTF">2011-08-01T06:04:30Z</dcterms:modified>
  <cp:revision>1</cp:revision>
  <dc:title>Bánk bán előadások</dc:title>
</cp:coreProperties>
</file>