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92ED71-7295-4439-B17D-C7EEB5163CF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F8266B-32F1-4DDD-A6C2-E2A8D9F7F6F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6480048" cy="1752600"/>
          </a:xfrm>
        </p:spPr>
        <p:txBody>
          <a:bodyPr>
            <a:normAutofit/>
          </a:bodyPr>
          <a:lstStyle/>
          <a:p>
            <a:r>
              <a:rPr lang="hu-HU" sz="6600" dirty="0">
                <a:latin typeface="Times New Roman" pitchFamily="18" charset="0"/>
                <a:cs typeface="Times New Roman" pitchFamily="18" charset="0"/>
              </a:rPr>
              <a:t>Madách-versterv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76926"/>
            <a:ext cx="7467600" cy="1143000"/>
          </a:xfrm>
        </p:spPr>
        <p:txBody>
          <a:bodyPr/>
          <a:lstStyle/>
          <a:p>
            <a:pPr algn="ctr"/>
            <a:r>
              <a:rPr lang="hu-HU" u="sng" dirty="0">
                <a:latin typeface="Times New Roman" pitchFamily="18" charset="0"/>
                <a:cs typeface="Times New Roman" pitchFamily="18" charset="0"/>
              </a:rPr>
              <a:t>Útravaló verseimmel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8585"/>
            <a:ext cx="8435280" cy="50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korízlésnek megfelelően írtam.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klasszicista oktatás, neveltetés meg­kívánta tőlem a pontosságot, a szabályok betartását.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Lírai költeményeimnek tervezett gyűjteményes kiadásom elé írtam.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datáltam műveim, így ezt sem fogom.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u="sng" dirty="0">
                <a:latin typeface="Times New Roman" pitchFamily="18" charset="0"/>
                <a:cs typeface="Times New Roman" pitchFamily="18" charset="0"/>
              </a:rPr>
              <a:t>Útravaló verseimmel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Utolsó szakaszára gyakran tekintenek életművemre, így főművemnek, Az ember tragédiájának összefoglalásaként.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utolsó versszakban a következő művemre utalok – Az ember tragédiájára</a:t>
            </a:r>
          </a:p>
          <a:p>
            <a:pPr marL="36576" indent="0" algn="r">
              <a:spcBef>
                <a:spcPts val="400"/>
              </a:spcBef>
              <a:buNone/>
            </a:pPr>
            <a:r>
              <a:rPr lang="hu-HU" i="1" dirty="0">
                <a:latin typeface="Times New Roman" pitchFamily="18" charset="0"/>
                <a:cs typeface="Times New Roman" pitchFamily="18" charset="0"/>
              </a:rPr>
              <a:t>„És míg öröm, bú, hit, meg kétkedés lesz, </a:t>
            </a:r>
          </a:p>
          <a:p>
            <a:pPr marL="36576" indent="0" algn="r">
              <a:spcBef>
                <a:spcPts val="400"/>
              </a:spcBef>
              <a:buNone/>
            </a:pPr>
            <a:r>
              <a:rPr lang="hu-HU" i="1" dirty="0">
                <a:latin typeface="Times New Roman" pitchFamily="18" charset="0"/>
                <a:cs typeface="Times New Roman" pitchFamily="18" charset="0"/>
              </a:rPr>
              <a:t>Tél és tavasz, ifjúság, szerelem, </a:t>
            </a:r>
          </a:p>
          <a:p>
            <a:pPr marL="36576" indent="0" algn="r">
              <a:spcBef>
                <a:spcPts val="400"/>
              </a:spcBef>
              <a:buNone/>
            </a:pPr>
            <a:r>
              <a:rPr lang="hu-HU" i="1" dirty="0">
                <a:latin typeface="Times New Roman" pitchFamily="18" charset="0"/>
                <a:cs typeface="Times New Roman" pitchFamily="18" charset="0"/>
              </a:rPr>
              <a:t>Míg szent eszmékért ember harcol, érez, </a:t>
            </a:r>
          </a:p>
          <a:p>
            <a:pPr marL="36576" indent="0" algn="r">
              <a:spcBef>
                <a:spcPts val="400"/>
              </a:spcBef>
              <a:buNone/>
            </a:pPr>
            <a:r>
              <a:rPr lang="hu-HU" i="1" dirty="0">
                <a:latin typeface="Times New Roman" pitchFamily="18" charset="0"/>
                <a:cs typeface="Times New Roman" pitchFamily="18" charset="0"/>
              </a:rPr>
              <a:t>Mindebből osztályrész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jutand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nekem.”</a:t>
            </a:r>
          </a:p>
          <a:p>
            <a:pPr marL="36576" indent="0">
              <a:spcBef>
                <a:spcPts val="400"/>
              </a:spcBef>
              <a:buNone/>
            </a:pPr>
            <a:endParaRPr lang="hu-HU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spcBef>
                <a:spcPts val="400"/>
              </a:spcBef>
              <a:buNone/>
            </a:pPr>
            <a:endParaRPr lang="hu-H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2456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Megformáltság</a:t>
            </a: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Eltérően próbáltam megteremteni a vers ritmikáját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Retorikus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gondolatmenet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Érdekes a rímelési kérdésem, mert először gyenge párrímekkel találkozhatunk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u="sng" dirty="0">
                <a:latin typeface="Times New Roman" pitchFamily="18" charset="0"/>
                <a:cs typeface="Times New Roman" pitchFamily="18" charset="0"/>
              </a:rPr>
              <a:t>Az üzenetem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5-13-14-16. versszakaimban fogalmazom meg a lényeget.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Befogadás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nélkül nincs műalkotás. S ennek a befogadásnak közönséginek és kritikainak is kell lennie – egyszerre.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chnik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88</Words>
  <Application>Microsoft Office PowerPoint</Application>
  <PresentationFormat>Diavetítés a képernyőre (4:3 oldalarány)</PresentationFormat>
  <Paragraphs>20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Technika</vt:lpstr>
      <vt:lpstr>1. dia</vt:lpstr>
      <vt:lpstr>Útravaló verseimmel</vt:lpstr>
      <vt:lpstr>Útravaló verseimmel</vt:lpstr>
      <vt:lpstr>Megformáltság </vt:lpstr>
      <vt:lpstr>Az üzenetem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Szasza</dc:creator>
  <cp:lastModifiedBy>Szasza</cp:lastModifiedBy>
  <cp:revision>28</cp:revision>
  <dcterms:created xsi:type="dcterms:W3CDTF">2018-03-04T17:29:01Z</dcterms:created>
  <dcterms:modified xsi:type="dcterms:W3CDTF">2018-03-11T15:50:22Z</dcterms:modified>
</cp:coreProperties>
</file>