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</p:sldMasterIdLst>
  <p:notesMasterIdLst>
    <p:notesMasterId r:id="rId11"/>
  </p:notesMasterIdLst>
  <p:sldIdLst>
    <p:sldId id="256" r:id="rId2"/>
    <p:sldId id="257" r:id="rId3"/>
    <p:sldId id="258" r:id="rId4"/>
    <p:sldId id="264" r:id="rId5"/>
    <p:sldId id="259" r:id="rId6"/>
    <p:sldId id="260" r:id="rId7"/>
    <p:sldId id="265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F50162-5497-422F-8CA3-812A39DFC31B}" v="272" dt="2022-03-19T21:55:41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ágó Sándor" userId="S::vago.sandor@cklg.hu::f73fe212-0bd1-4908-bae5-9a5f5afa1d1d" providerId="AD" clId="Web-{60F50162-5497-422F-8CA3-812A39DFC31B}"/>
    <pc:docChg chg="modSld">
      <pc:chgData name="Vágó Sándor" userId="S::vago.sandor@cklg.hu::f73fe212-0bd1-4908-bae5-9a5f5afa1d1d" providerId="AD" clId="Web-{60F50162-5497-422F-8CA3-812A39DFC31B}" dt="2022-03-19T21:55:41.029" v="268" actId="20577"/>
      <pc:docMkLst>
        <pc:docMk/>
      </pc:docMkLst>
      <pc:sldChg chg="modSp">
        <pc:chgData name="Vágó Sándor" userId="S::vago.sandor@cklg.hu::f73fe212-0bd1-4908-bae5-9a5f5afa1d1d" providerId="AD" clId="Web-{60F50162-5497-422F-8CA3-812A39DFC31B}" dt="2022-03-19T21:39:25.537" v="25" actId="14100"/>
        <pc:sldMkLst>
          <pc:docMk/>
          <pc:sldMk cId="1592211942" sldId="256"/>
        </pc:sldMkLst>
        <pc:spChg chg="mod">
          <ac:chgData name="Vágó Sándor" userId="S::vago.sandor@cklg.hu::f73fe212-0bd1-4908-bae5-9a5f5afa1d1d" providerId="AD" clId="Web-{60F50162-5497-422F-8CA3-812A39DFC31B}" dt="2022-03-19T21:39:25.537" v="25" actId="14100"/>
          <ac:spMkLst>
            <pc:docMk/>
            <pc:sldMk cId="1592211942" sldId="256"/>
            <ac:spMk id="2" creationId="{DBBF5E66-F61C-4624-A253-BE7C9C0DFA1D}"/>
          </ac:spMkLst>
        </pc:spChg>
        <pc:spChg chg="mod">
          <ac:chgData name="Vágó Sándor" userId="S::vago.sandor@cklg.hu::f73fe212-0bd1-4908-bae5-9a5f5afa1d1d" providerId="AD" clId="Web-{60F50162-5497-422F-8CA3-812A39DFC31B}" dt="2022-03-19T21:38:50.849" v="21" actId="20577"/>
          <ac:spMkLst>
            <pc:docMk/>
            <pc:sldMk cId="1592211942" sldId="256"/>
            <ac:spMk id="3" creationId="{4B1DFBAC-DA67-4F8E-A963-F8D017514A04}"/>
          </ac:spMkLst>
        </pc:spChg>
      </pc:sldChg>
      <pc:sldChg chg="modSp">
        <pc:chgData name="Vágó Sándor" userId="S::vago.sandor@cklg.hu::f73fe212-0bd1-4908-bae5-9a5f5afa1d1d" providerId="AD" clId="Web-{60F50162-5497-422F-8CA3-812A39DFC31B}" dt="2022-03-19T21:44:15.575" v="99" actId="14100"/>
        <pc:sldMkLst>
          <pc:docMk/>
          <pc:sldMk cId="2165406780" sldId="257"/>
        </pc:sldMkLst>
        <pc:spChg chg="mod">
          <ac:chgData name="Vágó Sándor" userId="S::vago.sandor@cklg.hu::f73fe212-0bd1-4908-bae5-9a5f5afa1d1d" providerId="AD" clId="Web-{60F50162-5497-422F-8CA3-812A39DFC31B}" dt="2022-03-19T21:44:11.153" v="98" actId="14100"/>
          <ac:spMkLst>
            <pc:docMk/>
            <pc:sldMk cId="2165406780" sldId="257"/>
            <ac:spMk id="3" creationId="{46B34512-F17E-44BD-B161-FDBAF633E712}"/>
          </ac:spMkLst>
        </pc:spChg>
        <pc:spChg chg="mod">
          <ac:chgData name="Vágó Sándor" userId="S::vago.sandor@cklg.hu::f73fe212-0bd1-4908-bae5-9a5f5afa1d1d" providerId="AD" clId="Web-{60F50162-5497-422F-8CA3-812A39DFC31B}" dt="2022-03-19T21:43:13.433" v="86" actId="20577"/>
          <ac:spMkLst>
            <pc:docMk/>
            <pc:sldMk cId="2165406780" sldId="257"/>
            <ac:spMk id="5" creationId="{00000000-0000-0000-0000-000000000000}"/>
          </ac:spMkLst>
        </pc:spChg>
        <pc:picChg chg="mod">
          <ac:chgData name="Vágó Sándor" userId="S::vago.sandor@cklg.hu::f73fe212-0bd1-4908-bae5-9a5f5afa1d1d" providerId="AD" clId="Web-{60F50162-5497-422F-8CA3-812A39DFC31B}" dt="2022-03-19T21:44:15.575" v="99" actId="14100"/>
          <ac:picMkLst>
            <pc:docMk/>
            <pc:sldMk cId="2165406780" sldId="257"/>
            <ac:picMk id="4" creationId="{00000000-0000-0000-0000-000000000000}"/>
          </ac:picMkLst>
        </pc:picChg>
      </pc:sldChg>
      <pc:sldChg chg="modSp">
        <pc:chgData name="Vágó Sándor" userId="S::vago.sandor@cklg.hu::f73fe212-0bd1-4908-bae5-9a5f5afa1d1d" providerId="AD" clId="Web-{60F50162-5497-422F-8CA3-812A39DFC31B}" dt="2022-03-19T21:46:53.808" v="137" actId="14100"/>
        <pc:sldMkLst>
          <pc:docMk/>
          <pc:sldMk cId="4161518865" sldId="258"/>
        </pc:sldMkLst>
        <pc:spChg chg="mod">
          <ac:chgData name="Vágó Sándor" userId="S::vago.sandor@cklg.hu::f73fe212-0bd1-4908-bae5-9a5f5afa1d1d" providerId="AD" clId="Web-{60F50162-5497-422F-8CA3-812A39DFC31B}" dt="2022-03-19T21:46:25.557" v="133" actId="14100"/>
          <ac:spMkLst>
            <pc:docMk/>
            <pc:sldMk cId="4161518865" sldId="258"/>
            <ac:spMk id="3" creationId="{69E79332-8FEE-4D4E-A4FF-A71870F3C3BE}"/>
          </ac:spMkLst>
        </pc:spChg>
        <pc:picChg chg="mod">
          <ac:chgData name="Vágó Sándor" userId="S::vago.sandor@cklg.hu::f73fe212-0bd1-4908-bae5-9a5f5afa1d1d" providerId="AD" clId="Web-{60F50162-5497-422F-8CA3-812A39DFC31B}" dt="2022-03-19T21:46:53.808" v="137" actId="14100"/>
          <ac:picMkLst>
            <pc:docMk/>
            <pc:sldMk cId="4161518865" sldId="258"/>
            <ac:picMk id="4" creationId="{00000000-0000-0000-0000-000000000000}"/>
          </ac:picMkLst>
        </pc:picChg>
      </pc:sldChg>
      <pc:sldChg chg="modSp">
        <pc:chgData name="Vágó Sándor" userId="S::vago.sandor@cklg.hu::f73fe212-0bd1-4908-bae5-9a5f5afa1d1d" providerId="AD" clId="Web-{60F50162-5497-422F-8CA3-812A39DFC31B}" dt="2022-03-19T21:50:07.332" v="191" actId="1076"/>
        <pc:sldMkLst>
          <pc:docMk/>
          <pc:sldMk cId="3195186510" sldId="259"/>
        </pc:sldMkLst>
        <pc:spChg chg="mod">
          <ac:chgData name="Vágó Sándor" userId="S::vago.sandor@cklg.hu::f73fe212-0bd1-4908-bae5-9a5f5afa1d1d" providerId="AD" clId="Web-{60F50162-5497-422F-8CA3-812A39DFC31B}" dt="2022-03-19T21:49:55.222" v="188" actId="14100"/>
          <ac:spMkLst>
            <pc:docMk/>
            <pc:sldMk cId="3195186510" sldId="259"/>
            <ac:spMk id="3" creationId="{AEAD54E9-8E4C-4CFD-863C-86ACAD3F5B95}"/>
          </ac:spMkLst>
        </pc:spChg>
        <pc:picChg chg="mod">
          <ac:chgData name="Vágó Sándor" userId="S::vago.sandor@cklg.hu::f73fe212-0bd1-4908-bae5-9a5f5afa1d1d" providerId="AD" clId="Web-{60F50162-5497-422F-8CA3-812A39DFC31B}" dt="2022-03-19T21:50:07.332" v="191" actId="1076"/>
          <ac:picMkLst>
            <pc:docMk/>
            <pc:sldMk cId="3195186510" sldId="259"/>
            <ac:picMk id="5" creationId="{00000000-0000-0000-0000-000000000000}"/>
          </ac:picMkLst>
        </pc:picChg>
      </pc:sldChg>
      <pc:sldChg chg="delSp modSp">
        <pc:chgData name="Vágó Sándor" userId="S::vago.sandor@cklg.hu::f73fe212-0bd1-4908-bae5-9a5f5afa1d1d" providerId="AD" clId="Web-{60F50162-5497-422F-8CA3-812A39DFC31B}" dt="2022-03-19T21:51:42.493" v="210" actId="1076"/>
        <pc:sldMkLst>
          <pc:docMk/>
          <pc:sldMk cId="2707058047" sldId="260"/>
        </pc:sldMkLst>
        <pc:spChg chg="mod">
          <ac:chgData name="Vágó Sándor" userId="S::vago.sandor@cklg.hu::f73fe212-0bd1-4908-bae5-9a5f5afa1d1d" providerId="AD" clId="Web-{60F50162-5497-422F-8CA3-812A39DFC31B}" dt="2022-03-19T21:51:42.493" v="210" actId="1076"/>
          <ac:spMkLst>
            <pc:docMk/>
            <pc:sldMk cId="2707058047" sldId="260"/>
            <ac:spMk id="3" creationId="{FF8C037A-FEB9-459E-89F5-6CFC9FAEC09B}"/>
          </ac:spMkLst>
        </pc:spChg>
        <pc:picChg chg="mod">
          <ac:chgData name="Vágó Sándor" userId="S::vago.sandor@cklg.hu::f73fe212-0bd1-4908-bae5-9a5f5afa1d1d" providerId="AD" clId="Web-{60F50162-5497-422F-8CA3-812A39DFC31B}" dt="2022-03-19T21:51:17.117" v="207" actId="1076"/>
          <ac:picMkLst>
            <pc:docMk/>
            <pc:sldMk cId="2707058047" sldId="260"/>
            <ac:picMk id="6" creationId="{00000000-0000-0000-0000-000000000000}"/>
          </ac:picMkLst>
        </pc:picChg>
        <pc:picChg chg="del">
          <ac:chgData name="Vágó Sándor" userId="S::vago.sandor@cklg.hu::f73fe212-0bd1-4908-bae5-9a5f5afa1d1d" providerId="AD" clId="Web-{60F50162-5497-422F-8CA3-812A39DFC31B}" dt="2022-03-19T21:50:47.614" v="205"/>
          <ac:picMkLst>
            <pc:docMk/>
            <pc:sldMk cId="2707058047" sldId="260"/>
            <ac:picMk id="8" creationId="{00000000-0000-0000-0000-000000000000}"/>
          </ac:picMkLst>
        </pc:picChg>
      </pc:sldChg>
      <pc:sldChg chg="modSp">
        <pc:chgData name="Vágó Sándor" userId="S::vago.sandor@cklg.hu::f73fe212-0bd1-4908-bae5-9a5f5afa1d1d" providerId="AD" clId="Web-{60F50162-5497-422F-8CA3-812A39DFC31B}" dt="2022-03-19T21:55:41.029" v="268" actId="20577"/>
        <pc:sldMkLst>
          <pc:docMk/>
          <pc:sldMk cId="2925313297" sldId="261"/>
        </pc:sldMkLst>
        <pc:spChg chg="mod">
          <ac:chgData name="Vágó Sándor" userId="S::vago.sandor@cklg.hu::f73fe212-0bd1-4908-bae5-9a5f5afa1d1d" providerId="AD" clId="Web-{60F50162-5497-422F-8CA3-812A39DFC31B}" dt="2022-03-19T21:55:41.029" v="268" actId="20577"/>
          <ac:spMkLst>
            <pc:docMk/>
            <pc:sldMk cId="2925313297" sldId="261"/>
            <ac:spMk id="3" creationId="{A239C534-62EB-4AA6-8BCE-800595EBD840}"/>
          </ac:spMkLst>
        </pc:spChg>
      </pc:sldChg>
      <pc:sldChg chg="modSp">
        <pc:chgData name="Vágó Sándor" userId="S::vago.sandor@cklg.hu::f73fe212-0bd1-4908-bae5-9a5f5afa1d1d" providerId="AD" clId="Web-{60F50162-5497-422F-8CA3-812A39DFC31B}" dt="2022-03-19T21:54:48.888" v="263" actId="20577"/>
        <pc:sldMkLst>
          <pc:docMk/>
          <pc:sldMk cId="1123276228" sldId="262"/>
        </pc:sldMkLst>
        <pc:spChg chg="mod">
          <ac:chgData name="Vágó Sándor" userId="S::vago.sandor@cklg.hu::f73fe212-0bd1-4908-bae5-9a5f5afa1d1d" providerId="AD" clId="Web-{60F50162-5497-422F-8CA3-812A39DFC31B}" dt="2022-03-19T21:54:48.888" v="263" actId="20577"/>
          <ac:spMkLst>
            <pc:docMk/>
            <pc:sldMk cId="1123276228" sldId="262"/>
            <ac:spMk id="3" creationId="{EA1A9B00-038A-45C6-A66F-614B225B263C}"/>
          </ac:spMkLst>
        </pc:spChg>
        <pc:picChg chg="mod">
          <ac:chgData name="Vágó Sándor" userId="S::vago.sandor@cklg.hu::f73fe212-0bd1-4908-bae5-9a5f5afa1d1d" providerId="AD" clId="Web-{60F50162-5497-422F-8CA3-812A39DFC31B}" dt="2022-03-19T21:53:17.620" v="220" actId="14100"/>
          <ac:picMkLst>
            <pc:docMk/>
            <pc:sldMk cId="1123276228" sldId="262"/>
            <ac:picMk id="5" creationId="{00000000-0000-0000-0000-000000000000}"/>
          </ac:picMkLst>
        </pc:picChg>
      </pc:sldChg>
      <pc:sldChg chg="modSp">
        <pc:chgData name="Vágó Sándor" userId="S::vago.sandor@cklg.hu::f73fe212-0bd1-4908-bae5-9a5f5afa1d1d" providerId="AD" clId="Web-{60F50162-5497-422F-8CA3-812A39DFC31B}" dt="2022-03-19T21:47:42.985" v="144" actId="20577"/>
        <pc:sldMkLst>
          <pc:docMk/>
          <pc:sldMk cId="496575458" sldId="264"/>
        </pc:sldMkLst>
        <pc:spChg chg="mod">
          <ac:chgData name="Vágó Sándor" userId="S::vago.sandor@cklg.hu::f73fe212-0bd1-4908-bae5-9a5f5afa1d1d" providerId="AD" clId="Web-{60F50162-5497-422F-8CA3-812A39DFC31B}" dt="2022-03-19T21:47:42.985" v="144" actId="20577"/>
          <ac:spMkLst>
            <pc:docMk/>
            <pc:sldMk cId="496575458" sldId="264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F2123-C4C0-42E6-9C99-F852CDBF8B4E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A612-B099-4E62-B851-2DF2E0FB01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865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A612-B099-4E62-B851-2DF2E0FB01C4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71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FA3E6B-DE06-4624-8DE9-A778839B3686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75A06BB-FA9B-4361-A617-BF82FE34A13E}" type="slidenum">
              <a:rPr lang="hu-HU" smtClean="0"/>
              <a:t>‹#›</a:t>
            </a:fld>
            <a:endParaRPr lang="hu-H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9201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E6B-DE06-4624-8DE9-A778839B3686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6BB-FA9B-4361-A617-BF82FE34A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654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E6B-DE06-4624-8DE9-A778839B3686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6BB-FA9B-4361-A617-BF82FE34A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783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E6B-DE06-4624-8DE9-A778839B3686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6BB-FA9B-4361-A617-BF82FE34A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4450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FA3E6B-DE06-4624-8DE9-A778839B3686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5A06BB-FA9B-4361-A617-BF82FE34A13E}" type="slidenum">
              <a:rPr lang="hu-HU" smtClean="0"/>
              <a:t>‹#›</a:t>
            </a:fld>
            <a:endParaRPr lang="hu-H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455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E6B-DE06-4624-8DE9-A778839B3686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6BB-FA9B-4361-A617-BF82FE34A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745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E6B-DE06-4624-8DE9-A778839B3686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6BB-FA9B-4361-A617-BF82FE34A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916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E6B-DE06-4624-8DE9-A778839B3686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6BB-FA9B-4361-A617-BF82FE34A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2554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E6B-DE06-4624-8DE9-A778839B3686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6BB-FA9B-4361-A617-BF82FE34A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704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FA3E6B-DE06-4624-8DE9-A778839B3686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5A06BB-FA9B-4361-A617-BF82FE34A13E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078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FA3E6B-DE06-4624-8DE9-A778839B3686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5A06BB-FA9B-4361-A617-BF82FE34A13E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811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FFA3E6B-DE06-4624-8DE9-A778839B3686}" type="datetimeFigureOut">
              <a:rPr lang="hu-HU" smtClean="0"/>
              <a:t>2022.03.20.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75A06BB-FA9B-4361-A617-BF82FE34A13E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087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BF5E66-F61C-4624-A253-BE7C9C0DF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80549" y="977902"/>
            <a:ext cx="12324712" cy="2549235"/>
          </a:xfrm>
        </p:spPr>
        <p:txBody>
          <a:bodyPr/>
          <a:lstStyle/>
          <a:p>
            <a:r>
              <a:rPr lang="hu-HU" sz="5400" dirty="0">
                <a:latin typeface="+mn-lt"/>
              </a:rPr>
              <a:t>Tamási </a:t>
            </a:r>
            <a:br>
              <a:rPr lang="hu-HU" sz="5400" dirty="0">
                <a:latin typeface="+mn-lt"/>
              </a:rPr>
            </a:br>
            <a:r>
              <a:rPr lang="hu-HU" sz="5400" dirty="0">
                <a:latin typeface="+mn-lt"/>
              </a:rPr>
              <a:t>Áron</a:t>
            </a:r>
            <a:r>
              <a:rPr lang="hu-HU" sz="6000" dirty="0">
                <a:latin typeface="+mn-lt"/>
              </a:rPr>
              <a:t/>
            </a:r>
            <a:br>
              <a:rPr lang="hu-HU" sz="6000" dirty="0">
                <a:latin typeface="+mn-lt"/>
              </a:rPr>
            </a:br>
            <a:r>
              <a:rPr lang="hu-HU" sz="4000" dirty="0">
                <a:latin typeface="+mn-lt"/>
              </a:rPr>
              <a:t/>
            </a:r>
            <a:br>
              <a:rPr lang="hu-HU" sz="4000" dirty="0">
                <a:latin typeface="+mn-lt"/>
              </a:rPr>
            </a:br>
            <a:r>
              <a:rPr lang="hu-HU" sz="4000" b="1" dirty="0">
                <a:latin typeface="Bodoni MT"/>
              </a:rPr>
              <a:t>SZÍNPADI MŰVEI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B1DFBAC-DA67-4F8E-A963-F8D017514A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hu-HU" i="1" dirty="0"/>
              <a:t>Mennyi szépség, mennyi ember igazság, mennyi lélek árad itt Tamási bőségszarujából! </a:t>
            </a:r>
            <a:endParaRPr lang="hu-HU" i="1" dirty="0">
              <a:cs typeface="Times New Roman"/>
            </a:endParaRPr>
          </a:p>
          <a:p>
            <a:r>
              <a:rPr lang="hu-HU" i="1" dirty="0"/>
              <a:t>                                                                   (Németh Antal)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583" y="860137"/>
            <a:ext cx="1714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383244-9353-4AD7-A607-F0D3C0CF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438" y="239751"/>
            <a:ext cx="9601200" cy="1485900"/>
          </a:xfrm>
        </p:spPr>
        <p:txBody>
          <a:bodyPr/>
          <a:lstStyle/>
          <a:p>
            <a:pPr algn="ctr"/>
            <a:r>
              <a:rPr lang="hu-HU" dirty="0">
                <a:latin typeface="+mn-lt"/>
              </a:rPr>
              <a:t>Ősvigasztalás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B34512-F17E-44BD-B161-FDBAF633E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055" y="1979506"/>
            <a:ext cx="7408780" cy="30492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20B0503020102020204" pitchFamily="34" charset="0"/>
              <a:buChar char="v"/>
            </a:pPr>
            <a:r>
              <a:rPr lang="hu-HU" sz="2200" dirty="0"/>
              <a:t>„Komor és darabos vázlat” - így nevezte Tamási Áron első színjátékát. </a:t>
            </a:r>
            <a:endParaRPr lang="hu-HU" dirty="0"/>
          </a:p>
          <a:p>
            <a:pPr marL="342900" indent="-342900">
              <a:buFont typeface="Wingdings" panose="020B0503020102020204" pitchFamily="34" charset="0"/>
              <a:buChar char="v"/>
            </a:pPr>
            <a:r>
              <a:rPr lang="hu-HU" sz="2200" i="1" dirty="0"/>
              <a:t>1924 -</a:t>
            </a:r>
            <a:r>
              <a:rPr lang="hu-HU" sz="2200" dirty="0"/>
              <a:t>ben, Amerikában</a:t>
            </a:r>
            <a:r>
              <a:rPr lang="hu-HU" sz="2200" i="1" dirty="0"/>
              <a:t> </a:t>
            </a:r>
            <a:r>
              <a:rPr lang="hu-HU" sz="2200" dirty="0"/>
              <a:t>a kolozsvári Magyar Színház pályázatára írta, de nem nyert vele. </a:t>
            </a:r>
            <a:endParaRPr lang="hu-HU" sz="2200">
              <a:cs typeface="Times New Roman"/>
            </a:endParaRPr>
          </a:p>
          <a:p>
            <a:pPr marL="342900" indent="-342900">
              <a:buFont typeface="Wingdings" panose="020B0503020102020204" pitchFamily="34" charset="0"/>
              <a:buChar char="v"/>
            </a:pPr>
            <a:r>
              <a:rPr lang="hu-HU" sz="2200" dirty="0"/>
              <a:t> Az író célja a nemzetnevelés; a </a:t>
            </a:r>
            <a:r>
              <a:rPr lang="hu-HU" sz="2200" u="sng" dirty="0">
                <a:solidFill>
                  <a:schemeClr val="tx1"/>
                </a:solidFill>
              </a:rPr>
              <a:t>kultúrára, hagyományokra való támaszkodás volt.</a:t>
            </a:r>
            <a:endParaRPr lang="hu-HU" sz="2200" dirty="0">
              <a:solidFill>
                <a:schemeClr val="tx1"/>
              </a:solidFill>
              <a:cs typeface="Times New Roman"/>
            </a:endParaRPr>
          </a:p>
          <a:p>
            <a:pPr marL="383540" indent="-383540">
              <a:buFont typeface="Wingdings" panose="020B0503020102020204" pitchFamily="34" charset="0"/>
              <a:buChar char="v"/>
            </a:pPr>
            <a:endParaRPr lang="hu-HU" sz="1900" u="sng" dirty="0">
              <a:cs typeface="Times New Roman" panose="02020603050405020304"/>
            </a:endParaRPr>
          </a:p>
          <a:p>
            <a:pPr marL="383540" indent="-383540"/>
            <a:endParaRPr lang="hu-HU" sz="19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254" y="2469086"/>
            <a:ext cx="3056910" cy="4073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zövegdoboz 4"/>
          <p:cNvSpPr txBox="1"/>
          <p:nvPr/>
        </p:nvSpPr>
        <p:spPr>
          <a:xfrm>
            <a:off x="1233055" y="3989847"/>
            <a:ext cx="75876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654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7B5F27-7023-4AD3-ABA3-5623F4A4C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2527"/>
            <a:ext cx="9601200" cy="1485900"/>
          </a:xfrm>
        </p:spPr>
        <p:txBody>
          <a:bodyPr/>
          <a:lstStyle/>
          <a:p>
            <a:pPr algn="ctr"/>
            <a:r>
              <a:rPr lang="hu-HU" dirty="0">
                <a:latin typeface="+mn-lt"/>
              </a:rPr>
              <a:t>Székely fás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E79332-8FEE-4D4E-A4FF-A71870F3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56327"/>
            <a:ext cx="10023231" cy="51992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hu-HU" sz="2200" i="1" dirty="0"/>
              <a:t>1929. február 6-án </a:t>
            </a:r>
            <a:r>
              <a:rPr lang="hu-HU" sz="2200" dirty="0"/>
              <a:t>a Mária Valéria estélyen láthatta a közönség </a:t>
            </a:r>
            <a:r>
              <a:rPr lang="hu-HU" sz="2200" dirty="0" smtClean="0"/>
              <a:t>először, </a:t>
            </a:r>
            <a:r>
              <a:rPr lang="hu-HU" dirty="0" err="1"/>
              <a:t>Mo’sa</a:t>
            </a:r>
            <a:r>
              <a:rPr lang="hu-HU" dirty="0"/>
              <a:t> </a:t>
            </a:r>
            <a:r>
              <a:rPr lang="hu-HU" dirty="0" err="1"/>
              <a:t>Mélanie</a:t>
            </a:r>
            <a:r>
              <a:rPr lang="hu-HU" dirty="0"/>
              <a:t> &amp; Tamási Áron </a:t>
            </a:r>
            <a:r>
              <a:rPr lang="hu-HU" dirty="0" smtClean="0"/>
              <a:t>előadásában.</a:t>
            </a:r>
            <a:endParaRPr lang="hu-HU" dirty="0"/>
          </a:p>
          <a:p>
            <a:pPr marL="383540" indent="-383540"/>
            <a:r>
              <a:rPr lang="hu-HU" sz="2200" dirty="0"/>
              <a:t>A székelység kulturális értékeinek és a kor kihívásainak bemutatása volt a darab célja.</a:t>
            </a:r>
            <a:endParaRPr lang="hu-HU" sz="2200" b="1" dirty="0">
              <a:cs typeface="Times New Roman" panose="02020603050405020304"/>
            </a:endParaRPr>
          </a:p>
          <a:p>
            <a:pPr marL="0" indent="0">
              <a:buNone/>
            </a:pPr>
            <a:endParaRPr lang="hu-HU" sz="2200" dirty="0">
              <a:cs typeface="Times New Roman" panose="02020603050405020304"/>
            </a:endParaRPr>
          </a:p>
          <a:p>
            <a:pPr marL="0" indent="0">
              <a:buNone/>
            </a:pPr>
            <a:r>
              <a:rPr lang="hu-HU" sz="2200" dirty="0"/>
              <a:t>Utolsó szóváltás:</a:t>
            </a:r>
          </a:p>
          <a:p>
            <a:pPr marL="0" indent="0">
              <a:buNone/>
            </a:pPr>
            <a:r>
              <a:rPr lang="hu-HU" sz="2200" b="1" dirty="0"/>
              <a:t>GÁBOR: </a:t>
            </a:r>
            <a:r>
              <a:rPr lang="hu-HU" sz="2200" i="1" dirty="0"/>
              <a:t>A ház előtt </a:t>
            </a:r>
            <a:r>
              <a:rPr lang="hu-HU" sz="2200" dirty="0"/>
              <a:t>Fát vegyenek!</a:t>
            </a:r>
          </a:p>
          <a:p>
            <a:pPr marL="0" indent="0">
              <a:buNone/>
            </a:pPr>
            <a:r>
              <a:rPr lang="hu-HU" sz="2200" b="1" dirty="0"/>
              <a:t>EMMA: </a:t>
            </a:r>
            <a:r>
              <a:rPr lang="hu-HU" sz="2200" i="1" dirty="0"/>
              <a:t>Az asztalhoz megy, tölt, egyben kiissza, s utálattal</a:t>
            </a:r>
            <a:r>
              <a:rPr lang="hu-HU" sz="2200" dirty="0"/>
              <a:t> Paraszt…</a:t>
            </a:r>
          </a:p>
          <a:p>
            <a:pPr marL="0" indent="0">
              <a:buNone/>
            </a:pPr>
            <a:endParaRPr lang="hu-HU" sz="2200" i="1" dirty="0"/>
          </a:p>
          <a:p>
            <a:pPr marL="383540" indent="-383540"/>
            <a:endParaRPr lang="hu-HU" dirty="0">
              <a:cs typeface="Times New Roman" panose="02020603050405020304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0462">
            <a:off x="9273495" y="3005055"/>
            <a:ext cx="2652160" cy="367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5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355382" cy="686261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429" y="248480"/>
            <a:ext cx="3130824" cy="2087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677" y="4121408"/>
            <a:ext cx="4493993" cy="2527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677" y="807084"/>
            <a:ext cx="3935551" cy="2624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131" y="2618648"/>
            <a:ext cx="4190869" cy="2360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zövegdoboz 5"/>
          <p:cNvSpPr txBox="1"/>
          <p:nvPr/>
        </p:nvSpPr>
        <p:spPr>
          <a:xfrm>
            <a:off x="9219965" y="5748307"/>
            <a:ext cx="344864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 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Az Ősvigasztalás jelenetei</a:t>
            </a:r>
            <a:r>
              <a:rPr lang="hu-HU" dirty="0">
                <a:solidFill>
                  <a:srgbClr val="C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9657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1D78F3-A541-4F9A-B4D8-F2E3B18B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+mn-lt"/>
              </a:rPr>
              <a:t>Néppártiak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AD54E9-8E4C-4CFD-863C-86ACAD3F5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373" y="1565992"/>
            <a:ext cx="8771098" cy="506696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83540" indent="-383540"/>
            <a:r>
              <a:rPr lang="hu-HU" sz="2200" dirty="0"/>
              <a:t>A Népszakértők című novella színpadra vitt változata.</a:t>
            </a:r>
            <a:endParaRPr lang="hu-HU" dirty="0"/>
          </a:p>
          <a:p>
            <a:pPr marL="383540" indent="-383540"/>
            <a:r>
              <a:rPr lang="hu-HU" sz="2200" dirty="0"/>
              <a:t>Népbarátok címmel játszották </a:t>
            </a:r>
            <a:r>
              <a:rPr lang="hu-HU" sz="2200" i="1" dirty="0"/>
              <a:t>1934 nyarán </a:t>
            </a:r>
            <a:r>
              <a:rPr lang="hu-HU" sz="2200" dirty="0"/>
              <a:t>a Margitszigeti Íróhét alkalmával</a:t>
            </a:r>
            <a:r>
              <a:rPr lang="hu-HU" sz="2200" dirty="0" smtClean="0"/>
              <a:t>.</a:t>
            </a:r>
          </a:p>
          <a:p>
            <a:pPr marL="383540" indent="-383540"/>
            <a:r>
              <a:rPr lang="hu-HU" sz="2400" dirty="0"/>
              <a:t>Elemi csapás címmel adták ki a Budapesti Hírlapban </a:t>
            </a:r>
            <a:r>
              <a:rPr lang="hu-HU" sz="2400" i="1" dirty="0" smtClean="0"/>
              <a:t>1936-ban</a:t>
            </a:r>
            <a:endParaRPr lang="hu-HU" sz="2200" i="1" dirty="0">
              <a:cs typeface="Times New Roman"/>
            </a:endParaRPr>
          </a:p>
          <a:p>
            <a:pPr marL="383540" indent="-383540"/>
            <a:r>
              <a:rPr lang="hu-HU" sz="2200" dirty="0"/>
              <a:t>A kárvallottak igazáért állt ki ezzel a művel Tamási a csíkszenttamási tűzvész pusztítása után.</a:t>
            </a:r>
            <a:endParaRPr lang="hu-HU" sz="2200" dirty="0">
              <a:cs typeface="Times New Roman" panose="02020603050405020304"/>
            </a:endParaRPr>
          </a:p>
          <a:p>
            <a:pPr marL="0" indent="0">
              <a:buNone/>
            </a:pPr>
            <a:endParaRPr lang="hu-HU" sz="2200" dirty="0"/>
          </a:p>
          <a:p>
            <a:pPr marL="0" indent="0">
              <a:buNone/>
            </a:pPr>
            <a:r>
              <a:rPr lang="hu-HU" sz="2200" dirty="0"/>
              <a:t>Utolsó mondatok:</a:t>
            </a:r>
          </a:p>
          <a:p>
            <a:pPr marL="0" indent="0">
              <a:buNone/>
            </a:pPr>
            <a:r>
              <a:rPr lang="hu-HU" sz="2200" b="1" dirty="0"/>
              <a:t>LEGÉNYKE: </a:t>
            </a:r>
            <a:r>
              <a:rPr lang="hu-HU" sz="2200" dirty="0"/>
              <a:t>Tova egy leégett házhelyen! Mind mosdik a korommal!</a:t>
            </a:r>
          </a:p>
          <a:p>
            <a:pPr marL="0" indent="0">
              <a:buNone/>
            </a:pPr>
            <a:r>
              <a:rPr lang="hu-HU" sz="2200" b="1" dirty="0"/>
              <a:t>KÉPVISELŐ</a:t>
            </a:r>
            <a:r>
              <a:rPr lang="hu-HU" sz="2200" dirty="0"/>
              <a:t>: Gyertek! </a:t>
            </a:r>
            <a:r>
              <a:rPr lang="hu-HU" sz="2200" i="1" dirty="0"/>
              <a:t>Az íróhoz </a:t>
            </a:r>
            <a:r>
              <a:rPr lang="hu-HU" sz="2200" dirty="0"/>
              <a:t>Nagyon jó novellát írhatsz belőle! </a:t>
            </a:r>
            <a:r>
              <a:rPr lang="hu-HU" sz="2200" i="1" dirty="0"/>
              <a:t>Indulnak.</a:t>
            </a:r>
          </a:p>
          <a:p>
            <a:pPr marL="0" indent="0">
              <a:buNone/>
            </a:pPr>
            <a:r>
              <a:rPr lang="hu-HU" sz="2200" b="1" dirty="0"/>
              <a:t>ÍRÓ: </a:t>
            </a:r>
            <a:r>
              <a:rPr lang="hu-HU" sz="2200" i="1" dirty="0"/>
              <a:t>Boldogan. </a:t>
            </a:r>
            <a:r>
              <a:rPr lang="hu-HU" sz="2200" dirty="0"/>
              <a:t>Mit novellát! Egyenesen drámát!</a:t>
            </a:r>
          </a:p>
          <a:p>
            <a:pPr marL="0" indent="0">
              <a:buNone/>
            </a:pPr>
            <a:r>
              <a:rPr lang="hu-HU" sz="2200" b="1" dirty="0"/>
              <a:t>CSUTORA: </a:t>
            </a:r>
            <a:r>
              <a:rPr lang="hu-HU" sz="2200" i="1" dirty="0"/>
              <a:t>Rágyújt, az urak után néz, majd a legénykéhez.</a:t>
            </a:r>
            <a:r>
              <a:rPr lang="hu-HU" sz="2200" dirty="0"/>
              <a:t> Pökjél helyettem hamar egyet!</a:t>
            </a:r>
          </a:p>
          <a:p>
            <a:pPr marL="0" indent="0">
              <a:buNone/>
            </a:pPr>
            <a:endParaRPr lang="hu-HU" sz="2200" i="1" dirty="0"/>
          </a:p>
          <a:p>
            <a:pPr marL="383540" indent="-383540"/>
            <a:endParaRPr lang="hu-HU" dirty="0">
              <a:cs typeface="Times New Roman" panose="02020603050405020304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184" y="1662545"/>
            <a:ext cx="2743939" cy="3944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5186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EAD8D7-BD4A-44C4-954F-601547F10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59773"/>
            <a:ext cx="9601200" cy="1485900"/>
          </a:xfrm>
        </p:spPr>
        <p:txBody>
          <a:bodyPr/>
          <a:lstStyle/>
          <a:p>
            <a:pPr algn="ctr"/>
            <a:r>
              <a:rPr lang="hu-HU" dirty="0">
                <a:latin typeface="+mn-lt"/>
              </a:rPr>
              <a:t>Görgeteg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F8C037A-FEB9-459E-89F5-6CFC9FAEC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126" y="1159725"/>
            <a:ext cx="9681410" cy="50289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hu-HU" dirty="0"/>
              <a:t> Ezzel a darabjával </a:t>
            </a:r>
            <a:r>
              <a:rPr lang="hu-HU" dirty="0">
                <a:sym typeface="Wingdings" panose="05000000000000000000" pitchFamily="2" charset="2"/>
              </a:rPr>
              <a:t>székely népi értékeket közvetít Tamási Áron.</a:t>
            </a:r>
            <a:endParaRPr lang="hu-HU" dirty="0"/>
          </a:p>
          <a:p>
            <a:pPr marL="383540" indent="-383540"/>
            <a:r>
              <a:rPr lang="hu-HU" i="1" dirty="0">
                <a:sym typeface="Wingdings" panose="05000000000000000000" pitchFamily="2" charset="2"/>
              </a:rPr>
              <a:t>1933-ban</a:t>
            </a:r>
            <a:r>
              <a:rPr lang="hu-HU" dirty="0">
                <a:sym typeface="Wingdings" panose="05000000000000000000" pitchFamily="2" charset="2"/>
              </a:rPr>
              <a:t> a Napkelet közölte januári, azaz első számában.</a:t>
            </a:r>
            <a:endParaRPr lang="hu-HU" dirty="0">
              <a:cs typeface="Times New Roman" panose="02020603050405020304"/>
            </a:endParaRPr>
          </a:p>
          <a:p>
            <a:pPr marL="383540" indent="-383540"/>
            <a:r>
              <a:rPr lang="hu-HU" dirty="0"/>
              <a:t>A huszár és a szolgáló című székely népmese ötletéből született</a:t>
            </a:r>
            <a:endParaRPr lang="hu-HU" dirty="0">
              <a:cs typeface="Times New Roman" panose="02020603050405020304"/>
            </a:endParaRPr>
          </a:p>
          <a:p>
            <a:pPr marL="0" indent="0">
              <a:lnSpc>
                <a:spcPct val="100000"/>
              </a:lnSpc>
              <a:buNone/>
            </a:pPr>
            <a:endParaRPr lang="hu-HU" dirty="0">
              <a:cs typeface="Times New Roman" panose="020206030504050203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dirty="0" smtClean="0"/>
              <a:t>Utolsó éneke</a:t>
            </a:r>
            <a:r>
              <a:rPr lang="hu-HU" dirty="0"/>
              <a:t>: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lang="hu-HU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hu-HU" b="1" dirty="0" smtClean="0"/>
              <a:t>JULISKA</a:t>
            </a:r>
            <a:r>
              <a:rPr lang="hu-HU" b="1" dirty="0"/>
              <a:t>: </a:t>
            </a:r>
            <a:r>
              <a:rPr lang="hu-HU" i="1" dirty="0"/>
              <a:t>Énekli, miközben zúzzák a házat és égetik. </a:t>
            </a:r>
            <a:endParaRPr lang="hu-HU" i="1" dirty="0">
              <a:cs typeface="Times New Roman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963480" y="3863644"/>
            <a:ext cx="33989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„Töltik a nagyerdő útját,</a:t>
            </a:r>
          </a:p>
          <a:p>
            <a:r>
              <a:rPr lang="hu-HU" dirty="0"/>
              <a:t>Viszik a székely katonát.</a:t>
            </a:r>
          </a:p>
          <a:p>
            <a:r>
              <a:rPr lang="hu-HU" dirty="0"/>
              <a:t>Künn trombita. Katonák masírozása hallik.</a:t>
            </a:r>
          </a:p>
          <a:p>
            <a:r>
              <a:rPr lang="hu-HU" dirty="0"/>
              <a:t>Viszik-viszik szegényeket,</a:t>
            </a:r>
          </a:p>
          <a:p>
            <a:r>
              <a:rPr lang="hu-HU" dirty="0"/>
              <a:t>Szegény székely legényeket.</a:t>
            </a:r>
          </a:p>
          <a:p>
            <a:r>
              <a:rPr lang="hu-HU" dirty="0"/>
              <a:t>Úgy elviszik </a:t>
            </a:r>
            <a:r>
              <a:rPr lang="hu-HU" dirty="0" err="1"/>
              <a:t>arr’a</a:t>
            </a:r>
            <a:r>
              <a:rPr lang="hu-HU" dirty="0"/>
              <a:t> helyre,</a:t>
            </a:r>
          </a:p>
          <a:p>
            <a:r>
              <a:rPr lang="hu-HU" dirty="0"/>
              <a:t>Hol az út is vérrel festve.</a:t>
            </a:r>
          </a:p>
          <a:p>
            <a:r>
              <a:rPr lang="hu-HU" dirty="0"/>
              <a:t>Kit a golyó, kit a lándzsa,</a:t>
            </a:r>
          </a:p>
          <a:p>
            <a:r>
              <a:rPr lang="hu-HU" dirty="0"/>
              <a:t>Kit éles kard összevágta.”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16570" t="18320" r="10446" b="18695"/>
          <a:stretch/>
        </p:blipFill>
        <p:spPr>
          <a:xfrm rot="504075">
            <a:off x="9366179" y="2388995"/>
            <a:ext cx="2048173" cy="315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0580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1728" r="1944"/>
          <a:stretch/>
        </p:blipFill>
        <p:spPr>
          <a:xfrm>
            <a:off x="0" y="-594"/>
            <a:ext cx="4119418" cy="685859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t="269" r="59" b="-269"/>
          <a:stretch/>
        </p:blipFill>
        <p:spPr>
          <a:xfrm>
            <a:off x="8185844" y="-1"/>
            <a:ext cx="4006156" cy="692727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418" y="0"/>
            <a:ext cx="406642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30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631388-9D1D-4BAE-95DA-CEE39F787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+mn-lt"/>
              </a:rPr>
              <a:t>Énekes madár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39C534-62EB-4AA6-8BCE-800595EBD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11158"/>
            <a:ext cx="9601200" cy="4156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hu-HU" dirty="0">
              <a:cs typeface="Times New Roman"/>
            </a:endParaRPr>
          </a:p>
          <a:p>
            <a:pPr marL="0" indent="0" algn="ctr">
              <a:buNone/>
            </a:pPr>
            <a:r>
              <a:rPr lang="hu-HU" sz="2800" b="0" i="1" dirty="0">
                <a:solidFill>
                  <a:srgbClr val="000000"/>
                </a:solidFill>
                <a:effectLst/>
                <a:latin typeface="Garamond"/>
              </a:rPr>
              <a:t>Az ágy mindjárt kidobja, először Esztert, aztán Reginát. Mind a ketten mozdulatlanul, elhullva </a:t>
            </a:r>
            <a:r>
              <a:rPr lang="hu-HU" sz="2800" b="0" i="1" dirty="0" err="1">
                <a:solidFill>
                  <a:srgbClr val="000000"/>
                </a:solidFill>
                <a:effectLst/>
                <a:latin typeface="Garamond"/>
              </a:rPr>
              <a:t>feküsznek</a:t>
            </a:r>
            <a:r>
              <a:rPr lang="hu-HU" sz="2800" b="0" i="1" dirty="0">
                <a:solidFill>
                  <a:srgbClr val="000000"/>
                </a:solidFill>
                <a:effectLst/>
                <a:latin typeface="Garamond"/>
              </a:rPr>
              <a:t>. Az ágy mélyéből feláradó fény egyre nagyobb lesz, majd egy madár száll fel alulról a fényből. Ez a madár teljesen olyan, amilyent Móka elbeszélt volt, amikor a két tojást hozta. Ahogy felrepül a madár, rászáll az ágy fájára fejtől, és énekelni kezd. Ettől az énektől a besereglett emberek, akik a fény áradásakor már letérdepeltek volt, egymás után kezdenek </a:t>
            </a:r>
            <a:r>
              <a:rPr lang="hu-HU" sz="2800" b="0" i="1" dirty="0" err="1">
                <a:solidFill>
                  <a:srgbClr val="000000"/>
                </a:solidFill>
                <a:effectLst/>
                <a:latin typeface="Garamond"/>
              </a:rPr>
              <a:t>eldőlni</a:t>
            </a:r>
            <a:r>
              <a:rPr lang="hu-HU" sz="2800" b="0" i="1" dirty="0">
                <a:solidFill>
                  <a:srgbClr val="000000"/>
                </a:solidFill>
                <a:effectLst/>
                <a:latin typeface="Garamond"/>
              </a:rPr>
              <a:t> a padlón, és nemsokára mind elhullva </a:t>
            </a:r>
            <a:r>
              <a:rPr lang="hu-HU" sz="2800" b="0" i="1" dirty="0" err="1">
                <a:solidFill>
                  <a:srgbClr val="000000"/>
                </a:solidFill>
                <a:effectLst/>
                <a:latin typeface="Garamond"/>
              </a:rPr>
              <a:t>feküsznek</a:t>
            </a:r>
            <a:r>
              <a:rPr lang="hu-HU" sz="2800" b="0" i="1" dirty="0">
                <a:solidFill>
                  <a:srgbClr val="000000"/>
                </a:solidFill>
                <a:effectLst/>
                <a:latin typeface="Garamond"/>
              </a:rPr>
              <a:t>, mozdulatlanul. Legutoljára Máté, majd Lukács hull el.</a:t>
            </a:r>
            <a:endParaRPr lang="hu-HU" sz="2800">
              <a:latin typeface="Garamond"/>
              <a:cs typeface="Times New Roman"/>
            </a:endParaRPr>
          </a:p>
          <a:p>
            <a:pPr marL="383540" indent="-383540"/>
            <a:endParaRPr lang="hu-HU" sz="2800" dirty="0"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92531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CD5322C4-F75C-437F-A239-D2E23FD4E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4CB2B63-4DDA-4B08-9630-38289BD00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712" y="685800"/>
            <a:ext cx="4760685" cy="1485900"/>
          </a:xfrm>
        </p:spPr>
        <p:txBody>
          <a:bodyPr>
            <a:normAutofit/>
          </a:bodyPr>
          <a:lstStyle/>
          <a:p>
            <a:r>
              <a:rPr lang="hu-HU" dirty="0">
                <a:latin typeface="+mn-lt"/>
              </a:rPr>
              <a:t>Nemzeti Színház</a:t>
            </a:r>
            <a:br>
              <a:rPr lang="hu-HU" dirty="0">
                <a:latin typeface="+mn-lt"/>
              </a:rPr>
            </a:br>
            <a:endParaRPr lang="hu-HU" dirty="0">
              <a:latin typeface="+mn-lt"/>
            </a:endParaRPr>
          </a:p>
        </p:txBody>
      </p:sp>
      <p:sp>
        <p:nvSpPr>
          <p:cNvPr id="15" name="Freeform: Shape 18">
            <a:extLst>
              <a:ext uri="{FF2B5EF4-FFF2-40B4-BE49-F238E27FC236}">
                <a16:creationId xmlns:a16="http://schemas.microsoft.com/office/drawing/2014/main" id="{9BEEA9C9-EE31-4A53-B812-CDFE913A41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67832" cy="6858000"/>
          </a:xfrm>
          <a:custGeom>
            <a:avLst/>
            <a:gdLst>
              <a:gd name="connsiteX0" fmla="*/ 2222074 w 6167832"/>
              <a:gd name="connsiteY0" fmla="*/ 0 h 6858000"/>
              <a:gd name="connsiteX1" fmla="*/ 2313514 w 6167832"/>
              <a:gd name="connsiteY1" fmla="*/ 0 h 6858000"/>
              <a:gd name="connsiteX2" fmla="*/ 2313514 w 6167832"/>
              <a:gd name="connsiteY2" fmla="*/ 1289050 h 6858000"/>
              <a:gd name="connsiteX3" fmla="*/ 2315124 w 6167832"/>
              <a:gd name="connsiteY3" fmla="*/ 1289050 h 6858000"/>
              <a:gd name="connsiteX4" fmla="*/ 2315124 w 6167832"/>
              <a:gd name="connsiteY4" fmla="*/ 3064146 h 6858000"/>
              <a:gd name="connsiteX5" fmla="*/ 4113801 w 6167832"/>
              <a:gd name="connsiteY5" fmla="*/ 3064146 h 6858000"/>
              <a:gd name="connsiteX6" fmla="*/ 4113801 w 6167832"/>
              <a:gd name="connsiteY6" fmla="*/ 3991970 h 6858000"/>
              <a:gd name="connsiteX7" fmla="*/ 6097611 w 6167832"/>
              <a:gd name="connsiteY7" fmla="*/ 3991970 h 6858000"/>
              <a:gd name="connsiteX8" fmla="*/ 6097611 w 6167832"/>
              <a:gd name="connsiteY8" fmla="*/ 401294 h 6858000"/>
              <a:gd name="connsiteX9" fmla="*/ 6096001 w 6167832"/>
              <a:gd name="connsiteY9" fmla="*/ 401294 h 6858000"/>
              <a:gd name="connsiteX10" fmla="*/ 6096001 w 6167832"/>
              <a:gd name="connsiteY10" fmla="*/ 0 h 6858000"/>
              <a:gd name="connsiteX11" fmla="*/ 6167832 w 6167832"/>
              <a:gd name="connsiteY11" fmla="*/ 0 h 6858000"/>
              <a:gd name="connsiteX12" fmla="*/ 6167832 w 6167832"/>
              <a:gd name="connsiteY12" fmla="*/ 6858000 h 6858000"/>
              <a:gd name="connsiteX13" fmla="*/ 6096000 w 6167832"/>
              <a:gd name="connsiteY13" fmla="*/ 6858000 h 6858000"/>
              <a:gd name="connsiteX14" fmla="*/ 6096000 w 6167832"/>
              <a:gd name="connsiteY14" fmla="*/ 4070350 h 6858000"/>
              <a:gd name="connsiteX15" fmla="*/ 4099283 w 6167832"/>
              <a:gd name="connsiteY15" fmla="*/ 4070350 h 6858000"/>
              <a:gd name="connsiteX16" fmla="*/ 4099283 w 6167832"/>
              <a:gd name="connsiteY16" fmla="*/ 6858000 h 6858000"/>
              <a:gd name="connsiteX17" fmla="*/ 4023084 w 6167832"/>
              <a:gd name="connsiteY17" fmla="*/ 6858000 h 6858000"/>
              <a:gd name="connsiteX18" fmla="*/ 4023084 w 6167832"/>
              <a:gd name="connsiteY18" fmla="*/ 3142771 h 6858000"/>
              <a:gd name="connsiteX19" fmla="*/ 0 w 6167832"/>
              <a:gd name="connsiteY19" fmla="*/ 3142771 h 6858000"/>
              <a:gd name="connsiteX20" fmla="*/ 0 w 6167832"/>
              <a:gd name="connsiteY20" fmla="*/ 3051330 h 6858000"/>
              <a:gd name="connsiteX21" fmla="*/ 2222074 w 6167832"/>
              <a:gd name="connsiteY21" fmla="*/ 30513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67832" h="6858000">
                <a:moveTo>
                  <a:pt x="2222074" y="0"/>
                </a:moveTo>
                <a:lnTo>
                  <a:pt x="2313514" y="0"/>
                </a:lnTo>
                <a:lnTo>
                  <a:pt x="2313514" y="1289050"/>
                </a:lnTo>
                <a:lnTo>
                  <a:pt x="2315124" y="1289050"/>
                </a:lnTo>
                <a:lnTo>
                  <a:pt x="2315124" y="3064146"/>
                </a:lnTo>
                <a:lnTo>
                  <a:pt x="4113801" y="3064146"/>
                </a:lnTo>
                <a:lnTo>
                  <a:pt x="4113801" y="3991970"/>
                </a:lnTo>
                <a:lnTo>
                  <a:pt x="6097611" y="3991970"/>
                </a:lnTo>
                <a:lnTo>
                  <a:pt x="6097611" y="401294"/>
                </a:lnTo>
                <a:lnTo>
                  <a:pt x="6096001" y="401294"/>
                </a:lnTo>
                <a:lnTo>
                  <a:pt x="6096001" y="0"/>
                </a:lnTo>
                <a:lnTo>
                  <a:pt x="6167832" y="0"/>
                </a:lnTo>
                <a:lnTo>
                  <a:pt x="6167832" y="6858000"/>
                </a:lnTo>
                <a:lnTo>
                  <a:pt x="6096000" y="6858000"/>
                </a:lnTo>
                <a:lnTo>
                  <a:pt x="6096000" y="4070350"/>
                </a:lnTo>
                <a:lnTo>
                  <a:pt x="4099283" y="4070350"/>
                </a:lnTo>
                <a:lnTo>
                  <a:pt x="4099283" y="6858000"/>
                </a:lnTo>
                <a:lnTo>
                  <a:pt x="4023084" y="6858000"/>
                </a:lnTo>
                <a:lnTo>
                  <a:pt x="4023084" y="3142771"/>
                </a:lnTo>
                <a:lnTo>
                  <a:pt x="0" y="3142771"/>
                </a:lnTo>
                <a:lnTo>
                  <a:pt x="0" y="3051330"/>
                </a:lnTo>
                <a:lnTo>
                  <a:pt x="2222074" y="305133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6A983821-2AF2-4289-B5AB-C61E807B9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7" r="18689" b="-1"/>
          <a:stretch/>
        </p:blipFill>
        <p:spPr>
          <a:xfrm>
            <a:off x="2908283" y="247078"/>
            <a:ext cx="2381169" cy="267431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A5E19D8-75A6-4AA0-8FE2-C24496C36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79" r="32627" b="-3"/>
          <a:stretch/>
        </p:blipFill>
        <p:spPr>
          <a:xfrm>
            <a:off x="235073" y="574679"/>
            <a:ext cx="1689912" cy="190826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05D5939-1263-4FB6-B2BD-9C7963472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88" r="21464" b="-2"/>
          <a:stretch/>
        </p:blipFill>
        <p:spPr>
          <a:xfrm>
            <a:off x="725108" y="3420993"/>
            <a:ext cx="2658544" cy="2985632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EA1A9B00-038A-45C6-A66F-614B225B2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714" y="2285999"/>
            <a:ext cx="4760685" cy="3749831"/>
          </a:xfrm>
        </p:spPr>
        <p:txBody>
          <a:bodyPr vert="horz" lIns="91440" tIns="45720" rIns="91440" bIns="45720" rtlCol="0">
            <a:normAutofit/>
          </a:bodyPr>
          <a:lstStyle/>
          <a:p>
            <a:pPr marL="383540" indent="-383540"/>
            <a:r>
              <a:rPr lang="hu-HU" i="1" dirty="0"/>
              <a:t>1939. szeptember 16-án </a:t>
            </a:r>
            <a:r>
              <a:rPr lang="hu-HU" dirty="0"/>
              <a:t>mutattak be először Tamási Áron színdarabot, az Énekes madarat, a Nemzeti Színházban.</a:t>
            </a:r>
          </a:p>
          <a:p>
            <a:pPr marL="383540" indent="-383540"/>
            <a:r>
              <a:rPr lang="hu-HU" i="1" dirty="0"/>
              <a:t>„Mindenki el volt ragadtatva, hogy ennyire, ily természetesen és </a:t>
            </a:r>
            <a:r>
              <a:rPr lang="hu-HU" i="1" dirty="0" err="1"/>
              <a:t>tündöklően</a:t>
            </a:r>
            <a:r>
              <a:rPr lang="hu-HU" i="1" dirty="0"/>
              <a:t> csinált drámát a meséből.” </a:t>
            </a:r>
            <a:r>
              <a:rPr lang="hu-HU" dirty="0"/>
              <a:t>- </a:t>
            </a:r>
            <a:r>
              <a:rPr lang="hu-HU" dirty="0" err="1"/>
              <a:t>Féja</a:t>
            </a:r>
            <a:r>
              <a:rPr lang="hu-HU" dirty="0"/>
              <a:t> Géza</a:t>
            </a:r>
          </a:p>
          <a:p>
            <a:pPr marL="383540" indent="-383540"/>
            <a:r>
              <a:rPr lang="hu-HU" dirty="0">
                <a:cs typeface="Times New Roman" panose="02020603050405020304"/>
              </a:rPr>
              <a:t>Magdó szerepét </a:t>
            </a:r>
            <a:r>
              <a:rPr lang="hu-HU" dirty="0" err="1">
                <a:cs typeface="Times New Roman" panose="02020603050405020304"/>
              </a:rPr>
              <a:t>Szeleczky</a:t>
            </a:r>
            <a:r>
              <a:rPr lang="hu-HU" dirty="0">
                <a:cs typeface="Times New Roman" panose="02020603050405020304"/>
              </a:rPr>
              <a:t> Zita játszotta.</a:t>
            </a:r>
          </a:p>
          <a:p>
            <a:pPr marL="383540" indent="-383540"/>
            <a:r>
              <a:rPr lang="hu-HU" dirty="0">
                <a:cs typeface="Times New Roman" panose="02020603050405020304"/>
              </a:rPr>
              <a:t>Huszonkétszer játszották ezt a darabot ezzel a szereposztással.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9DEF7C7-A6A0-4380-8C2E-503F26989B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94" r="26194"/>
          <a:stretch/>
        </p:blipFill>
        <p:spPr>
          <a:xfrm>
            <a:off x="4313791" y="4541870"/>
            <a:ext cx="1608667" cy="181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7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Arial–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TM10001105[[fn=Körülvágás]]</Template>
  <TotalTime>180</TotalTime>
  <Words>696</Words>
  <Application>Microsoft Office PowerPoint</Application>
  <PresentationFormat>Szélesvásznú</PresentationFormat>
  <Paragraphs>51</Paragraphs>
  <Slides>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7" baseType="lpstr">
      <vt:lpstr>Arial</vt:lpstr>
      <vt:lpstr>Bodoni MT</vt:lpstr>
      <vt:lpstr>Calibri</vt:lpstr>
      <vt:lpstr>Franklin Gothic Book</vt:lpstr>
      <vt:lpstr>Garamond</vt:lpstr>
      <vt:lpstr>Times New Roman</vt:lpstr>
      <vt:lpstr>Wingdings</vt:lpstr>
      <vt:lpstr>Crop</vt:lpstr>
      <vt:lpstr>Tamási  Áron  SZÍNPADI MŰVEI</vt:lpstr>
      <vt:lpstr>Ősvigasztalás</vt:lpstr>
      <vt:lpstr>Székely fás</vt:lpstr>
      <vt:lpstr>PowerPoint-bemutató</vt:lpstr>
      <vt:lpstr>Néppártiak</vt:lpstr>
      <vt:lpstr>Görgeteg</vt:lpstr>
      <vt:lpstr>PowerPoint-bemutató</vt:lpstr>
      <vt:lpstr>Énekes madár</vt:lpstr>
      <vt:lpstr>Nemzeti Színház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Tamási Áron</dc:title>
  <dc:creator>rri_user</dc:creator>
  <cp:lastModifiedBy>Macsári Eszter</cp:lastModifiedBy>
  <cp:revision>134</cp:revision>
  <dcterms:modified xsi:type="dcterms:W3CDTF">2022-03-20T12:04:46Z</dcterms:modified>
</cp:coreProperties>
</file>