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ustere  Display" panose="020B0604020202020204" charset="-128"/>
      <p:regular r:id="rId15"/>
    </p:embeddedFont>
    <p:embeddedFont>
      <p:font typeface="Adam Script" panose="020B0604020202020204" charset="-78"/>
      <p:regular r:id="rId16"/>
    </p:embeddedFont>
    <p:embeddedFont>
      <p:font typeface="Candal" panose="020B0604020202020204" charset="-18"/>
      <p:regular r:id="rId17"/>
    </p:embeddedFont>
    <p:embeddedFont>
      <p:font typeface="Kitsch Display" panose="020B0604020202020204" charset="0"/>
      <p:regular r:id="rId18"/>
    </p:embeddedFont>
    <p:embeddedFont>
      <p:font typeface="Kitsch Display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2" d="100"/>
          <a:sy n="42" d="100"/>
        </p:scale>
        <p:origin x="966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ppt-ben meganimálni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ppt-ben meganimálni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ppt-ben meganimálni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ppt-ben meganimálni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ppt-ben meganimálni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ppt-ben meganimálni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lipta\Downloads\Az%20ember%20trag&#195;&#169;di&#195;&#161;ja.pdf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nemzetiszinhaz.hu/hirek/2022/11/balogh-geza-az-ember-tragediaja-nemzeti-szinhazi-eloadasai-a-diktaturaban-es-a-diktatura-uta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ort.hu/adatlap/film/tv/egy-ember-tragediaja-egy-ember-tragediaja/movie-100080" TargetMode="External"/><Relationship Id="rId11" Type="http://schemas.openxmlformats.org/officeDocument/2006/relationships/image" Target="../media/image2.jpeg"/><Relationship Id="rId5" Type="http://schemas.openxmlformats.org/officeDocument/2006/relationships/hyperlink" Target="https://nemzetiszinhaz.hu/hirek/2023/09/ma-van-a-magyar-drama-napja" TargetMode="External"/><Relationship Id="rId10" Type="http://schemas.openxmlformats.org/officeDocument/2006/relationships/hyperlink" Target="https://nemzetiszinhaz.hu/magazin/2022/11/balogh-geza-az-ember-tragediaja-nemzeti-szinhazi-eloadasai-a-diktaturaban-es-a-diktatura-utan?utm" TargetMode="External"/><Relationship Id="rId4" Type="http://schemas.openxmlformats.org/officeDocument/2006/relationships/hyperlink" Target="https://kepmas.hu/hu/ember-tragediaja-osbemutato-nemzeti-szinhaz-paulay-ede-jaszai-mari-madach-imrehttps:/kepmas.hu/hu/ember-tragediaja-osbemutato-nemzeti-szinhaz-paulay-ede-jaszai-mari-madach-imre" TargetMode="External"/><Relationship Id="rId9" Type="http://schemas.openxmlformats.org/officeDocument/2006/relationships/hyperlink" Target="https://www.arcanum.com/hu/online-kiadvanyok/Lexikonok-magyar-eletrajzi-lexikon-7428D/g-gy-757D7/gellert-endre-758EA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9" t="-22356" r="-15552" b="-2566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-3902228" y="-291025"/>
            <a:ext cx="7358473" cy="11037710"/>
          </a:xfrm>
          <a:custGeom>
            <a:avLst/>
            <a:gdLst/>
            <a:ahLst/>
            <a:cxnLst/>
            <a:rect l="l" t="t" r="r" b="b"/>
            <a:pathLst>
              <a:path w="7358473" h="11037710">
                <a:moveTo>
                  <a:pt x="0" y="0"/>
                </a:moveTo>
                <a:lnTo>
                  <a:pt x="7358473" y="0"/>
                </a:lnTo>
                <a:lnTo>
                  <a:pt x="7358473" y="11037710"/>
                </a:lnTo>
                <a:lnTo>
                  <a:pt x="0" y="11037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rot="-883056" flipH="1">
            <a:off x="14955422" y="2129823"/>
            <a:ext cx="4136948" cy="6713100"/>
          </a:xfrm>
          <a:custGeom>
            <a:avLst/>
            <a:gdLst/>
            <a:ahLst/>
            <a:cxnLst/>
            <a:rect l="l" t="t" r="r" b="b"/>
            <a:pathLst>
              <a:path w="4136948" h="6713100">
                <a:moveTo>
                  <a:pt x="4136947" y="0"/>
                </a:moveTo>
                <a:lnTo>
                  <a:pt x="0" y="0"/>
                </a:lnTo>
                <a:lnTo>
                  <a:pt x="0" y="6713100"/>
                </a:lnTo>
                <a:lnTo>
                  <a:pt x="4136947" y="6713100"/>
                </a:lnTo>
                <a:lnTo>
                  <a:pt x="413694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3842518" y="2726196"/>
            <a:ext cx="10602963" cy="483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9"/>
              </a:lnSpc>
            </a:pPr>
            <a:r>
              <a:rPr lang="en-US" sz="11989" spc="839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HÁROM RENDEZÉS, EGY TRAGÉDIA</a:t>
            </a:r>
          </a:p>
        </p:txBody>
      </p:sp>
      <p:sp>
        <p:nvSpPr>
          <p:cNvPr id="6" name="Freeform 6"/>
          <p:cNvSpPr/>
          <p:nvPr/>
        </p:nvSpPr>
        <p:spPr>
          <a:xfrm rot="-2260654">
            <a:off x="16071642" y="7244185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5" y="0"/>
                </a:lnTo>
                <a:lnTo>
                  <a:pt x="4935605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1199258">
            <a:off x="-947387" y="1063323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 rot="1392866" flipH="1">
            <a:off x="-2134215" y="3805745"/>
            <a:ext cx="5071491" cy="8229600"/>
          </a:xfrm>
          <a:custGeom>
            <a:avLst/>
            <a:gdLst/>
            <a:ahLst/>
            <a:cxnLst/>
            <a:rect l="l" t="t" r="r" b="b"/>
            <a:pathLst>
              <a:path w="5071491" h="8229600">
                <a:moveTo>
                  <a:pt x="5071491" y="0"/>
                </a:moveTo>
                <a:lnTo>
                  <a:pt x="0" y="0"/>
                </a:lnTo>
                <a:lnTo>
                  <a:pt x="0" y="8229600"/>
                </a:lnTo>
                <a:lnTo>
                  <a:pt x="5071491" y="8229600"/>
                </a:lnTo>
                <a:lnTo>
                  <a:pt x="507149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4354071" y="8005575"/>
            <a:ext cx="9579858" cy="296105"/>
          </a:xfrm>
          <a:custGeom>
            <a:avLst/>
            <a:gdLst/>
            <a:ahLst/>
            <a:cxnLst/>
            <a:rect l="l" t="t" r="r" b="b"/>
            <a:pathLst>
              <a:path w="9579858" h="296105">
                <a:moveTo>
                  <a:pt x="0" y="0"/>
                </a:moveTo>
                <a:lnTo>
                  <a:pt x="9579858" y="0"/>
                </a:lnTo>
                <a:lnTo>
                  <a:pt x="9579858" y="296104"/>
                </a:lnTo>
                <a:lnTo>
                  <a:pt x="0" y="296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 flipH="1" flipV="1">
            <a:off x="4354071" y="1985321"/>
            <a:ext cx="9579858" cy="296105"/>
          </a:xfrm>
          <a:custGeom>
            <a:avLst/>
            <a:gdLst/>
            <a:ahLst/>
            <a:cxnLst/>
            <a:rect l="l" t="t" r="r" b="b"/>
            <a:pathLst>
              <a:path w="9579858" h="296105">
                <a:moveTo>
                  <a:pt x="9579858" y="296104"/>
                </a:moveTo>
                <a:lnTo>
                  <a:pt x="0" y="296104"/>
                </a:lnTo>
                <a:lnTo>
                  <a:pt x="0" y="0"/>
                </a:lnTo>
                <a:lnTo>
                  <a:pt x="9579858" y="0"/>
                </a:lnTo>
                <a:lnTo>
                  <a:pt x="9579858" y="29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3246247" y="8926895"/>
            <a:ext cx="12349907" cy="66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2"/>
              </a:lnSpc>
              <a:spcBef>
                <a:spcPct val="0"/>
              </a:spcBef>
            </a:pPr>
            <a:r>
              <a:rPr lang="en-US" sz="4396" spc="87">
                <a:solidFill>
                  <a:srgbClr val="44310C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Madách Imre: Az ember tragédiája című művéből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9" t="-22356" r="-15552" b="-2566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10800000">
            <a:off x="16123507" y="-341747"/>
            <a:ext cx="7313663" cy="10970495"/>
          </a:xfrm>
          <a:custGeom>
            <a:avLst/>
            <a:gdLst/>
            <a:ahLst/>
            <a:cxnLst/>
            <a:rect l="l" t="t" r="r" b="b"/>
            <a:pathLst>
              <a:path w="7313663" h="10970495">
                <a:moveTo>
                  <a:pt x="0" y="0"/>
                </a:moveTo>
                <a:lnTo>
                  <a:pt x="7313663" y="0"/>
                </a:lnTo>
                <a:lnTo>
                  <a:pt x="7313663" y="10970494"/>
                </a:lnTo>
                <a:lnTo>
                  <a:pt x="0" y="10970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rot="4339926">
            <a:off x="-236643" y="-265053"/>
            <a:ext cx="4151761" cy="5100734"/>
          </a:xfrm>
          <a:custGeom>
            <a:avLst/>
            <a:gdLst/>
            <a:ahLst/>
            <a:cxnLst/>
            <a:rect l="l" t="t" r="r" b="b"/>
            <a:pathLst>
              <a:path w="4151761" h="5100734">
                <a:moveTo>
                  <a:pt x="0" y="0"/>
                </a:moveTo>
                <a:lnTo>
                  <a:pt x="4151761" y="0"/>
                </a:lnTo>
                <a:lnTo>
                  <a:pt x="4151761" y="5100734"/>
                </a:lnTo>
                <a:lnTo>
                  <a:pt x="0" y="510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-5400000">
            <a:off x="1607496" y="1714323"/>
            <a:ext cx="3291840" cy="41148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4049486" y="177"/>
            <a:ext cx="10189029" cy="171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9"/>
              </a:lnSpc>
              <a:spcBef>
                <a:spcPct val="0"/>
              </a:spcBef>
            </a:pPr>
            <a:r>
              <a:rPr lang="en-US" sz="9013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ÖSSZEGZÉS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8944" y="2580365"/>
            <a:ext cx="3648945" cy="2416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  <a:spcBef>
                <a:spcPct val="0"/>
              </a:spcBef>
            </a:pPr>
            <a:r>
              <a:rPr lang="en-US" sz="3470">
                <a:solidFill>
                  <a:srgbClr val="000000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 színházat erősen befolyásolta az ideológiai elvárásrendszer</a:t>
            </a:r>
          </a:p>
        </p:txBody>
      </p:sp>
      <p:sp>
        <p:nvSpPr>
          <p:cNvPr id="8" name="Freeform 8"/>
          <p:cNvSpPr/>
          <p:nvPr/>
        </p:nvSpPr>
        <p:spPr>
          <a:xfrm rot="-5400000">
            <a:off x="11453918" y="5884384"/>
            <a:ext cx="3654852" cy="4568565"/>
          </a:xfrm>
          <a:custGeom>
            <a:avLst/>
            <a:gdLst/>
            <a:ahLst/>
            <a:cxnLst/>
            <a:rect l="l" t="t" r="r" b="b"/>
            <a:pathLst>
              <a:path w="3654852" h="4568565">
                <a:moveTo>
                  <a:pt x="0" y="0"/>
                </a:moveTo>
                <a:lnTo>
                  <a:pt x="3654852" y="0"/>
                </a:lnTo>
                <a:lnTo>
                  <a:pt x="3654852" y="4568565"/>
                </a:lnTo>
                <a:lnTo>
                  <a:pt x="0" y="45685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 rot="-5400000">
            <a:off x="4245916" y="6001443"/>
            <a:ext cx="3482995" cy="4353744"/>
          </a:xfrm>
          <a:custGeom>
            <a:avLst/>
            <a:gdLst/>
            <a:ahLst/>
            <a:cxnLst/>
            <a:rect l="l" t="t" r="r" b="b"/>
            <a:pathLst>
              <a:path w="3482995" h="4353744">
                <a:moveTo>
                  <a:pt x="0" y="0"/>
                </a:moveTo>
                <a:lnTo>
                  <a:pt x="3482995" y="0"/>
                </a:lnTo>
                <a:lnTo>
                  <a:pt x="3482995" y="4353744"/>
                </a:lnTo>
                <a:lnTo>
                  <a:pt x="0" y="435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 rot="-5400000">
            <a:off x="8213459" y="1952141"/>
            <a:ext cx="3547255" cy="4434069"/>
          </a:xfrm>
          <a:custGeom>
            <a:avLst/>
            <a:gdLst/>
            <a:ahLst/>
            <a:cxnLst/>
            <a:rect l="l" t="t" r="r" b="b"/>
            <a:pathLst>
              <a:path w="3547255" h="4434069">
                <a:moveTo>
                  <a:pt x="0" y="0"/>
                </a:moveTo>
                <a:lnTo>
                  <a:pt x="3547255" y="0"/>
                </a:lnTo>
                <a:lnTo>
                  <a:pt x="3547255" y="4434068"/>
                </a:lnTo>
                <a:lnTo>
                  <a:pt x="0" y="4434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7322675" y="2741400"/>
            <a:ext cx="5108340" cy="2676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3"/>
              </a:lnSpc>
              <a:spcBef>
                <a:spcPct val="0"/>
              </a:spcBef>
            </a:pPr>
            <a:r>
              <a:rPr lang="en-US" sz="3852">
                <a:solidFill>
                  <a:srgbClr val="000000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Az emberiség fejlődésének és küzdelmének hangsúlyozása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10542" y="7295506"/>
            <a:ext cx="4353744" cy="168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6"/>
              </a:lnSpc>
              <a:spcBef>
                <a:spcPct val="0"/>
              </a:spcBef>
            </a:pPr>
            <a:r>
              <a:rPr lang="en-US" sz="3247">
                <a:solidFill>
                  <a:srgbClr val="000000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Igazodási pont lett a korszak rendezései számára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64208" y="7101196"/>
            <a:ext cx="4234272" cy="207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  <a:spcBef>
                <a:spcPct val="0"/>
              </a:spcBef>
            </a:pPr>
            <a:r>
              <a:rPr lang="en-US" sz="2947">
                <a:solidFill>
                  <a:srgbClr val="000000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Fontos példa arra, hogyan alkalmazkodik a színház a politikai-kulturális környezethez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9" t="-22356" r="-15552" b="-2566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2462506">
            <a:off x="14218131" y="-47962"/>
            <a:ext cx="5965761" cy="8789334"/>
          </a:xfrm>
          <a:custGeom>
            <a:avLst/>
            <a:gdLst/>
            <a:ahLst/>
            <a:cxnLst/>
            <a:rect l="l" t="t" r="r" b="b"/>
            <a:pathLst>
              <a:path w="5965761" h="8789334">
                <a:moveTo>
                  <a:pt x="0" y="0"/>
                </a:moveTo>
                <a:lnTo>
                  <a:pt x="5965761" y="0"/>
                </a:lnTo>
                <a:lnTo>
                  <a:pt x="5965761" y="8789334"/>
                </a:lnTo>
                <a:lnTo>
                  <a:pt x="0" y="8789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3826400" y="1562100"/>
            <a:ext cx="10854094" cy="769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26"/>
              </a:lnSpc>
            </a:pPr>
            <a:r>
              <a:rPr lang="en-US" sz="15652" spc="485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KÖSZÖNJÜK A FIGYELMET!</a:t>
            </a:r>
            <a:endParaRPr lang="hu-HU" sz="15652" spc="485" dirty="0">
              <a:solidFill>
                <a:srgbClr val="FFFFFF"/>
              </a:solidFill>
              <a:latin typeface="Austere  Display"/>
              <a:ea typeface="Austere  Display"/>
              <a:cs typeface="Austere  Display"/>
              <a:sym typeface="Austere  Display"/>
            </a:endParaRPr>
          </a:p>
          <a:p>
            <a:pPr algn="ctr">
              <a:lnSpc>
                <a:spcPts val="15026"/>
              </a:lnSpc>
            </a:pPr>
            <a:r>
              <a:rPr lang="hu-HU" sz="15652" spc="485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-</a:t>
            </a:r>
            <a:r>
              <a:rPr lang="hu-HU" sz="13000" spc="485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Álomutazók-</a:t>
            </a:r>
            <a:endParaRPr lang="en-US" sz="13000" spc="485" dirty="0">
              <a:solidFill>
                <a:srgbClr val="FFFFFF"/>
              </a:solidFill>
              <a:latin typeface="Austere  Display"/>
              <a:ea typeface="Austere  Display"/>
              <a:cs typeface="Austere  Display"/>
              <a:sym typeface="Austere  Display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4483184" y="-298674"/>
            <a:ext cx="7358473" cy="11037710"/>
          </a:xfrm>
          <a:custGeom>
            <a:avLst/>
            <a:gdLst/>
            <a:ahLst/>
            <a:cxnLst/>
            <a:rect l="l" t="t" r="r" b="b"/>
            <a:pathLst>
              <a:path w="7358473" h="11037710">
                <a:moveTo>
                  <a:pt x="0" y="0"/>
                </a:moveTo>
                <a:lnTo>
                  <a:pt x="7358473" y="0"/>
                </a:lnTo>
                <a:lnTo>
                  <a:pt x="7358473" y="11037710"/>
                </a:lnTo>
                <a:lnTo>
                  <a:pt x="0" y="11037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612226" y="4052581"/>
            <a:ext cx="5874735" cy="8655227"/>
          </a:xfrm>
          <a:custGeom>
            <a:avLst/>
            <a:gdLst/>
            <a:ahLst/>
            <a:cxnLst/>
            <a:rect l="l" t="t" r="r" b="b"/>
            <a:pathLst>
              <a:path w="5874735" h="8655227">
                <a:moveTo>
                  <a:pt x="0" y="0"/>
                </a:moveTo>
                <a:lnTo>
                  <a:pt x="5874735" y="0"/>
                </a:lnTo>
                <a:lnTo>
                  <a:pt x="5874735" y="8655227"/>
                </a:lnTo>
                <a:lnTo>
                  <a:pt x="0" y="8655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9" t="-22356" r="-15552" b="-2566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2462506">
            <a:off x="14218131" y="-47962"/>
            <a:ext cx="5965761" cy="8789334"/>
          </a:xfrm>
          <a:custGeom>
            <a:avLst/>
            <a:gdLst/>
            <a:ahLst/>
            <a:cxnLst/>
            <a:rect l="l" t="t" r="r" b="b"/>
            <a:pathLst>
              <a:path w="5965761" h="8789334">
                <a:moveTo>
                  <a:pt x="0" y="0"/>
                </a:moveTo>
                <a:lnTo>
                  <a:pt x="5965761" y="0"/>
                </a:lnTo>
                <a:lnTo>
                  <a:pt x="5965761" y="8789334"/>
                </a:lnTo>
                <a:lnTo>
                  <a:pt x="0" y="8789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4053905" y="2912922"/>
            <a:ext cx="10854094" cy="6706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5902" lvl="1" algn="ctr">
              <a:lnSpc>
                <a:spcPts val="12146"/>
              </a:lnSpc>
            </a:pPr>
            <a:r>
              <a:rPr lang="en-US" sz="12653" spc="392" dirty="0" err="1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Források</a:t>
            </a:r>
            <a:endParaRPr lang="en-US" sz="12653" spc="392" dirty="0">
              <a:solidFill>
                <a:srgbClr val="FFFFFF"/>
              </a:solidFill>
              <a:latin typeface="Adam Script"/>
              <a:ea typeface="Adam Script"/>
              <a:cs typeface="Adam Script"/>
              <a:sym typeface="Adam Script"/>
            </a:endParaRPr>
          </a:p>
          <a:p>
            <a:pPr marL="539749" lvl="1" indent="-269875" algn="l">
              <a:lnSpc>
                <a:spcPts val="2399"/>
              </a:lnSpc>
              <a:buFont typeface="Arial"/>
              <a:buChar char="•"/>
            </a:pPr>
            <a:endParaRPr lang="en-US" sz="12653" spc="392" dirty="0">
              <a:solidFill>
                <a:srgbClr val="FFFFFF"/>
              </a:solidFill>
              <a:latin typeface="Adam Script"/>
              <a:ea typeface="Adam Script"/>
              <a:cs typeface="Adam Script"/>
              <a:sym typeface="Adam Script"/>
            </a:endParaRPr>
          </a:p>
          <a:p>
            <a:pPr marL="539749" lvl="1" indent="-269875" algn="l">
              <a:lnSpc>
                <a:spcPts val="2399"/>
              </a:lnSpc>
              <a:buFont typeface="Arial"/>
              <a:buChar char="•"/>
            </a:pPr>
            <a:r>
              <a:rPr lang="en-US" sz="2499" u="sng" spc="77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  <a:hlinkClick r:id="rId4" tooltip="https://kepmas.hu/hu/ember-tragediaja-osbemutato-nemzeti-szinhaz-paulay-ede-jaszai-mari-madach-imrehttps:/kepmas.hu/hu/ember-tragediaja-osbemutato-nemzeti-szinhaz-paulay-ede-jaszai-mari-madach-imre"/>
              </a:rPr>
              <a:t>https://kepmas.hu/hu/ember-tragediaja-osbemutato-nemzeti-szinhaz-paulay-ede-jaszai-mari-madach-imrehttps://kepmas.hu/hu/ember-tragediaja-osbemutato-nemzeti-szinhaz-paulay-ede-jaszai-mari-madach-imre</a:t>
            </a:r>
          </a:p>
          <a:p>
            <a:pPr marL="539749" lvl="1" indent="-269875" algn="l">
              <a:lnSpc>
                <a:spcPts val="2399"/>
              </a:lnSpc>
              <a:buFont typeface="Arial"/>
              <a:buChar char="•"/>
            </a:pPr>
            <a:r>
              <a:rPr lang="en-US" sz="2499" u="sng" spc="77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  <a:hlinkClick r:id="rId5" tooltip="https://nemzetiszinhaz.hu/hirek/2023/09/ma-van-a-magyar-drama-napja"/>
              </a:rPr>
              <a:t>https://nemzetiszinhaz.hu/hirek/2023/09/ma-van-a-magyar-drama-napja</a:t>
            </a:r>
          </a:p>
          <a:p>
            <a:pPr marL="539749" lvl="1" indent="-269875" algn="l">
              <a:lnSpc>
                <a:spcPts val="2399"/>
              </a:lnSpc>
              <a:buFont typeface="Arial"/>
              <a:buChar char="•"/>
            </a:pPr>
            <a:r>
              <a:rPr lang="en-US" sz="2499" spc="77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  <a:hlinkClick r:id="rId6"/>
              </a:rPr>
              <a:t>https://port.hu/adatlap/film/tv/egy-ember-tragediaja-egy-ember-tragediaja/movie-100080</a:t>
            </a:r>
            <a:endParaRPr lang="en-US" sz="2499" spc="77" dirty="0">
              <a:solidFill>
                <a:srgbClr val="FFFFFF"/>
              </a:solidFill>
              <a:latin typeface="Austere  Display"/>
              <a:ea typeface="Austere  Display"/>
              <a:cs typeface="Austere  Display"/>
              <a:sym typeface="Austere  Display"/>
            </a:endParaRPr>
          </a:p>
          <a:p>
            <a:pPr marL="539749" lvl="1" indent="-269875" algn="l">
              <a:lnSpc>
                <a:spcPts val="2399"/>
              </a:lnSpc>
              <a:buFont typeface="Arial"/>
              <a:buChar char="•"/>
            </a:pPr>
            <a:r>
              <a:rPr lang="en-US" sz="2499" spc="77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  <a:hlinkClick r:id="rId7"/>
              </a:rPr>
              <a:t>https://nemzetiszinhaz.hu/hirek/2022/11/balogh-geza-az-ember-tragediaja-nemzeti-szinhazi-eloadasai-a-diktaturaban-es-a-diktatura-utan</a:t>
            </a:r>
            <a:endParaRPr lang="hu-HU" sz="2499" spc="77" dirty="0">
              <a:solidFill>
                <a:srgbClr val="FFFFFF"/>
              </a:solidFill>
              <a:latin typeface="Austere  Display"/>
              <a:ea typeface="Austere  Display"/>
              <a:cs typeface="Austere  Display"/>
              <a:sym typeface="Austere  Display"/>
            </a:endParaRPr>
          </a:p>
          <a:p>
            <a:pPr marL="539749" lvl="1" indent="-269875" algn="l">
              <a:lnSpc>
                <a:spcPts val="2399"/>
              </a:lnSpc>
              <a:buFont typeface="Arial"/>
              <a:buChar char="•"/>
            </a:pPr>
            <a:r>
              <a:rPr lang="en-US" sz="2499" spc="77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 </a:t>
            </a:r>
            <a:r>
              <a:rPr lang="en-US" sz="2499" spc="77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  <a:hlinkClick r:id="rId8" action="ppaction://hlinkfile"/>
              </a:rPr>
              <a:t>file:///C:/Users/lipta/Downloads/Az%20ember%20trag%C3%A9di%C3%A1ja.pdf</a:t>
            </a:r>
            <a:endParaRPr lang="hu-HU" sz="2499" spc="77" dirty="0">
              <a:solidFill>
                <a:srgbClr val="FFFFFF"/>
              </a:solidFill>
              <a:latin typeface="Austere  Display"/>
              <a:ea typeface="Austere  Display"/>
              <a:cs typeface="Austere  Display"/>
              <a:sym typeface="Austere  Display"/>
            </a:endParaRPr>
          </a:p>
          <a:p>
            <a:pPr marL="539749" lvl="1" indent="-269875" algn="l">
              <a:lnSpc>
                <a:spcPts val="2399"/>
              </a:lnSpc>
              <a:buFont typeface="Arial"/>
              <a:buChar char="•"/>
            </a:pPr>
            <a:r>
              <a:rPr lang="en-US" sz="2499" spc="77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 </a:t>
            </a:r>
            <a:r>
              <a:rPr lang="en-US" sz="2499" spc="77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  <a:hlinkClick r:id="rId9"/>
              </a:rPr>
              <a:t>https://www.arcanum.com/hu/online-kiadvanyok/Lexikonok-magyar-eletrajzi-lexikon-7428D/g-gy-757D7/gellert-endre-758EA/</a:t>
            </a:r>
            <a:endParaRPr lang="hu-HU" sz="2499" spc="77" dirty="0">
              <a:solidFill>
                <a:srgbClr val="FFFFFF"/>
              </a:solidFill>
              <a:latin typeface="Austere  Display"/>
              <a:ea typeface="Austere  Display"/>
              <a:cs typeface="Austere  Display"/>
              <a:sym typeface="Austere  Display"/>
            </a:endParaRPr>
          </a:p>
          <a:p>
            <a:pPr marL="539749" lvl="1" indent="-269875" algn="l">
              <a:lnSpc>
                <a:spcPts val="2399"/>
              </a:lnSpc>
              <a:buFont typeface="Arial"/>
              <a:buChar char="•"/>
            </a:pPr>
            <a:r>
              <a:rPr lang="en-US" sz="2499" spc="77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 </a:t>
            </a:r>
            <a:r>
              <a:rPr lang="en-US" sz="2499" spc="77" dirty="0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  <a:hlinkClick r:id="rId10"/>
              </a:rPr>
              <a:t>https://nemzetiszinhaz.hu/magazin/2022/11/balogh-geza-az-ember-tragediaja-nemzeti-szinhazi-eloadasai-a-diktaturaban-es-a-diktatura-utan?utm</a:t>
            </a:r>
            <a:endParaRPr lang="hu-HU" sz="2499" spc="77" dirty="0">
              <a:solidFill>
                <a:srgbClr val="FFFFFF"/>
              </a:solidFill>
              <a:latin typeface="Austere  Display"/>
              <a:ea typeface="Austere  Display"/>
              <a:cs typeface="Austere  Display"/>
              <a:sym typeface="Austere  Display"/>
            </a:endParaRPr>
          </a:p>
          <a:p>
            <a:pPr marL="539749" lvl="1" indent="-269875" algn="l">
              <a:lnSpc>
                <a:spcPts val="2399"/>
              </a:lnSpc>
              <a:buFont typeface="Arial"/>
              <a:buChar char="•"/>
            </a:pPr>
            <a:endParaRPr lang="en-US" sz="2499" spc="77" dirty="0">
              <a:solidFill>
                <a:srgbClr val="FFFFFF"/>
              </a:solidFill>
              <a:latin typeface="Austere  Display"/>
              <a:ea typeface="Austere  Display"/>
              <a:cs typeface="Austere  Display"/>
              <a:sym typeface="Austere  Display"/>
            </a:endParaRPr>
          </a:p>
          <a:p>
            <a:pPr algn="l">
              <a:lnSpc>
                <a:spcPts val="4800"/>
              </a:lnSpc>
            </a:pPr>
            <a:endParaRPr lang="en-US" sz="2499" spc="77" dirty="0">
              <a:solidFill>
                <a:srgbClr val="FFFFFF"/>
              </a:solidFill>
              <a:latin typeface="Austere  Display"/>
              <a:ea typeface="Austere  Display"/>
              <a:cs typeface="Austere  Display"/>
              <a:sym typeface="Austere  Display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4483184" y="-298674"/>
            <a:ext cx="7358473" cy="11037710"/>
          </a:xfrm>
          <a:custGeom>
            <a:avLst/>
            <a:gdLst/>
            <a:ahLst/>
            <a:cxnLst/>
            <a:rect l="l" t="t" r="r" b="b"/>
            <a:pathLst>
              <a:path w="7358473" h="11037710">
                <a:moveTo>
                  <a:pt x="0" y="0"/>
                </a:moveTo>
                <a:lnTo>
                  <a:pt x="7358473" y="0"/>
                </a:lnTo>
                <a:lnTo>
                  <a:pt x="7358473" y="11037710"/>
                </a:lnTo>
                <a:lnTo>
                  <a:pt x="0" y="11037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612226" y="4052581"/>
            <a:ext cx="5874735" cy="8655227"/>
          </a:xfrm>
          <a:custGeom>
            <a:avLst/>
            <a:gdLst/>
            <a:ahLst/>
            <a:cxnLst/>
            <a:rect l="l" t="t" r="r" b="b"/>
            <a:pathLst>
              <a:path w="5874735" h="8655227">
                <a:moveTo>
                  <a:pt x="0" y="0"/>
                </a:moveTo>
                <a:lnTo>
                  <a:pt x="5874735" y="0"/>
                </a:lnTo>
                <a:lnTo>
                  <a:pt x="5874735" y="8655227"/>
                </a:lnTo>
                <a:lnTo>
                  <a:pt x="0" y="8655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9" t="-22356" r="-15552" b="-2566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10800000">
            <a:off x="16123507" y="-341747"/>
            <a:ext cx="7313663" cy="10970495"/>
          </a:xfrm>
          <a:custGeom>
            <a:avLst/>
            <a:gdLst/>
            <a:ahLst/>
            <a:cxnLst/>
            <a:rect l="l" t="t" r="r" b="b"/>
            <a:pathLst>
              <a:path w="7313663" h="10970495">
                <a:moveTo>
                  <a:pt x="0" y="0"/>
                </a:moveTo>
                <a:lnTo>
                  <a:pt x="7313663" y="0"/>
                </a:lnTo>
                <a:lnTo>
                  <a:pt x="7313663" y="10970494"/>
                </a:lnTo>
                <a:lnTo>
                  <a:pt x="0" y="1097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6100145" y="0"/>
            <a:ext cx="5390701" cy="3188324"/>
          </a:xfrm>
          <a:custGeom>
            <a:avLst/>
            <a:gdLst/>
            <a:ahLst/>
            <a:cxnLst/>
            <a:rect l="l" t="t" r="r" b="b"/>
            <a:pathLst>
              <a:path w="5390701" h="3188324">
                <a:moveTo>
                  <a:pt x="0" y="0"/>
                </a:moveTo>
                <a:lnTo>
                  <a:pt x="5390701" y="0"/>
                </a:lnTo>
                <a:lnTo>
                  <a:pt x="5390701" y="3188324"/>
                </a:lnTo>
                <a:lnTo>
                  <a:pt x="0" y="3188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1472108">
            <a:off x="-1678735" y="7307035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7221456">
            <a:off x="-3077973" y="-2258584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1472108" flipH="1">
            <a:off x="-3020061" y="3411564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4935606" y="0"/>
                </a:moveTo>
                <a:lnTo>
                  <a:pt x="0" y="0"/>
                </a:lnTo>
                <a:lnTo>
                  <a:pt x="0" y="7004999"/>
                </a:lnTo>
                <a:lnTo>
                  <a:pt x="4935606" y="7004999"/>
                </a:lnTo>
                <a:lnTo>
                  <a:pt x="493560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1910881" y="4002260"/>
            <a:ext cx="14466238" cy="4110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6542" lvl="1" indent="-503271" algn="l">
              <a:lnSpc>
                <a:spcPts val="6526"/>
              </a:lnSpc>
              <a:buFont typeface="Arial"/>
              <a:buChar char="•"/>
            </a:pP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Született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: </a:t>
            </a:r>
            <a:r>
              <a:rPr lang="en-US" sz="46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1836, </a:t>
            </a:r>
            <a:r>
              <a:rPr lang="en-US" sz="46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Tokaj</a:t>
            </a:r>
            <a:endParaRPr lang="en-US" sz="4662" b="1" dirty="0">
              <a:solidFill>
                <a:srgbClr val="FFFFFF"/>
              </a:solidFill>
              <a:latin typeface="Kitsch Display Bold"/>
              <a:ea typeface="Kitsch Display Bold"/>
              <a:cs typeface="Kitsch Display Bold"/>
              <a:sym typeface="Kitsch Display Bold"/>
            </a:endParaRPr>
          </a:p>
          <a:p>
            <a:pPr marL="1006542" lvl="1" indent="-503271" algn="l">
              <a:lnSpc>
                <a:spcPts val="6526"/>
              </a:lnSpc>
              <a:buFont typeface="Arial"/>
              <a:buChar char="•"/>
            </a:pP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Szülei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papnak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szánták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de </a:t>
            </a:r>
            <a:r>
              <a:rPr lang="en-US" sz="46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1851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-ben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színész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lett</a:t>
            </a:r>
            <a:endParaRPr lang="en-US" sz="46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  <a:p>
            <a:pPr marL="1006542" lvl="1" indent="-503271" algn="l">
              <a:lnSpc>
                <a:spcPts val="6526"/>
              </a:lnSpc>
              <a:buFont typeface="Arial"/>
              <a:buChar char="•"/>
            </a:pPr>
            <a:r>
              <a:rPr lang="en-US" sz="46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1863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-tól a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Nemzeti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színésze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később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rendező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főrendező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drámai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igazgató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főigazgató</a:t>
            </a:r>
            <a:endParaRPr lang="en-US" sz="46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  <a:p>
            <a:pPr algn="l">
              <a:lnSpc>
                <a:spcPts val="6526"/>
              </a:lnSpc>
            </a:pPr>
            <a:endParaRPr lang="en-US" sz="46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58117" y="3043198"/>
            <a:ext cx="13697328" cy="659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6542" lvl="1" indent="-503271" algn="l">
              <a:lnSpc>
                <a:spcPts val="6526"/>
              </a:lnSpc>
              <a:buFont typeface="Arial"/>
              <a:buChar char="•"/>
            </a:pP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Az ő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rendezésében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került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először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színpadra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Az ember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tragédiája</a:t>
            </a:r>
            <a:endParaRPr lang="en-US" sz="46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  <a:p>
            <a:pPr marL="1006542" lvl="1" indent="-503271" algn="l">
              <a:lnSpc>
                <a:spcPts val="6526"/>
              </a:lnSpc>
              <a:buFont typeface="Arial"/>
              <a:buChar char="•"/>
            </a:pP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 premier 4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órán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át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tartott</a:t>
            </a:r>
            <a:endParaRPr lang="en-US" sz="46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  <a:p>
            <a:pPr marL="1006542" lvl="1" indent="-503271" algn="l">
              <a:lnSpc>
                <a:spcPts val="6526"/>
              </a:lnSpc>
              <a:buFont typeface="Arial"/>
              <a:buChar char="•"/>
            </a:pP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Színház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összes</a:t>
            </a:r>
            <a:r>
              <a:rPr lang="en-US" sz="46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színészére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és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statisztájára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szükség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volt</a:t>
            </a:r>
          </a:p>
          <a:p>
            <a:pPr marL="1006542" lvl="1" indent="-503271" algn="l">
              <a:lnSpc>
                <a:spcPts val="6526"/>
              </a:lnSpc>
              <a:buFont typeface="Arial"/>
              <a:buChar char="•"/>
            </a:pP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darab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mindössze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1500 forint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állami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támogatást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kapott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ami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a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színpadra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állításához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édeskevés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volt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987383" y="-62435"/>
            <a:ext cx="3300617" cy="3530072"/>
          </a:xfrm>
          <a:custGeom>
            <a:avLst/>
            <a:gdLst/>
            <a:ahLst/>
            <a:cxnLst/>
            <a:rect l="l" t="t" r="r" b="b"/>
            <a:pathLst>
              <a:path w="3300617" h="3530072">
                <a:moveTo>
                  <a:pt x="0" y="0"/>
                </a:moveTo>
                <a:lnTo>
                  <a:pt x="3300617" y="0"/>
                </a:lnTo>
                <a:lnTo>
                  <a:pt x="3300617" y="3530072"/>
                </a:lnTo>
                <a:lnTo>
                  <a:pt x="0" y="35300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331981" y="-405335"/>
            <a:ext cx="5158864" cy="331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9"/>
              </a:lnSpc>
              <a:spcBef>
                <a:spcPct val="0"/>
              </a:spcBef>
            </a:pPr>
            <a:r>
              <a:rPr lang="en-US" sz="9013">
                <a:solidFill>
                  <a:srgbClr val="000000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PAULAY EDE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9" t="-22356" r="-15552" b="-2566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10800000">
            <a:off x="16371157" y="-341747"/>
            <a:ext cx="7313663" cy="10970495"/>
          </a:xfrm>
          <a:custGeom>
            <a:avLst/>
            <a:gdLst/>
            <a:ahLst/>
            <a:cxnLst/>
            <a:rect l="l" t="t" r="r" b="b"/>
            <a:pathLst>
              <a:path w="7313663" h="10970495">
                <a:moveTo>
                  <a:pt x="0" y="0"/>
                </a:moveTo>
                <a:lnTo>
                  <a:pt x="7313663" y="0"/>
                </a:lnTo>
                <a:lnTo>
                  <a:pt x="7313663" y="10970494"/>
                </a:lnTo>
                <a:lnTo>
                  <a:pt x="0" y="1097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6009769" y="-825037"/>
            <a:ext cx="6268461" cy="3707475"/>
          </a:xfrm>
          <a:custGeom>
            <a:avLst/>
            <a:gdLst/>
            <a:ahLst/>
            <a:cxnLst/>
            <a:rect l="l" t="t" r="r" b="b"/>
            <a:pathLst>
              <a:path w="6268461" h="3707475">
                <a:moveTo>
                  <a:pt x="0" y="0"/>
                </a:moveTo>
                <a:lnTo>
                  <a:pt x="6268462" y="0"/>
                </a:lnTo>
                <a:lnTo>
                  <a:pt x="6268462" y="3707474"/>
                </a:lnTo>
                <a:lnTo>
                  <a:pt x="0" y="3707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1472108">
            <a:off x="-1678735" y="7307035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7221456">
            <a:off x="-3077973" y="-2258584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1472108" flipH="1">
            <a:off x="-3020061" y="3411564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4935606" y="0"/>
                </a:moveTo>
                <a:lnTo>
                  <a:pt x="0" y="0"/>
                </a:lnTo>
                <a:lnTo>
                  <a:pt x="0" y="7004999"/>
                </a:lnTo>
                <a:lnTo>
                  <a:pt x="4935606" y="7004999"/>
                </a:lnTo>
                <a:lnTo>
                  <a:pt x="493560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2236680" y="2703058"/>
            <a:ext cx="1669090" cy="4211006"/>
          </a:xfrm>
          <a:custGeom>
            <a:avLst/>
            <a:gdLst/>
            <a:ahLst/>
            <a:cxnLst/>
            <a:rect l="l" t="t" r="r" b="b"/>
            <a:pathLst>
              <a:path w="1669090" h="4211006">
                <a:moveTo>
                  <a:pt x="0" y="0"/>
                </a:moveTo>
                <a:lnTo>
                  <a:pt x="1669089" y="0"/>
                </a:lnTo>
                <a:lnTo>
                  <a:pt x="1669089" y="4211006"/>
                </a:lnTo>
                <a:lnTo>
                  <a:pt x="0" y="4211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9131079" y="2882437"/>
            <a:ext cx="1539348" cy="4031626"/>
          </a:xfrm>
          <a:custGeom>
            <a:avLst/>
            <a:gdLst/>
            <a:ahLst/>
            <a:cxnLst/>
            <a:rect l="l" t="t" r="r" b="b"/>
            <a:pathLst>
              <a:path w="1539348" h="4031626">
                <a:moveTo>
                  <a:pt x="0" y="0"/>
                </a:moveTo>
                <a:lnTo>
                  <a:pt x="1539348" y="0"/>
                </a:lnTo>
                <a:lnTo>
                  <a:pt x="1539348" y="4031627"/>
                </a:lnTo>
                <a:lnTo>
                  <a:pt x="0" y="4031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5521832" y="6914064"/>
            <a:ext cx="2179760" cy="3372936"/>
          </a:xfrm>
          <a:custGeom>
            <a:avLst/>
            <a:gdLst/>
            <a:ahLst/>
            <a:cxnLst/>
            <a:rect l="l" t="t" r="r" b="b"/>
            <a:pathLst>
              <a:path w="2179760" h="3372936">
                <a:moveTo>
                  <a:pt x="0" y="0"/>
                </a:moveTo>
                <a:lnTo>
                  <a:pt x="2179760" y="0"/>
                </a:lnTo>
                <a:lnTo>
                  <a:pt x="2179760" y="3372936"/>
                </a:lnTo>
                <a:lnTo>
                  <a:pt x="0" y="3372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009769" y="132578"/>
            <a:ext cx="6544866" cy="1487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9"/>
              </a:lnSpc>
              <a:spcBef>
                <a:spcPct val="0"/>
              </a:spcBef>
            </a:pPr>
            <a:r>
              <a:rPr lang="en-US" sz="7814">
                <a:solidFill>
                  <a:srgbClr val="000000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FŐSZEREPLŐK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05769" y="3765911"/>
            <a:ext cx="4695974" cy="137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19"/>
              </a:lnSpc>
              <a:spcBef>
                <a:spcPct val="0"/>
              </a:spcBef>
            </a:pPr>
            <a:r>
              <a:rPr lang="en-US" sz="80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Nagy Imre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77154" y="4373743"/>
            <a:ext cx="5346353" cy="137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19"/>
              </a:lnSpc>
              <a:spcBef>
                <a:spcPct val="0"/>
              </a:spcBef>
            </a:pPr>
            <a:r>
              <a:rPr lang="en-US" sz="80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Jászai Mari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91760" y="7830775"/>
            <a:ext cx="6356003" cy="137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19"/>
              </a:lnSpc>
              <a:spcBef>
                <a:spcPct val="0"/>
              </a:spcBef>
            </a:pPr>
            <a:r>
              <a:rPr lang="en-US" sz="80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Gyenes László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9" t="-22356" r="-15552" b="-2566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10800000">
            <a:off x="16123507" y="-341747"/>
            <a:ext cx="7313663" cy="10970495"/>
          </a:xfrm>
          <a:custGeom>
            <a:avLst/>
            <a:gdLst/>
            <a:ahLst/>
            <a:cxnLst/>
            <a:rect l="l" t="t" r="r" b="b"/>
            <a:pathLst>
              <a:path w="7313663" h="10970495">
                <a:moveTo>
                  <a:pt x="0" y="0"/>
                </a:moveTo>
                <a:lnTo>
                  <a:pt x="7313663" y="0"/>
                </a:lnTo>
                <a:lnTo>
                  <a:pt x="7313663" y="10970494"/>
                </a:lnTo>
                <a:lnTo>
                  <a:pt x="0" y="10970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rot="4339926">
            <a:off x="-236643" y="-265053"/>
            <a:ext cx="4151761" cy="5100734"/>
          </a:xfrm>
          <a:custGeom>
            <a:avLst/>
            <a:gdLst/>
            <a:ahLst/>
            <a:cxnLst/>
            <a:rect l="l" t="t" r="r" b="b"/>
            <a:pathLst>
              <a:path w="4151761" h="5100734">
                <a:moveTo>
                  <a:pt x="0" y="0"/>
                </a:moveTo>
                <a:lnTo>
                  <a:pt x="4151761" y="0"/>
                </a:lnTo>
                <a:lnTo>
                  <a:pt x="4151761" y="5100734"/>
                </a:lnTo>
                <a:lnTo>
                  <a:pt x="0" y="510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-5400000">
            <a:off x="1607496" y="1714323"/>
            <a:ext cx="3291840" cy="41148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4049486" y="177"/>
            <a:ext cx="10189029" cy="171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9"/>
              </a:lnSpc>
              <a:spcBef>
                <a:spcPct val="0"/>
              </a:spcBef>
            </a:pPr>
            <a:r>
              <a:rPr lang="en-US" sz="9013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ÖSSZEGZÉS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11754782" y="5917813"/>
            <a:ext cx="3387418" cy="4234272"/>
          </a:xfrm>
          <a:custGeom>
            <a:avLst/>
            <a:gdLst/>
            <a:ahLst/>
            <a:cxnLst/>
            <a:rect l="l" t="t" r="r" b="b"/>
            <a:pathLst>
              <a:path w="3387418" h="4234272">
                <a:moveTo>
                  <a:pt x="0" y="0"/>
                </a:moveTo>
                <a:lnTo>
                  <a:pt x="3387417" y="0"/>
                </a:lnTo>
                <a:lnTo>
                  <a:pt x="3387417" y="4234272"/>
                </a:lnTo>
                <a:lnTo>
                  <a:pt x="0" y="4234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 rot="-5400000">
            <a:off x="4460966" y="6025338"/>
            <a:ext cx="3291840" cy="41148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 rot="-5400000">
            <a:off x="8213459" y="1952141"/>
            <a:ext cx="3547255" cy="4434069"/>
          </a:xfrm>
          <a:custGeom>
            <a:avLst/>
            <a:gdLst/>
            <a:ahLst/>
            <a:cxnLst/>
            <a:rect l="l" t="t" r="r" b="b"/>
            <a:pathLst>
              <a:path w="3547255" h="4434069">
                <a:moveTo>
                  <a:pt x="0" y="0"/>
                </a:moveTo>
                <a:lnTo>
                  <a:pt x="3547255" y="0"/>
                </a:lnTo>
                <a:lnTo>
                  <a:pt x="3547255" y="4434068"/>
                </a:lnTo>
                <a:lnTo>
                  <a:pt x="0" y="4434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TextBox 10"/>
          <p:cNvSpPr txBox="1"/>
          <p:nvPr/>
        </p:nvSpPr>
        <p:spPr>
          <a:xfrm>
            <a:off x="11331355" y="6977004"/>
            <a:ext cx="4353744" cy="206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</a:pPr>
            <a:r>
              <a:rPr lang="en-US" sz="2947">
                <a:solidFill>
                  <a:srgbClr val="E32323"/>
                </a:solidFill>
                <a:latin typeface="Candal"/>
                <a:ea typeface="Candal"/>
                <a:cs typeface="Candal"/>
                <a:sym typeface="Candal"/>
              </a:rPr>
              <a:t>1883. </a:t>
            </a:r>
          </a:p>
          <a:p>
            <a:pPr algn="ctr">
              <a:lnSpc>
                <a:spcPts val="4126"/>
              </a:lnSpc>
            </a:pPr>
            <a:r>
              <a:rPr lang="en-US" sz="2947">
                <a:solidFill>
                  <a:srgbClr val="E32323"/>
                </a:solidFill>
                <a:latin typeface="Candal"/>
                <a:ea typeface="Candal"/>
                <a:cs typeface="Candal"/>
                <a:sym typeface="Candal"/>
              </a:rPr>
              <a:t>szeptember 21.-</a:t>
            </a:r>
          </a:p>
          <a:p>
            <a:pPr algn="ctr">
              <a:lnSpc>
                <a:spcPts val="4126"/>
              </a:lnSpc>
              <a:spcBef>
                <a:spcPct val="0"/>
              </a:spcBef>
            </a:pPr>
            <a:r>
              <a:rPr lang="en-US" sz="2947">
                <a:solidFill>
                  <a:srgbClr val="E32323"/>
                </a:solidFill>
                <a:latin typeface="Candal"/>
                <a:ea typeface="Candal"/>
                <a:cs typeface="Candal"/>
                <a:sym typeface="Candal"/>
              </a:rPr>
              <a:t> a Magyar Dráma Napja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6016" y="2570486"/>
            <a:ext cx="4114800" cy="2316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  <a:spcBef>
                <a:spcPct val="0"/>
              </a:spcBef>
            </a:pPr>
            <a:r>
              <a:rPr lang="en-US" sz="4414">
                <a:solidFill>
                  <a:srgbClr val="000000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romantikus, szavaló stílusú színház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29686" y="2967938"/>
            <a:ext cx="4114800" cy="2316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  <a:spcBef>
                <a:spcPct val="0"/>
              </a:spcBef>
            </a:pPr>
            <a:r>
              <a:rPr lang="en-US" sz="4414">
                <a:solidFill>
                  <a:srgbClr val="000000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egységes színpadi koncepció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65054" y="6585098"/>
            <a:ext cx="3883664" cy="291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3"/>
              </a:lnSpc>
              <a:spcBef>
                <a:spcPct val="0"/>
              </a:spcBef>
            </a:pPr>
            <a:r>
              <a:rPr lang="en-US" sz="4166">
                <a:solidFill>
                  <a:srgbClr val="000000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bizonyította, hogy a dráma színpadon is működik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9" t="-22356" r="-15552" b="-2566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10800000">
            <a:off x="16123507" y="-341747"/>
            <a:ext cx="7313663" cy="10970495"/>
          </a:xfrm>
          <a:custGeom>
            <a:avLst/>
            <a:gdLst/>
            <a:ahLst/>
            <a:cxnLst/>
            <a:rect l="l" t="t" r="r" b="b"/>
            <a:pathLst>
              <a:path w="7313663" h="10970495">
                <a:moveTo>
                  <a:pt x="0" y="0"/>
                </a:moveTo>
                <a:lnTo>
                  <a:pt x="7313663" y="0"/>
                </a:lnTo>
                <a:lnTo>
                  <a:pt x="7313663" y="10970494"/>
                </a:lnTo>
                <a:lnTo>
                  <a:pt x="0" y="1097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6564568" y="0"/>
            <a:ext cx="5158864" cy="3051205"/>
          </a:xfrm>
          <a:custGeom>
            <a:avLst/>
            <a:gdLst/>
            <a:ahLst/>
            <a:cxnLst/>
            <a:rect l="l" t="t" r="r" b="b"/>
            <a:pathLst>
              <a:path w="5158864" h="3051205">
                <a:moveTo>
                  <a:pt x="0" y="0"/>
                </a:moveTo>
                <a:lnTo>
                  <a:pt x="5158864" y="0"/>
                </a:lnTo>
                <a:lnTo>
                  <a:pt x="5158864" y="3051205"/>
                </a:lnTo>
                <a:lnTo>
                  <a:pt x="0" y="30512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1472108">
            <a:off x="-1678735" y="7307035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7221456">
            <a:off x="-3077973" y="-2258584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1472108" flipH="1">
            <a:off x="-3020061" y="3411564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4935606" y="0"/>
                </a:moveTo>
                <a:lnTo>
                  <a:pt x="0" y="0"/>
                </a:lnTo>
                <a:lnTo>
                  <a:pt x="0" y="7004999"/>
                </a:lnTo>
                <a:lnTo>
                  <a:pt x="4935606" y="7004999"/>
                </a:lnTo>
                <a:lnTo>
                  <a:pt x="493560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1910881" y="3715692"/>
            <a:ext cx="14466238" cy="6571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95" lvl="1" indent="-449297" algn="l">
              <a:lnSpc>
                <a:spcPts val="5826"/>
              </a:lnSpc>
              <a:buFont typeface="Arial"/>
              <a:buChar char="•"/>
            </a:pPr>
            <a:r>
              <a:rPr lang="en-US" sz="41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1903-1968</a:t>
            </a:r>
          </a:p>
          <a:p>
            <a:pPr marL="898595" lvl="1" indent="-449297" algn="l">
              <a:lnSpc>
                <a:spcPts val="5826"/>
              </a:lnSpc>
              <a:buFont typeface="Arial"/>
              <a:buChar char="•"/>
            </a:pP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rendező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és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színházi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teoretikus</a:t>
            </a:r>
            <a:endParaRPr lang="en-US" sz="41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  <a:p>
            <a:pPr marL="898595" lvl="1" indent="-449297" algn="l">
              <a:lnSpc>
                <a:spcPts val="5826"/>
              </a:lnSpc>
              <a:buFont typeface="Arial"/>
              <a:buChar char="•"/>
            </a:pP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32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évesen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nevezték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ki a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Nemzeti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Színház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igazgatójának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1944-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ig</a:t>
            </a:r>
          </a:p>
          <a:p>
            <a:pPr marL="898595" lvl="1" indent="-449297" algn="l">
              <a:lnSpc>
                <a:spcPts val="5826"/>
              </a:lnSpc>
              <a:buFont typeface="Arial"/>
              <a:buChar char="•"/>
            </a:pPr>
            <a:r>
              <a:rPr lang="en-US" sz="41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1946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-ban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antiszemitizmussal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fasizmussal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vádolták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meg, s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bíróság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elé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került</a:t>
            </a:r>
            <a:endParaRPr lang="en-US" sz="41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  <a:p>
            <a:pPr marL="898595" lvl="1" indent="-449297" algn="l">
              <a:lnSpc>
                <a:spcPts val="5826"/>
              </a:lnSpc>
              <a:buFont typeface="Arial"/>
              <a:buChar char="•"/>
            </a:pP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perben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végül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felmentő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ítélet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született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de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pályája</a:t>
            </a:r>
            <a:r>
              <a:rPr lang="en-US" sz="41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1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megszakadt</a:t>
            </a:r>
            <a:endParaRPr lang="en-US" sz="41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  <a:p>
            <a:pPr marL="898595" lvl="1" indent="-449297" algn="l">
              <a:lnSpc>
                <a:spcPts val="5826"/>
              </a:lnSpc>
              <a:buFont typeface="Arial"/>
              <a:buChar char="•"/>
            </a:pPr>
            <a:endParaRPr lang="en-US" sz="41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656716" y="0"/>
            <a:ext cx="3814206" cy="5085608"/>
          </a:xfrm>
          <a:custGeom>
            <a:avLst/>
            <a:gdLst/>
            <a:ahLst/>
            <a:cxnLst/>
            <a:rect l="l" t="t" r="r" b="b"/>
            <a:pathLst>
              <a:path w="3814206" h="5085608">
                <a:moveTo>
                  <a:pt x="0" y="0"/>
                </a:moveTo>
                <a:lnTo>
                  <a:pt x="3814206" y="0"/>
                </a:lnTo>
                <a:lnTo>
                  <a:pt x="3814206" y="5085608"/>
                </a:lnTo>
                <a:lnTo>
                  <a:pt x="0" y="50856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TextBox 10"/>
          <p:cNvSpPr txBox="1"/>
          <p:nvPr/>
        </p:nvSpPr>
        <p:spPr>
          <a:xfrm>
            <a:off x="6798095" y="-234350"/>
            <a:ext cx="4953495" cy="318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17"/>
              </a:lnSpc>
            </a:pPr>
            <a:r>
              <a:rPr lang="en-US" sz="8655">
                <a:solidFill>
                  <a:srgbClr val="000000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NÉMETH </a:t>
            </a:r>
          </a:p>
          <a:p>
            <a:pPr algn="ctr">
              <a:lnSpc>
                <a:spcPts val="12117"/>
              </a:lnSpc>
              <a:spcBef>
                <a:spcPct val="0"/>
              </a:spcBef>
            </a:pPr>
            <a:r>
              <a:rPr lang="en-US" sz="8655">
                <a:solidFill>
                  <a:srgbClr val="000000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ANTAL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10881" y="3507945"/>
            <a:ext cx="12535153" cy="541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3316" lvl="1" indent="-476658" algn="l">
              <a:lnSpc>
                <a:spcPts val="6181"/>
              </a:lnSpc>
              <a:buFont typeface="Arial"/>
              <a:buChar char="•"/>
            </a:pP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Több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városban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is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színpadra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állította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a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darabot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(München,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Róma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Haburg, Frankfurt)</a:t>
            </a:r>
          </a:p>
          <a:p>
            <a:pPr marL="953316" lvl="1" indent="-476658" algn="l">
              <a:lnSpc>
                <a:spcPts val="6181"/>
              </a:lnSpc>
              <a:buFont typeface="Arial"/>
              <a:buChar char="•"/>
            </a:pP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1937.10.21., a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Nemzeti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Színházban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kezdték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játszani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</a:p>
          <a:p>
            <a:pPr marL="953316" lvl="1" indent="-476658" algn="l">
              <a:lnSpc>
                <a:spcPts val="6181"/>
              </a:lnSpc>
              <a:buFont typeface="Arial"/>
              <a:buChar char="•"/>
            </a:pP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Eleinte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feltételekkel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maradhatott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műsoron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a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kommunista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pártállam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viszont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rögtön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leparancsolta</a:t>
            </a:r>
            <a:r>
              <a:rPr lang="en-US" sz="4415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a </a:t>
            </a:r>
            <a:r>
              <a:rPr lang="en-US" sz="4415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színpadról</a:t>
            </a:r>
            <a:endParaRPr lang="en-US" sz="4415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9" t="-22356" r="-15552" b="-2566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10800000">
            <a:off x="16371157" y="-341747"/>
            <a:ext cx="7313663" cy="10970495"/>
          </a:xfrm>
          <a:custGeom>
            <a:avLst/>
            <a:gdLst/>
            <a:ahLst/>
            <a:cxnLst/>
            <a:rect l="l" t="t" r="r" b="b"/>
            <a:pathLst>
              <a:path w="7313663" h="10970495">
                <a:moveTo>
                  <a:pt x="0" y="0"/>
                </a:moveTo>
                <a:lnTo>
                  <a:pt x="7313663" y="0"/>
                </a:lnTo>
                <a:lnTo>
                  <a:pt x="7313663" y="10970494"/>
                </a:lnTo>
                <a:lnTo>
                  <a:pt x="0" y="1097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6009769" y="-825037"/>
            <a:ext cx="6268461" cy="3707475"/>
          </a:xfrm>
          <a:custGeom>
            <a:avLst/>
            <a:gdLst/>
            <a:ahLst/>
            <a:cxnLst/>
            <a:rect l="l" t="t" r="r" b="b"/>
            <a:pathLst>
              <a:path w="6268461" h="3707475">
                <a:moveTo>
                  <a:pt x="0" y="0"/>
                </a:moveTo>
                <a:lnTo>
                  <a:pt x="6268462" y="0"/>
                </a:lnTo>
                <a:lnTo>
                  <a:pt x="6268462" y="3707474"/>
                </a:lnTo>
                <a:lnTo>
                  <a:pt x="0" y="3707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1472108">
            <a:off x="-1678735" y="7307035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7221456">
            <a:off x="-3077973" y="-2258584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1472108" flipH="1">
            <a:off x="-3020061" y="3411564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4935606" y="0"/>
                </a:moveTo>
                <a:lnTo>
                  <a:pt x="0" y="0"/>
                </a:lnTo>
                <a:lnTo>
                  <a:pt x="0" y="7004999"/>
                </a:lnTo>
                <a:lnTo>
                  <a:pt x="4935606" y="7004999"/>
                </a:lnTo>
                <a:lnTo>
                  <a:pt x="493560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2236680" y="2703058"/>
            <a:ext cx="1669090" cy="4211006"/>
          </a:xfrm>
          <a:custGeom>
            <a:avLst/>
            <a:gdLst/>
            <a:ahLst/>
            <a:cxnLst/>
            <a:rect l="l" t="t" r="r" b="b"/>
            <a:pathLst>
              <a:path w="1669090" h="4211006">
                <a:moveTo>
                  <a:pt x="0" y="0"/>
                </a:moveTo>
                <a:lnTo>
                  <a:pt x="1669089" y="0"/>
                </a:lnTo>
                <a:lnTo>
                  <a:pt x="1669089" y="4211006"/>
                </a:lnTo>
                <a:lnTo>
                  <a:pt x="0" y="4211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9131079" y="2882437"/>
            <a:ext cx="1539348" cy="4031626"/>
          </a:xfrm>
          <a:custGeom>
            <a:avLst/>
            <a:gdLst/>
            <a:ahLst/>
            <a:cxnLst/>
            <a:rect l="l" t="t" r="r" b="b"/>
            <a:pathLst>
              <a:path w="1539348" h="4031626">
                <a:moveTo>
                  <a:pt x="0" y="0"/>
                </a:moveTo>
                <a:lnTo>
                  <a:pt x="1539348" y="0"/>
                </a:lnTo>
                <a:lnTo>
                  <a:pt x="1539348" y="4031627"/>
                </a:lnTo>
                <a:lnTo>
                  <a:pt x="0" y="4031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5521832" y="6914064"/>
            <a:ext cx="2179760" cy="3372936"/>
          </a:xfrm>
          <a:custGeom>
            <a:avLst/>
            <a:gdLst/>
            <a:ahLst/>
            <a:cxnLst/>
            <a:rect l="l" t="t" r="r" b="b"/>
            <a:pathLst>
              <a:path w="2179760" h="3372936">
                <a:moveTo>
                  <a:pt x="0" y="0"/>
                </a:moveTo>
                <a:lnTo>
                  <a:pt x="2179760" y="0"/>
                </a:lnTo>
                <a:lnTo>
                  <a:pt x="2179760" y="3372936"/>
                </a:lnTo>
                <a:lnTo>
                  <a:pt x="0" y="3372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009769" y="132578"/>
            <a:ext cx="6544866" cy="1487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9"/>
              </a:lnSpc>
              <a:spcBef>
                <a:spcPct val="0"/>
              </a:spcBef>
            </a:pPr>
            <a:r>
              <a:rPr lang="en-US" sz="7814">
                <a:solidFill>
                  <a:srgbClr val="000000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FŐSZEREPLŐK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15036" y="4105348"/>
            <a:ext cx="5160318" cy="1136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0"/>
              </a:lnSpc>
              <a:spcBef>
                <a:spcPct val="0"/>
              </a:spcBef>
            </a:pPr>
            <a:r>
              <a:rPr lang="en-US" sz="66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Lehotay Árpád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49005" y="4226602"/>
            <a:ext cx="4543574" cy="1209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60"/>
              </a:lnSpc>
              <a:spcBef>
                <a:spcPct val="0"/>
              </a:spcBef>
            </a:pPr>
            <a:r>
              <a:rPr lang="en-US" sz="71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Tőkés Anna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6826" y="7272905"/>
            <a:ext cx="6044505" cy="137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19"/>
              </a:lnSpc>
              <a:spcBef>
                <a:spcPct val="0"/>
              </a:spcBef>
            </a:pPr>
            <a:r>
              <a:rPr lang="en-US" sz="8014" dirty="0" err="1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Csortos</a:t>
            </a:r>
            <a:r>
              <a:rPr lang="en-US" sz="8014" dirty="0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 Gyula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9" t="-22356" r="-15552" b="-2566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10800000">
            <a:off x="16123507" y="-341747"/>
            <a:ext cx="7313663" cy="10970495"/>
          </a:xfrm>
          <a:custGeom>
            <a:avLst/>
            <a:gdLst/>
            <a:ahLst/>
            <a:cxnLst/>
            <a:rect l="l" t="t" r="r" b="b"/>
            <a:pathLst>
              <a:path w="7313663" h="10970495">
                <a:moveTo>
                  <a:pt x="0" y="0"/>
                </a:moveTo>
                <a:lnTo>
                  <a:pt x="7313663" y="0"/>
                </a:lnTo>
                <a:lnTo>
                  <a:pt x="7313663" y="10970494"/>
                </a:lnTo>
                <a:lnTo>
                  <a:pt x="0" y="10970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rot="4339926">
            <a:off x="-236643" y="-265053"/>
            <a:ext cx="4151761" cy="5100734"/>
          </a:xfrm>
          <a:custGeom>
            <a:avLst/>
            <a:gdLst/>
            <a:ahLst/>
            <a:cxnLst/>
            <a:rect l="l" t="t" r="r" b="b"/>
            <a:pathLst>
              <a:path w="4151761" h="5100734">
                <a:moveTo>
                  <a:pt x="0" y="0"/>
                </a:moveTo>
                <a:lnTo>
                  <a:pt x="4151761" y="0"/>
                </a:lnTo>
                <a:lnTo>
                  <a:pt x="4151761" y="5100734"/>
                </a:lnTo>
                <a:lnTo>
                  <a:pt x="0" y="510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-5400000">
            <a:off x="1607496" y="1714323"/>
            <a:ext cx="3291840" cy="41148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4049486" y="177"/>
            <a:ext cx="10189029" cy="171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9"/>
              </a:lnSpc>
              <a:spcBef>
                <a:spcPct val="0"/>
              </a:spcBef>
            </a:pPr>
            <a:r>
              <a:rPr lang="en-US" sz="9013">
                <a:solidFill>
                  <a:srgbClr val="FFFFFF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ÖSSZEGZÉS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2480" y="2976823"/>
            <a:ext cx="3881872" cy="153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  <a:spcBef>
                <a:spcPct val="0"/>
              </a:spcBef>
            </a:pPr>
            <a:r>
              <a:rPr lang="en-US" sz="2946">
                <a:solidFill>
                  <a:srgbClr val="000000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kialakult hagyomány a darab látványos, epizodikus játszására</a:t>
            </a:r>
          </a:p>
        </p:txBody>
      </p:sp>
      <p:sp>
        <p:nvSpPr>
          <p:cNvPr id="8" name="Freeform 8"/>
          <p:cNvSpPr/>
          <p:nvPr/>
        </p:nvSpPr>
        <p:spPr>
          <a:xfrm rot="-5400000">
            <a:off x="11754782" y="5917813"/>
            <a:ext cx="3387418" cy="4234272"/>
          </a:xfrm>
          <a:custGeom>
            <a:avLst/>
            <a:gdLst/>
            <a:ahLst/>
            <a:cxnLst/>
            <a:rect l="l" t="t" r="r" b="b"/>
            <a:pathLst>
              <a:path w="3387418" h="4234272">
                <a:moveTo>
                  <a:pt x="0" y="0"/>
                </a:moveTo>
                <a:lnTo>
                  <a:pt x="3387417" y="0"/>
                </a:lnTo>
                <a:lnTo>
                  <a:pt x="3387417" y="4234272"/>
                </a:lnTo>
                <a:lnTo>
                  <a:pt x="0" y="4234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 rot="-5400000">
            <a:off x="4460966" y="6025338"/>
            <a:ext cx="3291840" cy="41148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 rot="-5400000">
            <a:off x="8213459" y="1952141"/>
            <a:ext cx="3547255" cy="4434069"/>
          </a:xfrm>
          <a:custGeom>
            <a:avLst/>
            <a:gdLst/>
            <a:ahLst/>
            <a:cxnLst/>
            <a:rect l="l" t="t" r="r" b="b"/>
            <a:pathLst>
              <a:path w="3547255" h="4434069">
                <a:moveTo>
                  <a:pt x="0" y="0"/>
                </a:moveTo>
                <a:lnTo>
                  <a:pt x="3547255" y="0"/>
                </a:lnTo>
                <a:lnTo>
                  <a:pt x="3547255" y="4434068"/>
                </a:lnTo>
                <a:lnTo>
                  <a:pt x="0" y="4434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7770052" y="3130033"/>
            <a:ext cx="4434069" cy="1725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1"/>
              </a:lnSpc>
              <a:spcBef>
                <a:spcPct val="0"/>
              </a:spcBef>
            </a:pPr>
            <a:r>
              <a:rPr lang="en-US" sz="3344">
                <a:solidFill>
                  <a:srgbClr val="000000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letisztultabb színpadkép, lélektani színészvezetés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90038" y="7157261"/>
            <a:ext cx="4433696" cy="178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2"/>
              </a:lnSpc>
            </a:pPr>
            <a:r>
              <a:rPr lang="en-US" sz="3408">
                <a:solidFill>
                  <a:srgbClr val="000000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modernebb</a:t>
            </a:r>
          </a:p>
          <a:p>
            <a:pPr algn="ctr">
              <a:lnSpc>
                <a:spcPts val="4772"/>
              </a:lnSpc>
              <a:spcBef>
                <a:spcPct val="0"/>
              </a:spcBef>
            </a:pPr>
            <a:r>
              <a:rPr lang="en-US" sz="3408">
                <a:solidFill>
                  <a:srgbClr val="000000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Tragédia-olvasatok alapja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71619" y="7088129"/>
            <a:ext cx="4353744" cy="181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6"/>
              </a:lnSpc>
              <a:spcBef>
                <a:spcPct val="0"/>
              </a:spcBef>
            </a:pPr>
            <a:r>
              <a:rPr lang="en-US" sz="3447">
                <a:solidFill>
                  <a:srgbClr val="000000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 Tragédiát aktuális létkérdések felől olvasta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9" t="-22356" r="-15552" b="-2566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10800000">
            <a:off x="16123507" y="-341747"/>
            <a:ext cx="7313663" cy="10970495"/>
          </a:xfrm>
          <a:custGeom>
            <a:avLst/>
            <a:gdLst/>
            <a:ahLst/>
            <a:cxnLst/>
            <a:rect l="l" t="t" r="r" b="b"/>
            <a:pathLst>
              <a:path w="7313663" h="10970495">
                <a:moveTo>
                  <a:pt x="0" y="0"/>
                </a:moveTo>
                <a:lnTo>
                  <a:pt x="7313663" y="0"/>
                </a:lnTo>
                <a:lnTo>
                  <a:pt x="7313663" y="10970494"/>
                </a:lnTo>
                <a:lnTo>
                  <a:pt x="0" y="1097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6564568" y="0"/>
            <a:ext cx="5158864" cy="3051205"/>
          </a:xfrm>
          <a:custGeom>
            <a:avLst/>
            <a:gdLst/>
            <a:ahLst/>
            <a:cxnLst/>
            <a:rect l="l" t="t" r="r" b="b"/>
            <a:pathLst>
              <a:path w="5158864" h="3051205">
                <a:moveTo>
                  <a:pt x="0" y="0"/>
                </a:moveTo>
                <a:lnTo>
                  <a:pt x="5158864" y="0"/>
                </a:lnTo>
                <a:lnTo>
                  <a:pt x="5158864" y="3051205"/>
                </a:lnTo>
                <a:lnTo>
                  <a:pt x="0" y="30512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1472108">
            <a:off x="-1678735" y="7307035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7221456">
            <a:off x="-3077973" y="-2258584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1472108" flipH="1">
            <a:off x="-3020061" y="3411564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4935606" y="0"/>
                </a:moveTo>
                <a:lnTo>
                  <a:pt x="0" y="0"/>
                </a:lnTo>
                <a:lnTo>
                  <a:pt x="0" y="7004999"/>
                </a:lnTo>
                <a:lnTo>
                  <a:pt x="4935606" y="7004999"/>
                </a:lnTo>
                <a:lnTo>
                  <a:pt x="493560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1910881" y="3942565"/>
            <a:ext cx="14466238" cy="7425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6542" lvl="1" indent="-503271" algn="l">
              <a:lnSpc>
                <a:spcPts val="6526"/>
              </a:lnSpc>
              <a:buFont typeface="Arial"/>
              <a:buChar char="•"/>
            </a:pPr>
            <a:r>
              <a:rPr lang="en-US" sz="46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1914-1960</a:t>
            </a:r>
          </a:p>
          <a:p>
            <a:pPr marL="1006542" lvl="1" indent="-503271" algn="l">
              <a:lnSpc>
                <a:spcPts val="6526"/>
              </a:lnSpc>
              <a:buFont typeface="Arial"/>
              <a:buChar char="•"/>
            </a:pP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Kossuth-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díjas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rendező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művész</a:t>
            </a:r>
            <a:endParaRPr lang="en-US" sz="46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  <a:p>
            <a:pPr marL="1006542" lvl="1" indent="-503271" algn="l">
              <a:lnSpc>
                <a:spcPts val="6526"/>
              </a:lnSpc>
              <a:buFont typeface="Arial"/>
              <a:buChar char="•"/>
            </a:pPr>
            <a:r>
              <a:rPr lang="en-US" sz="46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1945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-től a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Nemzeti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rendezője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főrendezője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lett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majd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a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Színház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-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és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Filmművészeti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Főiskola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tanszékvezető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tanára</a:t>
            </a:r>
            <a:endParaRPr lang="en-US" sz="46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  <a:p>
            <a:pPr marL="1006542" lvl="1" indent="-503271" algn="l">
              <a:lnSpc>
                <a:spcPts val="6526"/>
              </a:lnSpc>
              <a:buFont typeface="Arial"/>
              <a:buChar char="•"/>
            </a:pPr>
            <a:r>
              <a:rPr lang="en-US" sz="46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Kiváló</a:t>
            </a:r>
            <a:r>
              <a:rPr lang="en-US" sz="46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 </a:t>
            </a:r>
            <a:r>
              <a:rPr lang="en-US" sz="46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színházpedagógus</a:t>
            </a:r>
            <a:endParaRPr lang="en-US" sz="4662" b="1" dirty="0">
              <a:solidFill>
                <a:srgbClr val="FFFFFF"/>
              </a:solidFill>
              <a:latin typeface="Kitsch Display Bold"/>
              <a:ea typeface="Kitsch Display Bold"/>
              <a:cs typeface="Kitsch Display Bold"/>
              <a:sym typeface="Kitsch Display Bold"/>
            </a:endParaRPr>
          </a:p>
          <a:p>
            <a:pPr marL="1006542" lvl="1" indent="-503271" algn="l">
              <a:lnSpc>
                <a:spcPts val="6526"/>
              </a:lnSpc>
              <a:buFont typeface="Arial"/>
              <a:buChar char="•"/>
            </a:pP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Öngyilkos</a:t>
            </a:r>
            <a:r>
              <a:rPr lang="en-US" sz="46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6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lett</a:t>
            </a:r>
            <a:endParaRPr lang="en-US" sz="46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  <a:p>
            <a:pPr algn="l">
              <a:lnSpc>
                <a:spcPts val="6526"/>
              </a:lnSpc>
            </a:pPr>
            <a:endParaRPr lang="en-US" sz="46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  <a:p>
            <a:pPr algn="l">
              <a:lnSpc>
                <a:spcPts val="6526"/>
              </a:lnSpc>
            </a:pPr>
            <a:endParaRPr lang="en-US" sz="46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74147" y="3062030"/>
            <a:ext cx="13634637" cy="691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774" lvl="1" indent="-470887" algn="l">
              <a:lnSpc>
                <a:spcPts val="6106"/>
              </a:lnSpc>
              <a:buFont typeface="Arial"/>
              <a:buChar char="•"/>
            </a:pP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monumentálisnak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szánt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előadást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1955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-ben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hárman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rendezték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: Gellért Endre, Major Tamás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és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Marton Endre</a:t>
            </a:r>
          </a:p>
          <a:p>
            <a:pPr marL="941774" lvl="1" indent="-470887" algn="l">
              <a:lnSpc>
                <a:spcPts val="6106"/>
              </a:lnSpc>
              <a:buFont typeface="Arial"/>
              <a:buChar char="•"/>
            </a:pP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Ezzel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jelezték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hogy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együtt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 </a:t>
            </a:r>
            <a:r>
              <a:rPr lang="en-US" sz="43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vállalnak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 </a:t>
            </a:r>
            <a:r>
              <a:rPr lang="en-US" sz="43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felelősséget</a:t>
            </a:r>
            <a:endParaRPr lang="en-US" sz="4362" b="1" dirty="0">
              <a:solidFill>
                <a:srgbClr val="FFFFFF"/>
              </a:solidFill>
              <a:latin typeface="Kitsch Display Bold"/>
              <a:ea typeface="Kitsch Display Bold"/>
              <a:cs typeface="Kitsch Display Bold"/>
              <a:sym typeface="Kitsch Display Bold"/>
            </a:endParaRPr>
          </a:p>
          <a:p>
            <a:pPr marL="941774" lvl="1" indent="-470887" algn="l">
              <a:lnSpc>
                <a:spcPts val="6106"/>
              </a:lnSpc>
              <a:buFont typeface="Arial"/>
              <a:buChar char="•"/>
            </a:pP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Egy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alkalommal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Rákosi Mátyás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személyesen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tekintette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meg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az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előadást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melyet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utána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be is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tiltott</a:t>
            </a:r>
            <a:endParaRPr lang="en-US" sz="4362" dirty="0">
              <a:solidFill>
                <a:srgbClr val="FFFFFF"/>
              </a:solidFill>
              <a:latin typeface="Kitsch Display"/>
              <a:ea typeface="Kitsch Display"/>
              <a:cs typeface="Kitsch Display"/>
              <a:sym typeface="Kitsch Display"/>
            </a:endParaRPr>
          </a:p>
          <a:p>
            <a:pPr marL="941774" lvl="1" indent="-470887" algn="l">
              <a:lnSpc>
                <a:spcPts val="6106"/>
              </a:lnSpc>
              <a:buFont typeface="Arial"/>
              <a:buChar char="•"/>
            </a:pP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rendezők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csak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azért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nem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kerültek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börtönbe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, </a:t>
            </a:r>
            <a:r>
              <a:rPr lang="en-US" sz="4362" dirty="0" err="1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mert</a:t>
            </a:r>
            <a:r>
              <a:rPr lang="en-US" sz="4362" dirty="0">
                <a:solidFill>
                  <a:srgbClr val="FFFFFF"/>
                </a:solidFill>
                <a:latin typeface="Kitsch Display"/>
                <a:ea typeface="Kitsch Display"/>
                <a:cs typeface="Kitsch Display"/>
                <a:sym typeface="Kitsch Display"/>
              </a:rPr>
              <a:t> 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„</a:t>
            </a:r>
            <a:r>
              <a:rPr lang="en-US" sz="43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maguknak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 </a:t>
            </a:r>
            <a:r>
              <a:rPr lang="en-US" sz="43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az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 a </a:t>
            </a:r>
            <a:r>
              <a:rPr lang="en-US" sz="43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szerencséjük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, </a:t>
            </a:r>
            <a:r>
              <a:rPr lang="en-US" sz="43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hogy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 </a:t>
            </a:r>
            <a:r>
              <a:rPr lang="en-US" sz="43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nem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 </a:t>
            </a:r>
            <a:r>
              <a:rPr lang="en-US" sz="43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szeretek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 </a:t>
            </a:r>
            <a:r>
              <a:rPr lang="en-US" sz="43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művészeket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 </a:t>
            </a:r>
            <a:r>
              <a:rPr lang="en-US" sz="43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börtönben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 </a:t>
            </a:r>
            <a:r>
              <a:rPr lang="en-US" sz="4362" b="1" dirty="0" err="1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látni</a:t>
            </a:r>
            <a:r>
              <a:rPr lang="en-US" sz="4362" b="1" dirty="0">
                <a:solidFill>
                  <a:srgbClr val="FFFFFF"/>
                </a:solidFill>
                <a:latin typeface="Kitsch Display Bold"/>
                <a:ea typeface="Kitsch Display Bold"/>
                <a:cs typeface="Kitsch Display Bold"/>
                <a:sym typeface="Kitsch Display Bold"/>
              </a:rPr>
              <a:t>!”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947993" y="-341747"/>
            <a:ext cx="3525918" cy="4701224"/>
          </a:xfrm>
          <a:custGeom>
            <a:avLst/>
            <a:gdLst/>
            <a:ahLst/>
            <a:cxnLst/>
            <a:rect l="l" t="t" r="r" b="b"/>
            <a:pathLst>
              <a:path w="3525918" h="4701224">
                <a:moveTo>
                  <a:pt x="0" y="0"/>
                </a:moveTo>
                <a:lnTo>
                  <a:pt x="3525918" y="0"/>
                </a:lnTo>
                <a:lnTo>
                  <a:pt x="3525918" y="4701223"/>
                </a:lnTo>
                <a:lnTo>
                  <a:pt x="0" y="47012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564568" y="-263141"/>
            <a:ext cx="5158864" cy="331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9"/>
              </a:lnSpc>
            </a:pPr>
            <a:r>
              <a:rPr lang="en-US" sz="9013">
                <a:solidFill>
                  <a:srgbClr val="000000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GELLÉRT</a:t>
            </a:r>
          </a:p>
          <a:p>
            <a:pPr algn="ctr">
              <a:lnSpc>
                <a:spcPts val="12619"/>
              </a:lnSpc>
              <a:spcBef>
                <a:spcPct val="0"/>
              </a:spcBef>
            </a:pPr>
            <a:r>
              <a:rPr lang="en-US" sz="9013">
                <a:solidFill>
                  <a:srgbClr val="000000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ENDRE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9" t="-22356" r="-15552" b="-2566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10800000">
            <a:off x="16371157" y="-341747"/>
            <a:ext cx="7313663" cy="10970495"/>
          </a:xfrm>
          <a:custGeom>
            <a:avLst/>
            <a:gdLst/>
            <a:ahLst/>
            <a:cxnLst/>
            <a:rect l="l" t="t" r="r" b="b"/>
            <a:pathLst>
              <a:path w="7313663" h="10970495">
                <a:moveTo>
                  <a:pt x="0" y="0"/>
                </a:moveTo>
                <a:lnTo>
                  <a:pt x="7313663" y="0"/>
                </a:lnTo>
                <a:lnTo>
                  <a:pt x="7313663" y="10970494"/>
                </a:lnTo>
                <a:lnTo>
                  <a:pt x="0" y="1097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6009769" y="-825037"/>
            <a:ext cx="6268461" cy="3707475"/>
          </a:xfrm>
          <a:custGeom>
            <a:avLst/>
            <a:gdLst/>
            <a:ahLst/>
            <a:cxnLst/>
            <a:rect l="l" t="t" r="r" b="b"/>
            <a:pathLst>
              <a:path w="6268461" h="3707475">
                <a:moveTo>
                  <a:pt x="0" y="0"/>
                </a:moveTo>
                <a:lnTo>
                  <a:pt x="6268462" y="0"/>
                </a:lnTo>
                <a:lnTo>
                  <a:pt x="6268462" y="3707474"/>
                </a:lnTo>
                <a:lnTo>
                  <a:pt x="0" y="3707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1472108">
            <a:off x="-1678735" y="7307035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7221456">
            <a:off x="-3077973" y="-2258584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0" y="0"/>
                </a:moveTo>
                <a:lnTo>
                  <a:pt x="4935606" y="0"/>
                </a:lnTo>
                <a:lnTo>
                  <a:pt x="4935606" y="7004999"/>
                </a:lnTo>
                <a:lnTo>
                  <a:pt x="0" y="700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1472108" flipH="1">
            <a:off x="-3020061" y="3411564"/>
            <a:ext cx="4935606" cy="7004999"/>
          </a:xfrm>
          <a:custGeom>
            <a:avLst/>
            <a:gdLst/>
            <a:ahLst/>
            <a:cxnLst/>
            <a:rect l="l" t="t" r="r" b="b"/>
            <a:pathLst>
              <a:path w="4935606" h="7004999">
                <a:moveTo>
                  <a:pt x="4935606" y="0"/>
                </a:moveTo>
                <a:lnTo>
                  <a:pt x="0" y="0"/>
                </a:lnTo>
                <a:lnTo>
                  <a:pt x="0" y="7004999"/>
                </a:lnTo>
                <a:lnTo>
                  <a:pt x="4935606" y="7004999"/>
                </a:lnTo>
                <a:lnTo>
                  <a:pt x="493560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2236680" y="2703058"/>
            <a:ext cx="1669090" cy="4211006"/>
          </a:xfrm>
          <a:custGeom>
            <a:avLst/>
            <a:gdLst/>
            <a:ahLst/>
            <a:cxnLst/>
            <a:rect l="l" t="t" r="r" b="b"/>
            <a:pathLst>
              <a:path w="1669090" h="4211006">
                <a:moveTo>
                  <a:pt x="0" y="0"/>
                </a:moveTo>
                <a:lnTo>
                  <a:pt x="1669089" y="0"/>
                </a:lnTo>
                <a:lnTo>
                  <a:pt x="1669089" y="4211006"/>
                </a:lnTo>
                <a:lnTo>
                  <a:pt x="0" y="4211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9131079" y="2882437"/>
            <a:ext cx="1539348" cy="4031626"/>
          </a:xfrm>
          <a:custGeom>
            <a:avLst/>
            <a:gdLst/>
            <a:ahLst/>
            <a:cxnLst/>
            <a:rect l="l" t="t" r="r" b="b"/>
            <a:pathLst>
              <a:path w="1539348" h="4031626">
                <a:moveTo>
                  <a:pt x="0" y="0"/>
                </a:moveTo>
                <a:lnTo>
                  <a:pt x="1539348" y="0"/>
                </a:lnTo>
                <a:lnTo>
                  <a:pt x="1539348" y="4031627"/>
                </a:lnTo>
                <a:lnTo>
                  <a:pt x="0" y="4031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5521832" y="6914064"/>
            <a:ext cx="2179760" cy="3372936"/>
          </a:xfrm>
          <a:custGeom>
            <a:avLst/>
            <a:gdLst/>
            <a:ahLst/>
            <a:cxnLst/>
            <a:rect l="l" t="t" r="r" b="b"/>
            <a:pathLst>
              <a:path w="2179760" h="3372936">
                <a:moveTo>
                  <a:pt x="0" y="0"/>
                </a:moveTo>
                <a:lnTo>
                  <a:pt x="2179760" y="0"/>
                </a:lnTo>
                <a:lnTo>
                  <a:pt x="2179760" y="3372936"/>
                </a:lnTo>
                <a:lnTo>
                  <a:pt x="0" y="3372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009769" y="132578"/>
            <a:ext cx="6544866" cy="1487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9"/>
              </a:lnSpc>
              <a:spcBef>
                <a:spcPct val="0"/>
              </a:spcBef>
            </a:pPr>
            <a:r>
              <a:rPr lang="en-US" sz="7814">
                <a:solidFill>
                  <a:srgbClr val="000000"/>
                </a:solidFill>
                <a:latin typeface="Austere  Display"/>
                <a:ea typeface="Austere  Display"/>
                <a:cs typeface="Austere  Display"/>
                <a:sym typeface="Austere  Display"/>
              </a:rPr>
              <a:t>FŐSZEREPLŐK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59311" y="3216299"/>
            <a:ext cx="5743426" cy="2644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</a:pPr>
            <a:r>
              <a:rPr lang="en-US" sz="62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Básti Lajos</a:t>
            </a:r>
          </a:p>
          <a:p>
            <a:pPr algn="ctr">
              <a:lnSpc>
                <a:spcPts val="6960"/>
              </a:lnSpc>
            </a:pPr>
            <a:r>
              <a:rPr lang="en-US" sz="62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&amp;</a:t>
            </a:r>
          </a:p>
          <a:p>
            <a:pPr algn="ctr">
              <a:lnSpc>
                <a:spcPts val="6960"/>
              </a:lnSpc>
            </a:pPr>
            <a:r>
              <a:rPr lang="en-US" sz="62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Bessenyei Ferenc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69761" y="3479208"/>
            <a:ext cx="4881711" cy="2326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4"/>
              </a:lnSpc>
            </a:pPr>
            <a:r>
              <a:rPr lang="en-US" sz="60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Lukács Margit </a:t>
            </a:r>
          </a:p>
          <a:p>
            <a:pPr algn="ctr">
              <a:lnSpc>
                <a:spcPts val="6074"/>
              </a:lnSpc>
            </a:pPr>
            <a:r>
              <a:rPr lang="en-US" sz="60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&amp;</a:t>
            </a:r>
          </a:p>
          <a:p>
            <a:pPr algn="ctr">
              <a:lnSpc>
                <a:spcPts val="6074"/>
              </a:lnSpc>
            </a:pPr>
            <a:r>
              <a:rPr lang="en-US" sz="60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Szörényi Éva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01592" y="7514139"/>
            <a:ext cx="4730948" cy="219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7"/>
              </a:lnSpc>
            </a:pPr>
            <a:r>
              <a:rPr lang="en-US" sz="57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Major Tamás </a:t>
            </a:r>
          </a:p>
          <a:p>
            <a:pPr algn="ctr">
              <a:lnSpc>
                <a:spcPts val="5657"/>
              </a:lnSpc>
            </a:pPr>
            <a:r>
              <a:rPr lang="en-US" sz="57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&amp;</a:t>
            </a:r>
          </a:p>
          <a:p>
            <a:pPr algn="ctr">
              <a:lnSpc>
                <a:spcPts val="5657"/>
              </a:lnSpc>
            </a:pPr>
            <a:r>
              <a:rPr lang="en-US" sz="5714">
                <a:solidFill>
                  <a:srgbClr val="FFFFFF"/>
                </a:solidFill>
                <a:latin typeface="Adam Script"/>
                <a:ea typeface="Adam Script"/>
                <a:cs typeface="Adam Script"/>
                <a:sym typeface="Adam Script"/>
              </a:rPr>
              <a:t>Ungvári László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498</Words>
  <Application>Microsoft Office PowerPoint</Application>
  <PresentationFormat>Egyéni</PresentationFormat>
  <Paragraphs>96</Paragraphs>
  <Slides>12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20" baseType="lpstr">
      <vt:lpstr>Austere  Display</vt:lpstr>
      <vt:lpstr>Kitsch Display</vt:lpstr>
      <vt:lpstr>Calibri</vt:lpstr>
      <vt:lpstr>Arial</vt:lpstr>
      <vt:lpstr>Candal</vt:lpstr>
      <vt:lpstr>Kitsch Display Bold</vt:lpstr>
      <vt:lpstr>Adam Script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Nemzeti Színház_rendezések</dc:title>
  <cp:lastModifiedBy>O365 felhasználó</cp:lastModifiedBy>
  <cp:revision>2</cp:revision>
  <dcterms:created xsi:type="dcterms:W3CDTF">2006-08-16T00:00:00Z</dcterms:created>
  <dcterms:modified xsi:type="dcterms:W3CDTF">2026-03-26T19:26:26Z</dcterms:modified>
  <dc:identifier>DAHE8uwr25A</dc:identifier>
</cp:coreProperties>
</file>