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18288000" cy="10287000"/>
  <p:notesSz cx="6858000" cy="9144000"/>
  <p:embeddedFontLst>
    <p:embeddedFont>
      <p:font typeface="Open Sans" panose="020B0606030504020204" pitchFamily="34" charset="0"/>
      <p:regular r:id="rId10"/>
    </p:embeddedFont>
    <p:embeddedFont>
      <p:font typeface="Red Hat Display" panose="020B0604020202020204" charset="-18"/>
      <p:regular r:id="rId11"/>
    </p:embeddedFont>
    <p:embeddedFont>
      <p:font typeface="Red Hat Display Bold" panose="020B0604020202020204" charset="-18"/>
      <p:regular r:id="rId12"/>
    </p:embeddedFont>
    <p:embeddedFont>
      <p:font typeface="Red Hat Display Italics" panose="020B0604020202020204" charset="-18"/>
      <p:regular r:id="rId13"/>
    </p:embeddedFont>
    <p:embeddedFont>
      <p:font typeface="The Seasons" panose="020B0604020202020204" charset="-18"/>
      <p:regular r:id="rId14"/>
    </p:embeddedFont>
    <p:embeddedFont>
      <p:font typeface="The Seasons Bold" panose="020B0604020202020204" charset="-18"/>
      <p:regular r:id="rId15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43" d="100"/>
          <a:sy n="43" d="100"/>
        </p:scale>
        <p:origin x="936" y="6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4.fntdata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3.fntdata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2.fntdata"/><Relationship Id="rId5" Type="http://schemas.openxmlformats.org/officeDocument/2006/relationships/slide" Target="slides/slide4.xml"/><Relationship Id="rId15" Type="http://schemas.openxmlformats.org/officeDocument/2006/relationships/font" Target="fonts/font6.fntdata"/><Relationship Id="rId10" Type="http://schemas.openxmlformats.org/officeDocument/2006/relationships/font" Target="fonts/font1.fntdata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5.fntdata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4/11/2026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4/11/2026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4/11/2026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4/11/2026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4/11/2026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4/11/2026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4/11/2026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sv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svg"/><Relationship Id="rId4" Type="http://schemas.openxmlformats.org/officeDocument/2006/relationships/image" Target="../media/image4.sv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9.svg"/><Relationship Id="rId4" Type="http://schemas.openxmlformats.org/officeDocument/2006/relationships/image" Target="../media/image8.sv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svg"/><Relationship Id="rId4" Type="http://schemas.openxmlformats.org/officeDocument/2006/relationships/image" Target="../media/image9.sv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svg"/><Relationship Id="rId7" Type="http://schemas.openxmlformats.org/officeDocument/2006/relationships/image" Target="../media/image17.sv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5" Type="http://schemas.openxmlformats.org/officeDocument/2006/relationships/image" Target="../media/image15.svg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svg"/><Relationship Id="rId5" Type="http://schemas.openxmlformats.org/officeDocument/2006/relationships/image" Target="../media/image12.svg"/><Relationship Id="rId4" Type="http://schemas.openxmlformats.org/officeDocument/2006/relationships/image" Target="../media/image8.sv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svg"/><Relationship Id="rId5" Type="http://schemas.openxmlformats.org/officeDocument/2006/relationships/image" Target="../media/image22.svg"/><Relationship Id="rId4" Type="http://schemas.openxmlformats.org/officeDocument/2006/relationships/image" Target="../media/image21.sv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sv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F222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7992151"/>
            <a:ext cx="18288000" cy="2294849"/>
            <a:chOff x="0" y="0"/>
            <a:chExt cx="6186311" cy="776282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6186311" cy="776282"/>
            </a:xfrm>
            <a:custGeom>
              <a:avLst/>
              <a:gdLst/>
              <a:ahLst/>
              <a:cxnLst/>
              <a:rect l="l" t="t" r="r" b="b"/>
              <a:pathLst>
                <a:path w="6186311" h="776282">
                  <a:moveTo>
                    <a:pt x="0" y="0"/>
                  </a:moveTo>
                  <a:lnTo>
                    <a:pt x="6186311" y="0"/>
                  </a:lnTo>
                  <a:lnTo>
                    <a:pt x="6186311" y="776282"/>
                  </a:lnTo>
                  <a:lnTo>
                    <a:pt x="0" y="776282"/>
                  </a:lnTo>
                  <a:close/>
                </a:path>
              </a:pathLst>
            </a:custGeom>
            <a:solidFill>
              <a:srgbClr val="C8A888"/>
            </a:solidFill>
          </p:spPr>
          <p:txBody>
            <a:bodyPr/>
            <a:lstStyle/>
            <a:p>
              <a:endParaRPr lang="hu-HU"/>
            </a:p>
          </p:txBody>
        </p:sp>
      </p:grpSp>
      <p:sp>
        <p:nvSpPr>
          <p:cNvPr id="4" name="Freeform 4"/>
          <p:cNvSpPr/>
          <p:nvPr/>
        </p:nvSpPr>
        <p:spPr>
          <a:xfrm flipH="1">
            <a:off x="13727850" y="0"/>
            <a:ext cx="4788131" cy="10287000"/>
          </a:xfrm>
          <a:custGeom>
            <a:avLst/>
            <a:gdLst/>
            <a:ahLst/>
            <a:cxnLst/>
            <a:rect l="l" t="t" r="r" b="b"/>
            <a:pathLst>
              <a:path w="4788131" h="10287000">
                <a:moveTo>
                  <a:pt x="4788131" y="0"/>
                </a:moveTo>
                <a:lnTo>
                  <a:pt x="0" y="0"/>
                </a:lnTo>
                <a:lnTo>
                  <a:pt x="0" y="10287000"/>
                </a:lnTo>
                <a:lnTo>
                  <a:pt x="4788131" y="10287000"/>
                </a:lnTo>
                <a:lnTo>
                  <a:pt x="4788131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hu-HU"/>
          </a:p>
        </p:txBody>
      </p:sp>
      <p:sp>
        <p:nvSpPr>
          <p:cNvPr id="5" name="Freeform 5"/>
          <p:cNvSpPr/>
          <p:nvPr/>
        </p:nvSpPr>
        <p:spPr>
          <a:xfrm>
            <a:off x="-227981" y="0"/>
            <a:ext cx="4788131" cy="10287000"/>
          </a:xfrm>
          <a:custGeom>
            <a:avLst/>
            <a:gdLst/>
            <a:ahLst/>
            <a:cxnLst/>
            <a:rect l="l" t="t" r="r" b="b"/>
            <a:pathLst>
              <a:path w="4788131" h="10287000">
                <a:moveTo>
                  <a:pt x="0" y="0"/>
                </a:moveTo>
                <a:lnTo>
                  <a:pt x="4788131" y="0"/>
                </a:lnTo>
                <a:lnTo>
                  <a:pt x="4788131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hu-HU"/>
          </a:p>
        </p:txBody>
      </p:sp>
      <p:sp>
        <p:nvSpPr>
          <p:cNvPr id="6" name="TextBox 6"/>
          <p:cNvSpPr txBox="1"/>
          <p:nvPr/>
        </p:nvSpPr>
        <p:spPr>
          <a:xfrm>
            <a:off x="3109461" y="3874131"/>
            <a:ext cx="12069078" cy="85348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990"/>
              </a:lnSpc>
            </a:pPr>
            <a:r>
              <a:rPr lang="en-US" sz="7779" i="1">
                <a:solidFill>
                  <a:srgbClr val="FFFFFF"/>
                </a:solidFill>
                <a:latin typeface="Red Hat Display Italics"/>
                <a:ea typeface="Red Hat Display Italics"/>
                <a:cs typeface="Red Hat Display Italics"/>
                <a:sym typeface="Red Hat Display Italics"/>
              </a:rPr>
              <a:t>EGY MŰ, SOK ALAKÍTÁS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4560150" y="8559185"/>
            <a:ext cx="8579197" cy="5803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759"/>
              </a:lnSpc>
            </a:pPr>
            <a:r>
              <a:rPr lang="en-US" sz="3399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Jászai</a:t>
            </a:r>
            <a:r>
              <a:rPr lang="en-US" sz="3399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3399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Mari, Lehotay Árpád és Major Tamás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5F1A1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3647363" y="915098"/>
            <a:ext cx="3766918" cy="6066351"/>
          </a:xfrm>
          <a:custGeom>
            <a:avLst/>
            <a:gdLst/>
            <a:ahLst/>
            <a:cxnLst/>
            <a:rect l="l" t="t" r="r" b="b"/>
            <a:pathLst>
              <a:path w="3766918" h="6066351">
                <a:moveTo>
                  <a:pt x="0" y="0"/>
                </a:moveTo>
                <a:lnTo>
                  <a:pt x="3766918" y="0"/>
                </a:lnTo>
                <a:lnTo>
                  <a:pt x="3766918" y="6066351"/>
                </a:lnTo>
                <a:lnTo>
                  <a:pt x="0" y="6066351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10828" b="-5509"/>
            </a:stretch>
          </a:blipFill>
        </p:spPr>
        <p:txBody>
          <a:bodyPr/>
          <a:lstStyle/>
          <a:p>
            <a:endParaRPr lang="hu-HU"/>
          </a:p>
        </p:txBody>
      </p:sp>
      <p:sp>
        <p:nvSpPr>
          <p:cNvPr id="3" name="Freeform 3"/>
          <p:cNvSpPr/>
          <p:nvPr/>
        </p:nvSpPr>
        <p:spPr>
          <a:xfrm>
            <a:off x="12805233" y="297344"/>
            <a:ext cx="5451178" cy="6965405"/>
          </a:xfrm>
          <a:custGeom>
            <a:avLst/>
            <a:gdLst/>
            <a:ahLst/>
            <a:cxnLst/>
            <a:rect l="l" t="t" r="r" b="b"/>
            <a:pathLst>
              <a:path w="5451178" h="6965405">
                <a:moveTo>
                  <a:pt x="0" y="0"/>
                </a:moveTo>
                <a:lnTo>
                  <a:pt x="5451178" y="0"/>
                </a:lnTo>
                <a:lnTo>
                  <a:pt x="5451178" y="6965405"/>
                </a:lnTo>
                <a:lnTo>
                  <a:pt x="0" y="6965405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t="-1714" b="-1714"/>
            </a:stretch>
          </a:blipFill>
        </p:spPr>
        <p:txBody>
          <a:bodyPr/>
          <a:lstStyle/>
          <a:p>
            <a:endParaRPr lang="hu-HU"/>
          </a:p>
        </p:txBody>
      </p:sp>
      <p:sp>
        <p:nvSpPr>
          <p:cNvPr id="4" name="Freeform 4"/>
          <p:cNvSpPr/>
          <p:nvPr/>
        </p:nvSpPr>
        <p:spPr>
          <a:xfrm>
            <a:off x="14964154" y="7395124"/>
            <a:ext cx="2450127" cy="3369556"/>
          </a:xfrm>
          <a:custGeom>
            <a:avLst/>
            <a:gdLst/>
            <a:ahLst/>
            <a:cxnLst/>
            <a:rect l="l" t="t" r="r" b="b"/>
            <a:pathLst>
              <a:path w="2450127" h="3369556">
                <a:moveTo>
                  <a:pt x="0" y="0"/>
                </a:moveTo>
                <a:lnTo>
                  <a:pt x="2450127" y="0"/>
                </a:lnTo>
                <a:lnTo>
                  <a:pt x="2450127" y="3369555"/>
                </a:lnTo>
                <a:lnTo>
                  <a:pt x="0" y="3369555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hu-HU"/>
          </a:p>
        </p:txBody>
      </p:sp>
      <p:sp>
        <p:nvSpPr>
          <p:cNvPr id="5" name="Freeform 5"/>
          <p:cNvSpPr/>
          <p:nvPr/>
        </p:nvSpPr>
        <p:spPr>
          <a:xfrm rot="-1021575">
            <a:off x="-600411" y="9144320"/>
            <a:ext cx="2741214" cy="1369740"/>
          </a:xfrm>
          <a:custGeom>
            <a:avLst/>
            <a:gdLst/>
            <a:ahLst/>
            <a:cxnLst/>
            <a:rect l="l" t="t" r="r" b="b"/>
            <a:pathLst>
              <a:path w="2741214" h="1369740">
                <a:moveTo>
                  <a:pt x="0" y="0"/>
                </a:moveTo>
                <a:lnTo>
                  <a:pt x="2741214" y="0"/>
                </a:lnTo>
                <a:lnTo>
                  <a:pt x="2741214" y="1369740"/>
                </a:lnTo>
                <a:lnTo>
                  <a:pt x="0" y="1369740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hu-HU"/>
          </a:p>
        </p:txBody>
      </p:sp>
      <p:sp>
        <p:nvSpPr>
          <p:cNvPr id="6" name="TextBox 6"/>
          <p:cNvSpPr txBox="1"/>
          <p:nvPr/>
        </p:nvSpPr>
        <p:spPr>
          <a:xfrm>
            <a:off x="575847" y="4519930"/>
            <a:ext cx="12515759" cy="11804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734059" lvl="1" indent="-367030" algn="l">
              <a:lnSpc>
                <a:spcPts val="4759"/>
              </a:lnSpc>
              <a:buFont typeface="Arial"/>
              <a:buChar char="•"/>
            </a:pPr>
            <a:r>
              <a:rPr lang="en-US" sz="3399">
                <a:solidFill>
                  <a:srgbClr val="FFFFFF"/>
                </a:solidFill>
                <a:latin typeface="Red Hat Display"/>
                <a:ea typeface="Red Hat Display"/>
                <a:cs typeface="Red Hat Display"/>
                <a:sym typeface="Red Hat Display"/>
              </a:rPr>
              <a:t>Nehéz gyermekkora ellenére feltört a mélyből, és mindent megtett annak érdekében, hogy színésznő lehessen. </a:t>
            </a:r>
          </a:p>
        </p:txBody>
      </p:sp>
      <p:sp>
        <p:nvSpPr>
          <p:cNvPr id="7" name="Freeform 7"/>
          <p:cNvSpPr/>
          <p:nvPr/>
        </p:nvSpPr>
        <p:spPr>
          <a:xfrm rot="1126960">
            <a:off x="9519413" y="84791"/>
            <a:ext cx="2741214" cy="1369740"/>
          </a:xfrm>
          <a:custGeom>
            <a:avLst/>
            <a:gdLst/>
            <a:ahLst/>
            <a:cxnLst/>
            <a:rect l="l" t="t" r="r" b="b"/>
            <a:pathLst>
              <a:path w="2741214" h="1369740">
                <a:moveTo>
                  <a:pt x="0" y="0"/>
                </a:moveTo>
                <a:lnTo>
                  <a:pt x="2741214" y="0"/>
                </a:lnTo>
                <a:lnTo>
                  <a:pt x="2741214" y="1369740"/>
                </a:lnTo>
                <a:lnTo>
                  <a:pt x="0" y="1369740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hu-HU"/>
          </a:p>
        </p:txBody>
      </p:sp>
      <p:sp>
        <p:nvSpPr>
          <p:cNvPr id="8" name="TextBox 8"/>
          <p:cNvSpPr txBox="1"/>
          <p:nvPr/>
        </p:nvSpPr>
        <p:spPr>
          <a:xfrm>
            <a:off x="266787" y="451139"/>
            <a:ext cx="13277672" cy="140822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8836"/>
              </a:lnSpc>
            </a:pPr>
            <a:r>
              <a:rPr lang="en-US" sz="10041">
                <a:solidFill>
                  <a:srgbClr val="FDFAF0"/>
                </a:solidFill>
                <a:latin typeface="The Seasons"/>
                <a:ea typeface="The Seasons"/>
                <a:cs typeface="The Seasons"/>
                <a:sym typeface="The Seasons"/>
              </a:rPr>
              <a:t>JÁSZAI MARI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575847" y="3207774"/>
            <a:ext cx="7823909" cy="11804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734059" lvl="1" indent="-367030" algn="l">
              <a:lnSpc>
                <a:spcPts val="4759"/>
              </a:lnSpc>
              <a:buFont typeface="Arial"/>
              <a:buChar char="•"/>
            </a:pPr>
            <a:r>
              <a:rPr lang="en-US" sz="3399">
                <a:solidFill>
                  <a:srgbClr val="FFFFFF"/>
                </a:solidFill>
                <a:latin typeface="Red Hat Display"/>
                <a:ea typeface="Red Hat Display"/>
                <a:cs typeface="Red Hat Display"/>
                <a:sym typeface="Red Hat Display"/>
              </a:rPr>
              <a:t>Krippel Mária néven született 1850. február 24-én. 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575847" y="1821796"/>
            <a:ext cx="11832305" cy="11804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734059" lvl="1" indent="-367030" algn="l">
              <a:lnSpc>
                <a:spcPts val="4759"/>
              </a:lnSpc>
              <a:buFont typeface="Arial"/>
              <a:buChar char="•"/>
            </a:pPr>
            <a:r>
              <a:rPr lang="en-US" sz="3399">
                <a:solidFill>
                  <a:srgbClr val="FFFFFF"/>
                </a:solidFill>
                <a:latin typeface="Red Hat Display"/>
                <a:ea typeface="Red Hat Display"/>
                <a:cs typeface="Red Hat Display"/>
                <a:sym typeface="Red Hat Display"/>
              </a:rPr>
              <a:t>A magyar színjátszás egyik legkiemelkedőbb alakja, a legnagyobb magyar tragika.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575847" y="6082284"/>
            <a:ext cx="9411918" cy="11804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734059" lvl="1" indent="-367030" algn="l">
              <a:lnSpc>
                <a:spcPts val="4759"/>
              </a:lnSpc>
              <a:buFont typeface="Arial"/>
              <a:buChar char="•"/>
            </a:pPr>
            <a:r>
              <a:rPr lang="en-US" sz="3399">
                <a:solidFill>
                  <a:srgbClr val="FFFFFF"/>
                </a:solidFill>
                <a:latin typeface="Red Hat Display"/>
                <a:ea typeface="Red Hat Display"/>
                <a:cs typeface="Red Hat Display"/>
                <a:sym typeface="Red Hat Display"/>
              </a:rPr>
              <a:t>1883-ban kapta meg Éva szerepét, Paulay Ede rendezésében.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575847" y="7657499"/>
            <a:ext cx="17712153" cy="11804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734059" lvl="1" indent="-367030" algn="l">
              <a:lnSpc>
                <a:spcPts val="4759"/>
              </a:lnSpc>
              <a:buFont typeface="Arial"/>
              <a:buChar char="•"/>
            </a:pPr>
            <a:r>
              <a:rPr lang="en-US" sz="3399">
                <a:solidFill>
                  <a:srgbClr val="FFFFFF"/>
                </a:solidFill>
                <a:latin typeface="Red Hat Display"/>
                <a:ea typeface="Red Hat Display"/>
                <a:cs typeface="Red Hat Display"/>
                <a:sym typeface="Red Hat Display"/>
              </a:rPr>
              <a:t> Éva eljátszása hatalmas művészi kihívás és elismerés lehetett, amellyel bizonyíthatta kivételes tehetségét, és növelhette hírnevét. 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5F1A1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525863" y="2302015"/>
            <a:ext cx="3082170" cy="4277532"/>
          </a:xfrm>
          <a:custGeom>
            <a:avLst/>
            <a:gdLst/>
            <a:ahLst/>
            <a:cxnLst/>
            <a:rect l="l" t="t" r="r" b="b"/>
            <a:pathLst>
              <a:path w="3082170" h="4277532">
                <a:moveTo>
                  <a:pt x="0" y="0"/>
                </a:moveTo>
                <a:lnTo>
                  <a:pt x="3082170" y="0"/>
                </a:lnTo>
                <a:lnTo>
                  <a:pt x="3082170" y="4277532"/>
                </a:lnTo>
                <a:lnTo>
                  <a:pt x="0" y="4277532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9039" t="-25417" r="-16376" b="-14329"/>
            </a:stretch>
          </a:blipFill>
        </p:spPr>
        <p:txBody>
          <a:bodyPr/>
          <a:lstStyle/>
          <a:p>
            <a:endParaRPr lang="hu-HU"/>
          </a:p>
        </p:txBody>
      </p:sp>
      <p:sp>
        <p:nvSpPr>
          <p:cNvPr id="3" name="Freeform 3"/>
          <p:cNvSpPr/>
          <p:nvPr/>
        </p:nvSpPr>
        <p:spPr>
          <a:xfrm>
            <a:off x="425232" y="1269531"/>
            <a:ext cx="5221851" cy="5984930"/>
          </a:xfrm>
          <a:custGeom>
            <a:avLst/>
            <a:gdLst/>
            <a:ahLst/>
            <a:cxnLst/>
            <a:rect l="l" t="t" r="r" b="b"/>
            <a:pathLst>
              <a:path w="5221851" h="5984930">
                <a:moveTo>
                  <a:pt x="0" y="0"/>
                </a:moveTo>
                <a:lnTo>
                  <a:pt x="5221852" y="0"/>
                </a:lnTo>
                <a:lnTo>
                  <a:pt x="5221852" y="5984930"/>
                </a:lnTo>
                <a:lnTo>
                  <a:pt x="0" y="598493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hu-HU"/>
          </a:p>
        </p:txBody>
      </p:sp>
      <p:sp>
        <p:nvSpPr>
          <p:cNvPr id="4" name="TextBox 4"/>
          <p:cNvSpPr txBox="1"/>
          <p:nvPr/>
        </p:nvSpPr>
        <p:spPr>
          <a:xfrm>
            <a:off x="5855235" y="705168"/>
            <a:ext cx="9778454" cy="53809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734059" lvl="1" indent="-367030" algn="l">
              <a:lnSpc>
                <a:spcPts val="4759"/>
              </a:lnSpc>
              <a:buFont typeface="Arial"/>
              <a:buChar char="•"/>
            </a:pPr>
            <a:r>
              <a:rPr lang="en-US" sz="3399">
                <a:solidFill>
                  <a:srgbClr val="FFFFFF"/>
                </a:solidFill>
                <a:latin typeface="Red Hat Display"/>
                <a:ea typeface="Red Hat Display"/>
                <a:cs typeface="Red Hat Display"/>
                <a:sym typeface="Red Hat Display"/>
              </a:rPr>
              <a:t>Goneril (Shakespeare: Lear király) </a:t>
            </a:r>
          </a:p>
          <a:p>
            <a:pPr marL="734059" lvl="1" indent="-367030" algn="l">
              <a:lnSpc>
                <a:spcPts val="4759"/>
              </a:lnSpc>
              <a:buFont typeface="Arial"/>
              <a:buChar char="•"/>
            </a:pPr>
            <a:r>
              <a:rPr lang="en-US" sz="3399">
                <a:solidFill>
                  <a:srgbClr val="FFFFFF"/>
                </a:solidFill>
                <a:latin typeface="Red Hat Display"/>
                <a:ea typeface="Red Hat Display"/>
                <a:cs typeface="Red Hat Display"/>
                <a:sym typeface="Red Hat Display"/>
              </a:rPr>
              <a:t>Lady Milford (Schiller: Ármány és szerelem)</a:t>
            </a:r>
          </a:p>
          <a:p>
            <a:pPr marL="734059" lvl="1" indent="-367030" algn="l">
              <a:lnSpc>
                <a:spcPts val="4759"/>
              </a:lnSpc>
              <a:buFont typeface="Arial"/>
              <a:buChar char="•"/>
            </a:pPr>
            <a:r>
              <a:rPr lang="en-US" sz="3399">
                <a:solidFill>
                  <a:srgbClr val="FFFFFF"/>
                </a:solidFill>
                <a:latin typeface="Red Hat Display"/>
                <a:ea typeface="Red Hat Display"/>
                <a:cs typeface="Red Hat Display"/>
                <a:sym typeface="Red Hat Display"/>
              </a:rPr>
              <a:t>Lady Macbeth (Shakespeare: Machbeth) </a:t>
            </a:r>
          </a:p>
          <a:p>
            <a:pPr marL="734059" lvl="1" indent="-367030" algn="l">
              <a:lnSpc>
                <a:spcPts val="4759"/>
              </a:lnSpc>
              <a:buFont typeface="Arial"/>
              <a:buChar char="•"/>
            </a:pPr>
            <a:r>
              <a:rPr lang="en-US" sz="3399">
                <a:solidFill>
                  <a:srgbClr val="FFFFFF"/>
                </a:solidFill>
                <a:latin typeface="Red Hat Display"/>
                <a:ea typeface="Red Hat Display"/>
                <a:cs typeface="Red Hat Display"/>
                <a:sym typeface="Red Hat Display"/>
              </a:rPr>
              <a:t>Gertrud (Shakespeare: Hamlet)</a:t>
            </a:r>
          </a:p>
          <a:p>
            <a:pPr marL="734059" lvl="1" indent="-367030" algn="l">
              <a:lnSpc>
                <a:spcPts val="4759"/>
              </a:lnSpc>
              <a:buFont typeface="Arial"/>
              <a:buChar char="•"/>
            </a:pPr>
            <a:r>
              <a:rPr lang="en-US" sz="3399">
                <a:solidFill>
                  <a:srgbClr val="FFFFFF"/>
                </a:solidFill>
                <a:latin typeface="Red Hat Display"/>
                <a:ea typeface="Red Hat Display"/>
                <a:cs typeface="Red Hat Display"/>
                <a:sym typeface="Red Hat Display"/>
              </a:rPr>
              <a:t> Antigoné (Szophoklész: Oidipusz Kolonoszban)</a:t>
            </a:r>
          </a:p>
          <a:p>
            <a:pPr marL="734059" lvl="1" indent="-367030" algn="l">
              <a:lnSpc>
                <a:spcPts val="4759"/>
              </a:lnSpc>
              <a:buFont typeface="Arial"/>
              <a:buChar char="•"/>
            </a:pPr>
            <a:r>
              <a:rPr lang="en-US" sz="3399">
                <a:solidFill>
                  <a:srgbClr val="FFFFFF"/>
                </a:solidFill>
                <a:latin typeface="Red Hat Display"/>
                <a:ea typeface="Red Hat Display"/>
                <a:cs typeface="Red Hat Display"/>
                <a:sym typeface="Red Hat Display"/>
              </a:rPr>
              <a:t> Mirigy (Vörösmarty Mihály: Csongor és Tünde) </a:t>
            </a:r>
          </a:p>
          <a:p>
            <a:pPr marL="734059" lvl="1" indent="-367030" algn="l">
              <a:lnSpc>
                <a:spcPts val="4759"/>
              </a:lnSpc>
              <a:buFont typeface="Arial"/>
              <a:buChar char="•"/>
            </a:pPr>
            <a:r>
              <a:rPr lang="en-US" sz="3399">
                <a:solidFill>
                  <a:srgbClr val="FFFFFF"/>
                </a:solidFill>
                <a:latin typeface="Red Hat Display"/>
                <a:ea typeface="Red Hat Display"/>
                <a:cs typeface="Red Hat Display"/>
                <a:sym typeface="Red Hat Display"/>
              </a:rPr>
              <a:t> Elektra (Szophoklész)</a:t>
            </a:r>
          </a:p>
          <a:p>
            <a:pPr marL="734059" lvl="1" indent="-367030" algn="l">
              <a:lnSpc>
                <a:spcPts val="4759"/>
              </a:lnSpc>
              <a:buFont typeface="Arial"/>
              <a:buChar char="•"/>
            </a:pPr>
            <a:r>
              <a:rPr lang="en-US" sz="3399">
                <a:solidFill>
                  <a:srgbClr val="FFFFFF"/>
                </a:solidFill>
                <a:latin typeface="Red Hat Display"/>
                <a:ea typeface="Red Hat Display"/>
                <a:cs typeface="Red Hat Display"/>
                <a:sym typeface="Red Hat Display"/>
              </a:rPr>
              <a:t>Iokaszté (Szophoklész: Oidipusz király)</a:t>
            </a:r>
          </a:p>
          <a:p>
            <a:pPr marL="734059" lvl="1" indent="-367030" algn="l">
              <a:lnSpc>
                <a:spcPts val="4759"/>
              </a:lnSpc>
              <a:buFont typeface="Arial"/>
              <a:buChar char="•"/>
            </a:pPr>
            <a:r>
              <a:rPr lang="en-US" sz="3399">
                <a:solidFill>
                  <a:srgbClr val="FFFFFF"/>
                </a:solidFill>
                <a:latin typeface="Red Hat Display"/>
                <a:ea typeface="Red Hat Display"/>
                <a:cs typeface="Red Hat Display"/>
                <a:sym typeface="Red Hat Display"/>
              </a:rPr>
              <a:t> Sappho (Grillparzer)</a:t>
            </a:r>
          </a:p>
        </p:txBody>
      </p:sp>
      <p:sp>
        <p:nvSpPr>
          <p:cNvPr id="5" name="Freeform 5"/>
          <p:cNvSpPr/>
          <p:nvPr/>
        </p:nvSpPr>
        <p:spPr>
          <a:xfrm>
            <a:off x="14992688" y="307442"/>
            <a:ext cx="3295312" cy="3121559"/>
          </a:xfrm>
          <a:custGeom>
            <a:avLst/>
            <a:gdLst/>
            <a:ahLst/>
            <a:cxnLst/>
            <a:rect l="l" t="t" r="r" b="b"/>
            <a:pathLst>
              <a:path w="3295312" h="3121559">
                <a:moveTo>
                  <a:pt x="0" y="0"/>
                </a:moveTo>
                <a:lnTo>
                  <a:pt x="3295312" y="0"/>
                </a:lnTo>
                <a:lnTo>
                  <a:pt x="3295312" y="3121559"/>
                </a:lnTo>
                <a:lnTo>
                  <a:pt x="0" y="3121559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hu-HU"/>
          </a:p>
        </p:txBody>
      </p:sp>
      <p:sp>
        <p:nvSpPr>
          <p:cNvPr id="6" name="Freeform 6"/>
          <p:cNvSpPr/>
          <p:nvPr/>
        </p:nvSpPr>
        <p:spPr>
          <a:xfrm>
            <a:off x="10864536" y="7811356"/>
            <a:ext cx="3656538" cy="2806011"/>
          </a:xfrm>
          <a:custGeom>
            <a:avLst/>
            <a:gdLst/>
            <a:ahLst/>
            <a:cxnLst/>
            <a:rect l="l" t="t" r="r" b="b"/>
            <a:pathLst>
              <a:path w="3656538" h="2806011">
                <a:moveTo>
                  <a:pt x="0" y="0"/>
                </a:moveTo>
                <a:lnTo>
                  <a:pt x="3656539" y="0"/>
                </a:lnTo>
                <a:lnTo>
                  <a:pt x="3656539" y="2806012"/>
                </a:lnTo>
                <a:lnTo>
                  <a:pt x="0" y="2806012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hu-HU"/>
          </a:p>
        </p:txBody>
      </p:sp>
      <p:sp>
        <p:nvSpPr>
          <p:cNvPr id="7" name="Freeform 7"/>
          <p:cNvSpPr/>
          <p:nvPr/>
        </p:nvSpPr>
        <p:spPr>
          <a:xfrm rot="-1501579">
            <a:off x="-113827" y="8662260"/>
            <a:ext cx="1984509" cy="2678753"/>
          </a:xfrm>
          <a:custGeom>
            <a:avLst/>
            <a:gdLst/>
            <a:ahLst/>
            <a:cxnLst/>
            <a:rect l="l" t="t" r="r" b="b"/>
            <a:pathLst>
              <a:path w="1984509" h="2678753">
                <a:moveTo>
                  <a:pt x="0" y="0"/>
                </a:moveTo>
                <a:lnTo>
                  <a:pt x="1984509" y="0"/>
                </a:lnTo>
                <a:lnTo>
                  <a:pt x="1984509" y="2678752"/>
                </a:lnTo>
                <a:lnTo>
                  <a:pt x="0" y="2678752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  <p:txBody>
          <a:bodyPr/>
          <a:lstStyle/>
          <a:p>
            <a:endParaRPr lang="hu-HU"/>
          </a:p>
        </p:txBody>
      </p:sp>
      <p:sp>
        <p:nvSpPr>
          <p:cNvPr id="8" name="TextBox 8"/>
          <p:cNvSpPr txBox="1"/>
          <p:nvPr/>
        </p:nvSpPr>
        <p:spPr>
          <a:xfrm>
            <a:off x="425232" y="7187786"/>
            <a:ext cx="17717463" cy="11804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734059" lvl="1" indent="-367030" algn="l">
              <a:lnSpc>
                <a:spcPts val="4759"/>
              </a:lnSpc>
              <a:buFont typeface="Arial"/>
              <a:buChar char="•"/>
            </a:pPr>
            <a:r>
              <a:rPr lang="en-US" sz="3399">
                <a:solidFill>
                  <a:srgbClr val="FFFFFF"/>
                </a:solidFill>
                <a:latin typeface="Red Hat Display"/>
                <a:ea typeface="Red Hat Display"/>
                <a:cs typeface="Red Hat Display"/>
                <a:sym typeface="Red Hat Display"/>
              </a:rPr>
              <a:t>Játszott vándortársulatnál, színészkedett Budán és Kolozsváron, majd végül a Nemzeti Színházhoz került. 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-3731414" y="705168"/>
            <a:ext cx="13596723" cy="58038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760"/>
              </a:lnSpc>
            </a:pPr>
            <a:r>
              <a:rPr lang="en-US" sz="3400" b="1">
                <a:solidFill>
                  <a:srgbClr val="FFFFFF"/>
                </a:solidFill>
                <a:latin typeface="Red Hat Display Bold"/>
                <a:ea typeface="Red Hat Display Bold"/>
                <a:cs typeface="Red Hat Display Bold"/>
                <a:sym typeface="Red Hat Display Bold"/>
              </a:rPr>
              <a:t>Egyéb ismert szereplései: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F222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4623218" y="309987"/>
            <a:ext cx="3416473" cy="4548799"/>
          </a:xfrm>
          <a:custGeom>
            <a:avLst/>
            <a:gdLst/>
            <a:ahLst/>
            <a:cxnLst/>
            <a:rect l="l" t="t" r="r" b="b"/>
            <a:pathLst>
              <a:path w="3416473" h="4548799">
                <a:moveTo>
                  <a:pt x="0" y="0"/>
                </a:moveTo>
                <a:lnTo>
                  <a:pt x="3416473" y="0"/>
                </a:lnTo>
                <a:lnTo>
                  <a:pt x="3416473" y="4548799"/>
                </a:lnTo>
                <a:lnTo>
                  <a:pt x="0" y="4548799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b="-20904"/>
            </a:stretch>
          </a:blipFill>
        </p:spPr>
        <p:txBody>
          <a:bodyPr/>
          <a:lstStyle/>
          <a:p>
            <a:endParaRPr lang="hu-HU"/>
          </a:p>
        </p:txBody>
      </p:sp>
      <p:sp>
        <p:nvSpPr>
          <p:cNvPr id="3" name="Freeform 3"/>
          <p:cNvSpPr/>
          <p:nvPr/>
        </p:nvSpPr>
        <p:spPr>
          <a:xfrm>
            <a:off x="14069841" y="-346491"/>
            <a:ext cx="4327852" cy="5719628"/>
          </a:xfrm>
          <a:custGeom>
            <a:avLst/>
            <a:gdLst/>
            <a:ahLst/>
            <a:cxnLst/>
            <a:rect l="l" t="t" r="r" b="b"/>
            <a:pathLst>
              <a:path w="4327852" h="5719628">
                <a:moveTo>
                  <a:pt x="0" y="0"/>
                </a:moveTo>
                <a:lnTo>
                  <a:pt x="4327851" y="0"/>
                </a:lnTo>
                <a:lnTo>
                  <a:pt x="4327851" y="5719627"/>
                </a:lnTo>
                <a:lnTo>
                  <a:pt x="0" y="5719627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hu-HU"/>
          </a:p>
        </p:txBody>
      </p:sp>
      <p:sp>
        <p:nvSpPr>
          <p:cNvPr id="4" name="Freeform 4"/>
          <p:cNvSpPr/>
          <p:nvPr/>
        </p:nvSpPr>
        <p:spPr>
          <a:xfrm>
            <a:off x="10413302" y="3290390"/>
            <a:ext cx="3656538" cy="2806011"/>
          </a:xfrm>
          <a:custGeom>
            <a:avLst/>
            <a:gdLst/>
            <a:ahLst/>
            <a:cxnLst/>
            <a:rect l="l" t="t" r="r" b="b"/>
            <a:pathLst>
              <a:path w="3656538" h="2806011">
                <a:moveTo>
                  <a:pt x="0" y="0"/>
                </a:moveTo>
                <a:lnTo>
                  <a:pt x="3656539" y="0"/>
                </a:lnTo>
                <a:lnTo>
                  <a:pt x="3656539" y="2806011"/>
                </a:lnTo>
                <a:lnTo>
                  <a:pt x="0" y="2806011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hu-HU"/>
          </a:p>
        </p:txBody>
      </p:sp>
      <p:sp>
        <p:nvSpPr>
          <p:cNvPr id="5" name="Freeform 5"/>
          <p:cNvSpPr/>
          <p:nvPr/>
        </p:nvSpPr>
        <p:spPr>
          <a:xfrm rot="988874">
            <a:off x="149549" y="6677720"/>
            <a:ext cx="2730687" cy="1449747"/>
          </a:xfrm>
          <a:custGeom>
            <a:avLst/>
            <a:gdLst/>
            <a:ahLst/>
            <a:cxnLst/>
            <a:rect l="l" t="t" r="r" b="b"/>
            <a:pathLst>
              <a:path w="2730687" h="1449747">
                <a:moveTo>
                  <a:pt x="0" y="0"/>
                </a:moveTo>
                <a:lnTo>
                  <a:pt x="2730688" y="0"/>
                </a:lnTo>
                <a:lnTo>
                  <a:pt x="2730688" y="1449747"/>
                </a:lnTo>
                <a:lnTo>
                  <a:pt x="0" y="1449747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hu-HU"/>
          </a:p>
        </p:txBody>
      </p:sp>
      <p:sp>
        <p:nvSpPr>
          <p:cNvPr id="6" name="Freeform 6"/>
          <p:cNvSpPr/>
          <p:nvPr/>
        </p:nvSpPr>
        <p:spPr>
          <a:xfrm rot="-1644074">
            <a:off x="-336644" y="5405816"/>
            <a:ext cx="2730687" cy="1449747"/>
          </a:xfrm>
          <a:custGeom>
            <a:avLst/>
            <a:gdLst/>
            <a:ahLst/>
            <a:cxnLst/>
            <a:rect l="l" t="t" r="r" b="b"/>
            <a:pathLst>
              <a:path w="2730687" h="1449747">
                <a:moveTo>
                  <a:pt x="0" y="0"/>
                </a:moveTo>
                <a:lnTo>
                  <a:pt x="2730688" y="0"/>
                </a:lnTo>
                <a:lnTo>
                  <a:pt x="2730688" y="1449747"/>
                </a:lnTo>
                <a:lnTo>
                  <a:pt x="0" y="1449747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hu-HU"/>
          </a:p>
        </p:txBody>
      </p:sp>
      <p:sp>
        <p:nvSpPr>
          <p:cNvPr id="7" name="TextBox 7"/>
          <p:cNvSpPr txBox="1"/>
          <p:nvPr/>
        </p:nvSpPr>
        <p:spPr>
          <a:xfrm>
            <a:off x="416377" y="647328"/>
            <a:ext cx="17623314" cy="141574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8793"/>
              </a:lnSpc>
            </a:pPr>
            <a:r>
              <a:rPr lang="en-US" sz="9992">
                <a:solidFill>
                  <a:srgbClr val="FDFAF0"/>
                </a:solidFill>
                <a:latin typeface="The Seasons"/>
                <a:ea typeface="The Seasons"/>
                <a:cs typeface="The Seasons"/>
                <a:sym typeface="The Seasons"/>
              </a:rPr>
              <a:t>LEHOTAY ÁRPÁD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786654" y="2015447"/>
            <a:ext cx="15544800" cy="58039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734048" lvl="1" indent="-367024" algn="l">
              <a:lnSpc>
                <a:spcPts val="4759"/>
              </a:lnSpc>
              <a:buFont typeface="Arial"/>
              <a:buChar char="•"/>
            </a:pPr>
            <a:r>
              <a:rPr lang="en-US" sz="3399">
                <a:solidFill>
                  <a:srgbClr val="FFFFFF"/>
                </a:solidFill>
                <a:latin typeface="Red Hat Display"/>
                <a:ea typeface="Red Hat Display"/>
                <a:cs typeface="Red Hat Display"/>
                <a:sym typeface="Red Hat Display"/>
              </a:rPr>
              <a:t>1896 ápr. 27. Lőcse - 1953 okt. 19. Budapest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786654" y="2737506"/>
            <a:ext cx="10424666" cy="5803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734059" lvl="1" indent="-367030" algn="l">
              <a:lnSpc>
                <a:spcPts val="4759"/>
              </a:lnSpc>
              <a:buFont typeface="Arial"/>
              <a:buChar char="•"/>
            </a:pPr>
            <a:r>
              <a:rPr lang="en-US" sz="3399">
                <a:solidFill>
                  <a:srgbClr val="FFFFFF"/>
                </a:solidFill>
                <a:latin typeface="Red Hat Display"/>
                <a:ea typeface="Red Hat Display"/>
                <a:cs typeface="Red Hat Display"/>
                <a:sym typeface="Red Hat Display"/>
              </a:rPr>
              <a:t>A Műegyetemen gépészmérnöki diplomát szerzett.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786654" y="3903201"/>
            <a:ext cx="10307944" cy="11804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734059" lvl="1" indent="-367030" algn="l">
              <a:lnSpc>
                <a:spcPts val="4759"/>
              </a:lnSpc>
              <a:buFont typeface="Arial"/>
              <a:buChar char="•"/>
            </a:pPr>
            <a:r>
              <a:rPr lang="en-US" sz="3399" dirty="0" err="1">
                <a:solidFill>
                  <a:srgbClr val="FFFFFF"/>
                </a:solidFill>
                <a:latin typeface="Red Hat Display"/>
                <a:ea typeface="Red Hat Display"/>
                <a:cs typeface="Red Hat Display"/>
                <a:sym typeface="Red Hat Display"/>
              </a:rPr>
              <a:t>Színészi</a:t>
            </a:r>
            <a:r>
              <a:rPr lang="en-US" sz="3399" dirty="0">
                <a:solidFill>
                  <a:srgbClr val="FFFFFF"/>
                </a:solidFill>
                <a:latin typeface="Red Hat Display"/>
                <a:ea typeface="Red Hat Display"/>
                <a:cs typeface="Red Hat Display"/>
                <a:sym typeface="Red Hat Display"/>
              </a:rPr>
              <a:t> </a:t>
            </a:r>
            <a:r>
              <a:rPr lang="en-US" sz="3399" dirty="0" err="1">
                <a:solidFill>
                  <a:srgbClr val="FFFFFF"/>
                </a:solidFill>
                <a:latin typeface="Red Hat Display"/>
                <a:ea typeface="Red Hat Display"/>
                <a:cs typeface="Red Hat Display"/>
                <a:sym typeface="Red Hat Display"/>
              </a:rPr>
              <a:t>tehetségét</a:t>
            </a:r>
            <a:r>
              <a:rPr lang="en-US" sz="3399" dirty="0">
                <a:solidFill>
                  <a:srgbClr val="FFFFFF"/>
                </a:solidFill>
                <a:latin typeface="Red Hat Display"/>
                <a:ea typeface="Red Hat Display"/>
                <a:cs typeface="Red Hat Display"/>
                <a:sym typeface="Red Hat Display"/>
              </a:rPr>
              <a:t> Hevesi Sándor </a:t>
            </a:r>
            <a:r>
              <a:rPr lang="en-US" sz="3399" dirty="0" err="1">
                <a:solidFill>
                  <a:srgbClr val="FFFFFF"/>
                </a:solidFill>
                <a:latin typeface="Red Hat Display"/>
                <a:ea typeface="Red Hat Display"/>
                <a:cs typeface="Red Hat Display"/>
                <a:sym typeface="Red Hat Display"/>
              </a:rPr>
              <a:t>fedezte</a:t>
            </a:r>
            <a:r>
              <a:rPr lang="en-US" sz="3399" dirty="0">
                <a:solidFill>
                  <a:srgbClr val="FFFFFF"/>
                </a:solidFill>
                <a:latin typeface="Red Hat Display"/>
                <a:ea typeface="Red Hat Display"/>
                <a:cs typeface="Red Hat Display"/>
                <a:sym typeface="Red Hat Display"/>
              </a:rPr>
              <a:t> </a:t>
            </a:r>
            <a:r>
              <a:rPr lang="en-US" sz="3399" dirty="0" err="1">
                <a:solidFill>
                  <a:srgbClr val="FFFFFF"/>
                </a:solidFill>
                <a:latin typeface="Red Hat Display"/>
                <a:ea typeface="Red Hat Display"/>
                <a:cs typeface="Red Hat Display"/>
                <a:sym typeface="Red Hat Display"/>
              </a:rPr>
              <a:t>fel</a:t>
            </a:r>
            <a:r>
              <a:rPr lang="en-US" sz="3399" dirty="0">
                <a:solidFill>
                  <a:srgbClr val="FFFFFF"/>
                </a:solidFill>
                <a:latin typeface="Red Hat Display"/>
                <a:ea typeface="Red Hat Display"/>
                <a:cs typeface="Red Hat Display"/>
                <a:sym typeface="Red Hat Display"/>
              </a:rPr>
              <a:t> </a:t>
            </a:r>
            <a:r>
              <a:rPr lang="en-US" sz="3399" dirty="0" err="1">
                <a:solidFill>
                  <a:srgbClr val="FFFFFF"/>
                </a:solidFill>
                <a:latin typeface="Red Hat Display"/>
                <a:ea typeface="Red Hat Display"/>
                <a:cs typeface="Red Hat Display"/>
                <a:sym typeface="Red Hat Display"/>
              </a:rPr>
              <a:t>egy</a:t>
            </a:r>
            <a:r>
              <a:rPr lang="en-US" sz="3399" dirty="0">
                <a:solidFill>
                  <a:srgbClr val="FFFFFF"/>
                </a:solidFill>
                <a:latin typeface="Red Hat Display"/>
                <a:ea typeface="Red Hat Display"/>
                <a:cs typeface="Red Hat Display"/>
                <a:sym typeface="Red Hat Display"/>
              </a:rPr>
              <a:t> </a:t>
            </a:r>
            <a:r>
              <a:rPr lang="en-US" sz="3399" dirty="0" err="1">
                <a:solidFill>
                  <a:srgbClr val="FFFFFF"/>
                </a:solidFill>
                <a:latin typeface="Red Hat Display"/>
                <a:ea typeface="Red Hat Display"/>
                <a:cs typeface="Red Hat Display"/>
                <a:sym typeface="Red Hat Display"/>
              </a:rPr>
              <a:t>műkedvelő</a:t>
            </a:r>
            <a:r>
              <a:rPr lang="en-US" sz="3399" dirty="0">
                <a:solidFill>
                  <a:srgbClr val="FFFFFF"/>
                </a:solidFill>
                <a:latin typeface="Red Hat Display"/>
                <a:ea typeface="Red Hat Display"/>
                <a:cs typeface="Red Hat Display"/>
                <a:sym typeface="Red Hat Display"/>
              </a:rPr>
              <a:t> </a:t>
            </a:r>
            <a:r>
              <a:rPr lang="en-US" sz="3399" dirty="0" err="1">
                <a:solidFill>
                  <a:srgbClr val="FFFFFF"/>
                </a:solidFill>
                <a:latin typeface="Red Hat Display"/>
                <a:ea typeface="Red Hat Display"/>
                <a:cs typeface="Red Hat Display"/>
                <a:sym typeface="Red Hat Display"/>
              </a:rPr>
              <a:t>előadáson</a:t>
            </a:r>
            <a:r>
              <a:rPr lang="en-US" sz="3399" dirty="0">
                <a:solidFill>
                  <a:srgbClr val="FFFFFF"/>
                </a:solidFill>
                <a:latin typeface="Red Hat Display"/>
                <a:ea typeface="Red Hat Display"/>
                <a:cs typeface="Red Hat Display"/>
                <a:sym typeface="Red Hat Display"/>
              </a:rPr>
              <a:t>.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2210693" y="5516011"/>
            <a:ext cx="14264432" cy="5803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734059" lvl="1" indent="-367030" algn="l">
              <a:lnSpc>
                <a:spcPts val="4759"/>
              </a:lnSpc>
              <a:buFont typeface="Arial"/>
              <a:buChar char="•"/>
            </a:pPr>
            <a:r>
              <a:rPr lang="en-US" sz="3399">
                <a:solidFill>
                  <a:srgbClr val="FFFFFF"/>
                </a:solidFill>
                <a:latin typeface="Red Hat Display"/>
                <a:ea typeface="Red Hat Display"/>
                <a:cs typeface="Red Hat Display"/>
                <a:sym typeface="Red Hat Display"/>
              </a:rPr>
              <a:t>Németh Antal rendezésében játszotta Ádámot Az ember tragédiájában.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2125744" y="6578808"/>
            <a:ext cx="15544800" cy="178054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734059" lvl="1" indent="-367030" algn="l">
              <a:lnSpc>
                <a:spcPts val="4759"/>
              </a:lnSpc>
              <a:buFont typeface="Arial"/>
              <a:buChar char="•"/>
            </a:pPr>
            <a:r>
              <a:rPr lang="en-US" sz="3399" dirty="0">
                <a:solidFill>
                  <a:srgbClr val="FFFFFF"/>
                </a:solidFill>
                <a:latin typeface="Red Hat Display"/>
                <a:ea typeface="Red Hat Display"/>
                <a:cs typeface="Red Hat Display"/>
                <a:sym typeface="Red Hat Display"/>
              </a:rPr>
              <a:t>Ádám </a:t>
            </a:r>
            <a:r>
              <a:rPr lang="en-US" sz="3399" dirty="0" err="1">
                <a:solidFill>
                  <a:srgbClr val="FFFFFF"/>
                </a:solidFill>
                <a:latin typeface="Red Hat Display"/>
                <a:ea typeface="Red Hat Display"/>
                <a:cs typeface="Red Hat Display"/>
                <a:sym typeface="Red Hat Display"/>
              </a:rPr>
              <a:t>szerepe</a:t>
            </a:r>
            <a:r>
              <a:rPr lang="en-US" sz="3399" dirty="0">
                <a:solidFill>
                  <a:srgbClr val="FFFFFF"/>
                </a:solidFill>
                <a:latin typeface="Red Hat Display"/>
                <a:ea typeface="Red Hat Display"/>
                <a:cs typeface="Red Hat Display"/>
                <a:sym typeface="Red Hat Display"/>
              </a:rPr>
              <a:t> </a:t>
            </a:r>
            <a:r>
              <a:rPr lang="en-US" sz="3399" dirty="0" err="1">
                <a:solidFill>
                  <a:srgbClr val="FFFFFF"/>
                </a:solidFill>
                <a:latin typeface="Red Hat Display"/>
                <a:ea typeface="Red Hat Display"/>
                <a:cs typeface="Red Hat Display"/>
                <a:sym typeface="Red Hat Display"/>
              </a:rPr>
              <a:t>azért</a:t>
            </a:r>
            <a:r>
              <a:rPr lang="en-US" sz="3399" dirty="0">
                <a:solidFill>
                  <a:srgbClr val="FFFFFF"/>
                </a:solidFill>
                <a:latin typeface="Red Hat Display"/>
                <a:ea typeface="Red Hat Display"/>
                <a:cs typeface="Red Hat Display"/>
                <a:sym typeface="Red Hat Display"/>
              </a:rPr>
              <a:t> </a:t>
            </a:r>
            <a:r>
              <a:rPr lang="en-US" sz="3399" dirty="0" err="1">
                <a:solidFill>
                  <a:srgbClr val="FFFFFF"/>
                </a:solidFill>
                <a:latin typeface="Red Hat Display"/>
                <a:ea typeface="Red Hat Display"/>
                <a:cs typeface="Red Hat Display"/>
                <a:sym typeface="Red Hat Display"/>
              </a:rPr>
              <a:t>lehetett</a:t>
            </a:r>
            <a:r>
              <a:rPr lang="en-US" sz="3399" dirty="0">
                <a:solidFill>
                  <a:srgbClr val="FFFFFF"/>
                </a:solidFill>
                <a:latin typeface="Red Hat Display"/>
                <a:ea typeface="Red Hat Display"/>
                <a:cs typeface="Red Hat Display"/>
                <a:sym typeface="Red Hat Display"/>
              </a:rPr>
              <a:t> </a:t>
            </a:r>
            <a:r>
              <a:rPr lang="en-US" sz="3399" dirty="0" err="1">
                <a:solidFill>
                  <a:srgbClr val="FFFFFF"/>
                </a:solidFill>
                <a:latin typeface="Red Hat Display"/>
                <a:ea typeface="Red Hat Display"/>
                <a:cs typeface="Red Hat Display"/>
                <a:sym typeface="Red Hat Display"/>
              </a:rPr>
              <a:t>különösen</a:t>
            </a:r>
            <a:r>
              <a:rPr lang="en-US" sz="3399" dirty="0">
                <a:solidFill>
                  <a:srgbClr val="FFFFFF"/>
                </a:solidFill>
                <a:latin typeface="Red Hat Display"/>
                <a:ea typeface="Red Hat Display"/>
                <a:cs typeface="Red Hat Display"/>
                <a:sym typeface="Red Hat Display"/>
              </a:rPr>
              <a:t> </a:t>
            </a:r>
            <a:r>
              <a:rPr lang="en-US" sz="3399" dirty="0" err="1">
                <a:solidFill>
                  <a:srgbClr val="FFFFFF"/>
                </a:solidFill>
                <a:latin typeface="Red Hat Display"/>
                <a:ea typeface="Red Hat Display"/>
                <a:cs typeface="Red Hat Display"/>
                <a:sym typeface="Red Hat Display"/>
              </a:rPr>
              <a:t>fontos</a:t>
            </a:r>
            <a:r>
              <a:rPr lang="en-US" sz="3399" dirty="0">
                <a:solidFill>
                  <a:srgbClr val="FFFFFF"/>
                </a:solidFill>
                <a:latin typeface="Red Hat Display"/>
                <a:ea typeface="Red Hat Display"/>
                <a:cs typeface="Red Hat Display"/>
                <a:sym typeface="Red Hat Display"/>
              </a:rPr>
              <a:t> </a:t>
            </a:r>
            <a:r>
              <a:rPr lang="en-US" sz="3399" dirty="0" err="1">
                <a:solidFill>
                  <a:srgbClr val="FFFFFF"/>
                </a:solidFill>
                <a:latin typeface="Red Hat Display"/>
                <a:ea typeface="Red Hat Display"/>
                <a:cs typeface="Red Hat Display"/>
                <a:sym typeface="Red Hat Display"/>
              </a:rPr>
              <a:t>számára</a:t>
            </a:r>
            <a:r>
              <a:rPr lang="en-US" sz="3399" dirty="0">
                <a:solidFill>
                  <a:srgbClr val="FFFFFF"/>
                </a:solidFill>
                <a:latin typeface="Red Hat Display"/>
                <a:ea typeface="Red Hat Display"/>
                <a:cs typeface="Red Hat Display"/>
                <a:sym typeface="Red Hat Display"/>
              </a:rPr>
              <a:t>, </a:t>
            </a:r>
            <a:r>
              <a:rPr lang="en-US" sz="3399" dirty="0" err="1">
                <a:solidFill>
                  <a:srgbClr val="FFFFFF"/>
                </a:solidFill>
                <a:latin typeface="Red Hat Display"/>
                <a:ea typeface="Red Hat Display"/>
                <a:cs typeface="Red Hat Display"/>
                <a:sym typeface="Red Hat Display"/>
              </a:rPr>
              <a:t>mert</a:t>
            </a:r>
            <a:r>
              <a:rPr lang="en-US" sz="3399" dirty="0">
                <a:solidFill>
                  <a:srgbClr val="FFFFFF"/>
                </a:solidFill>
                <a:latin typeface="Red Hat Display"/>
                <a:ea typeface="Red Hat Display"/>
                <a:cs typeface="Red Hat Display"/>
                <a:sym typeface="Red Hat Display"/>
              </a:rPr>
              <a:t> </a:t>
            </a:r>
            <a:r>
              <a:rPr lang="en-US" sz="3399" dirty="0" err="1">
                <a:solidFill>
                  <a:srgbClr val="FFFFFF"/>
                </a:solidFill>
                <a:latin typeface="Red Hat Display"/>
                <a:ea typeface="Red Hat Display"/>
                <a:cs typeface="Red Hat Display"/>
                <a:sym typeface="Red Hat Display"/>
              </a:rPr>
              <a:t>ez</a:t>
            </a:r>
            <a:r>
              <a:rPr lang="en-US" sz="3399" dirty="0">
                <a:solidFill>
                  <a:srgbClr val="FFFFFF"/>
                </a:solidFill>
                <a:latin typeface="Red Hat Display"/>
                <a:ea typeface="Red Hat Display"/>
                <a:cs typeface="Red Hat Display"/>
                <a:sym typeface="Red Hat Display"/>
              </a:rPr>
              <a:t> a </a:t>
            </a:r>
            <a:r>
              <a:rPr lang="en-US" sz="3399" dirty="0" err="1">
                <a:solidFill>
                  <a:srgbClr val="FFFFFF"/>
                </a:solidFill>
                <a:latin typeface="Red Hat Display"/>
                <a:ea typeface="Red Hat Display"/>
                <a:cs typeface="Red Hat Display"/>
                <a:sym typeface="Red Hat Display"/>
              </a:rPr>
              <a:t>magyar</a:t>
            </a:r>
            <a:r>
              <a:rPr lang="en-US" sz="3399" dirty="0">
                <a:solidFill>
                  <a:srgbClr val="FFFFFF"/>
                </a:solidFill>
                <a:latin typeface="Red Hat Display"/>
                <a:ea typeface="Red Hat Display"/>
                <a:cs typeface="Red Hat Display"/>
                <a:sym typeface="Red Hat Display"/>
              </a:rPr>
              <a:t> </a:t>
            </a:r>
            <a:r>
              <a:rPr lang="en-US" sz="3399" dirty="0" err="1">
                <a:solidFill>
                  <a:srgbClr val="FFFFFF"/>
                </a:solidFill>
                <a:latin typeface="Red Hat Display"/>
                <a:ea typeface="Red Hat Display"/>
                <a:cs typeface="Red Hat Display"/>
                <a:sym typeface="Red Hat Display"/>
              </a:rPr>
              <a:t>színészet</a:t>
            </a:r>
            <a:r>
              <a:rPr lang="en-US" sz="3399" dirty="0">
                <a:solidFill>
                  <a:srgbClr val="FFFFFF"/>
                </a:solidFill>
                <a:latin typeface="Red Hat Display"/>
                <a:ea typeface="Red Hat Display"/>
                <a:cs typeface="Red Hat Display"/>
                <a:sym typeface="Red Hat Display"/>
              </a:rPr>
              <a:t> </a:t>
            </a:r>
            <a:r>
              <a:rPr lang="en-US" sz="3399" dirty="0" err="1">
                <a:solidFill>
                  <a:srgbClr val="FFFFFF"/>
                </a:solidFill>
                <a:latin typeface="Red Hat Display"/>
                <a:ea typeface="Red Hat Display"/>
                <a:cs typeface="Red Hat Display"/>
                <a:sym typeface="Red Hat Display"/>
              </a:rPr>
              <a:t>egyik</a:t>
            </a:r>
            <a:r>
              <a:rPr lang="en-US" sz="3399" dirty="0">
                <a:solidFill>
                  <a:srgbClr val="FFFFFF"/>
                </a:solidFill>
                <a:latin typeface="Red Hat Display"/>
                <a:ea typeface="Red Hat Display"/>
                <a:cs typeface="Red Hat Display"/>
                <a:sym typeface="Red Hat Display"/>
              </a:rPr>
              <a:t> </a:t>
            </a:r>
            <a:r>
              <a:rPr lang="en-US" sz="3399" dirty="0" err="1">
                <a:solidFill>
                  <a:srgbClr val="FFFFFF"/>
                </a:solidFill>
                <a:latin typeface="Red Hat Display"/>
                <a:ea typeface="Red Hat Display"/>
                <a:cs typeface="Red Hat Display"/>
                <a:sym typeface="Red Hat Display"/>
              </a:rPr>
              <a:t>legnagyobb</a:t>
            </a:r>
            <a:r>
              <a:rPr lang="en-US" sz="3399" dirty="0">
                <a:solidFill>
                  <a:srgbClr val="FFFFFF"/>
                </a:solidFill>
                <a:latin typeface="Red Hat Display"/>
                <a:ea typeface="Red Hat Display"/>
                <a:cs typeface="Red Hat Display"/>
                <a:sym typeface="Red Hat Display"/>
              </a:rPr>
              <a:t> </a:t>
            </a:r>
            <a:r>
              <a:rPr lang="en-US" sz="3399" dirty="0" err="1">
                <a:solidFill>
                  <a:srgbClr val="FFFFFF"/>
                </a:solidFill>
                <a:latin typeface="Red Hat Display"/>
                <a:ea typeface="Red Hat Display"/>
                <a:cs typeface="Red Hat Display"/>
                <a:sym typeface="Red Hat Display"/>
              </a:rPr>
              <a:t>kihívása</a:t>
            </a:r>
            <a:r>
              <a:rPr lang="en-US" sz="3399" dirty="0">
                <a:solidFill>
                  <a:srgbClr val="FFFFFF"/>
                </a:solidFill>
                <a:latin typeface="Red Hat Display"/>
                <a:ea typeface="Red Hat Display"/>
                <a:cs typeface="Red Hat Display"/>
                <a:sym typeface="Red Hat Display"/>
              </a:rPr>
              <a:t>, </a:t>
            </a:r>
            <a:r>
              <a:rPr lang="en-US" sz="3399" dirty="0" err="1">
                <a:solidFill>
                  <a:srgbClr val="FFFFFF"/>
                </a:solidFill>
                <a:latin typeface="Red Hat Display"/>
                <a:ea typeface="Red Hat Display"/>
                <a:cs typeface="Red Hat Display"/>
                <a:sym typeface="Red Hat Display"/>
              </a:rPr>
              <a:t>amelyben</a:t>
            </a:r>
            <a:r>
              <a:rPr lang="en-US" sz="3399" dirty="0">
                <a:solidFill>
                  <a:srgbClr val="FFFFFF"/>
                </a:solidFill>
                <a:latin typeface="Red Hat Display"/>
                <a:ea typeface="Red Hat Display"/>
                <a:cs typeface="Red Hat Display"/>
                <a:sym typeface="Red Hat Display"/>
              </a:rPr>
              <a:t> ő </a:t>
            </a:r>
            <a:r>
              <a:rPr lang="en-US" sz="3399" dirty="0" err="1">
                <a:solidFill>
                  <a:srgbClr val="FFFFFF"/>
                </a:solidFill>
                <a:latin typeface="Red Hat Display"/>
                <a:ea typeface="Red Hat Display"/>
                <a:cs typeface="Red Hat Display"/>
                <a:sym typeface="Red Hat Display"/>
              </a:rPr>
              <a:t>megmutathatta</a:t>
            </a:r>
            <a:r>
              <a:rPr lang="en-US" sz="3399" dirty="0">
                <a:solidFill>
                  <a:srgbClr val="FFFFFF"/>
                </a:solidFill>
                <a:latin typeface="Red Hat Display"/>
                <a:ea typeface="Red Hat Display"/>
                <a:cs typeface="Red Hat Display"/>
                <a:sym typeface="Red Hat Display"/>
              </a:rPr>
              <a:t> </a:t>
            </a:r>
            <a:r>
              <a:rPr lang="en-US" sz="3399" dirty="0" err="1">
                <a:solidFill>
                  <a:srgbClr val="FFFFFF"/>
                </a:solidFill>
                <a:latin typeface="Red Hat Display"/>
                <a:ea typeface="Red Hat Display"/>
                <a:cs typeface="Red Hat Display"/>
                <a:sym typeface="Red Hat Display"/>
              </a:rPr>
              <a:t>teljes</a:t>
            </a:r>
            <a:r>
              <a:rPr lang="en-US" sz="3399" dirty="0">
                <a:solidFill>
                  <a:srgbClr val="FFFFFF"/>
                </a:solidFill>
                <a:latin typeface="Red Hat Display"/>
                <a:ea typeface="Red Hat Display"/>
                <a:cs typeface="Red Hat Display"/>
                <a:sym typeface="Red Hat Display"/>
              </a:rPr>
              <a:t> </a:t>
            </a:r>
            <a:r>
              <a:rPr lang="en-US" sz="3399" dirty="0" err="1">
                <a:solidFill>
                  <a:srgbClr val="FFFFFF"/>
                </a:solidFill>
                <a:latin typeface="Red Hat Display"/>
                <a:ea typeface="Red Hat Display"/>
                <a:cs typeface="Red Hat Display"/>
                <a:sym typeface="Red Hat Display"/>
              </a:rPr>
              <a:t>művészi</a:t>
            </a:r>
            <a:r>
              <a:rPr lang="en-US" sz="3399" dirty="0">
                <a:solidFill>
                  <a:srgbClr val="FFFFFF"/>
                </a:solidFill>
                <a:latin typeface="Red Hat Display"/>
                <a:ea typeface="Red Hat Display"/>
                <a:cs typeface="Red Hat Display"/>
                <a:sym typeface="Red Hat Display"/>
              </a:rPr>
              <a:t> </a:t>
            </a:r>
            <a:r>
              <a:rPr lang="en-US" sz="3399" dirty="0" err="1">
                <a:solidFill>
                  <a:srgbClr val="FFFFFF"/>
                </a:solidFill>
                <a:latin typeface="Red Hat Display"/>
                <a:ea typeface="Red Hat Display"/>
                <a:cs typeface="Red Hat Display"/>
                <a:sym typeface="Red Hat Display"/>
              </a:rPr>
              <a:t>tudását</a:t>
            </a:r>
            <a:r>
              <a:rPr lang="en-US" sz="3399" dirty="0">
                <a:solidFill>
                  <a:srgbClr val="FFFFFF"/>
                </a:solidFill>
                <a:latin typeface="Red Hat Display"/>
                <a:ea typeface="Red Hat Display"/>
                <a:cs typeface="Red Hat Display"/>
                <a:sym typeface="Red Hat Display"/>
              </a:rPr>
              <a:t>.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2176958" y="8393731"/>
            <a:ext cx="15544800" cy="11804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734059" lvl="1" indent="-367030" algn="l">
              <a:lnSpc>
                <a:spcPts val="4759"/>
              </a:lnSpc>
              <a:buFont typeface="Arial"/>
              <a:buChar char="•"/>
            </a:pPr>
            <a:r>
              <a:rPr lang="en-US" sz="3399" dirty="0" err="1">
                <a:solidFill>
                  <a:srgbClr val="FFFFFF"/>
                </a:solidFill>
                <a:latin typeface="Red Hat Display"/>
                <a:ea typeface="Red Hat Display"/>
                <a:cs typeface="Red Hat Display"/>
                <a:sym typeface="Red Hat Display"/>
              </a:rPr>
              <a:t>Ráadásul</a:t>
            </a:r>
            <a:r>
              <a:rPr lang="en-US" sz="3399" dirty="0">
                <a:solidFill>
                  <a:srgbClr val="FFFFFF"/>
                </a:solidFill>
                <a:latin typeface="Red Hat Display"/>
                <a:ea typeface="Red Hat Display"/>
                <a:cs typeface="Red Hat Display"/>
                <a:sym typeface="Red Hat Display"/>
              </a:rPr>
              <a:t> Németh Antal </a:t>
            </a:r>
            <a:r>
              <a:rPr lang="en-US" sz="3399" dirty="0" err="1">
                <a:solidFill>
                  <a:srgbClr val="FFFFFF"/>
                </a:solidFill>
                <a:latin typeface="Red Hat Display"/>
                <a:ea typeface="Red Hat Display"/>
                <a:cs typeface="Red Hat Display"/>
                <a:sym typeface="Red Hat Display"/>
              </a:rPr>
              <a:t>rendezésében</a:t>
            </a:r>
            <a:r>
              <a:rPr lang="en-US" sz="3399" dirty="0">
                <a:solidFill>
                  <a:srgbClr val="FFFFFF"/>
                </a:solidFill>
                <a:latin typeface="Red Hat Display"/>
                <a:ea typeface="Red Hat Display"/>
                <a:cs typeface="Red Hat Display"/>
                <a:sym typeface="Red Hat Display"/>
              </a:rPr>
              <a:t> </a:t>
            </a:r>
            <a:r>
              <a:rPr lang="en-US" sz="3399" dirty="0" err="1">
                <a:solidFill>
                  <a:srgbClr val="FFFFFF"/>
                </a:solidFill>
                <a:latin typeface="Red Hat Display"/>
                <a:ea typeface="Red Hat Display"/>
                <a:cs typeface="Red Hat Display"/>
                <a:sym typeface="Red Hat Display"/>
              </a:rPr>
              <a:t>játszani</a:t>
            </a:r>
            <a:r>
              <a:rPr lang="en-US" sz="3399" dirty="0">
                <a:solidFill>
                  <a:srgbClr val="FFFFFF"/>
                </a:solidFill>
                <a:latin typeface="Red Hat Display"/>
                <a:ea typeface="Red Hat Display"/>
                <a:cs typeface="Red Hat Display"/>
                <a:sym typeface="Red Hat Display"/>
              </a:rPr>
              <a:t> </a:t>
            </a:r>
            <a:r>
              <a:rPr lang="en-US" sz="3399" dirty="0" err="1">
                <a:solidFill>
                  <a:srgbClr val="FFFFFF"/>
                </a:solidFill>
                <a:latin typeface="Red Hat Display"/>
                <a:ea typeface="Red Hat Display"/>
                <a:cs typeface="Red Hat Display"/>
                <a:sym typeface="Red Hat Display"/>
              </a:rPr>
              <a:t>külön</a:t>
            </a:r>
            <a:r>
              <a:rPr lang="en-US" sz="3399" dirty="0">
                <a:solidFill>
                  <a:srgbClr val="FFFFFF"/>
                </a:solidFill>
                <a:latin typeface="Red Hat Display"/>
                <a:ea typeface="Red Hat Display"/>
                <a:cs typeface="Red Hat Display"/>
                <a:sym typeface="Red Hat Display"/>
              </a:rPr>
              <a:t> </a:t>
            </a:r>
            <a:r>
              <a:rPr lang="en-US" sz="3399" dirty="0" err="1">
                <a:solidFill>
                  <a:srgbClr val="FFFFFF"/>
                </a:solidFill>
                <a:latin typeface="Red Hat Display"/>
                <a:ea typeface="Red Hat Display"/>
                <a:cs typeface="Red Hat Display"/>
                <a:sym typeface="Red Hat Display"/>
              </a:rPr>
              <a:t>szakmai</a:t>
            </a:r>
            <a:r>
              <a:rPr lang="en-US" sz="3399" dirty="0">
                <a:solidFill>
                  <a:srgbClr val="FFFFFF"/>
                </a:solidFill>
                <a:latin typeface="Red Hat Display"/>
                <a:ea typeface="Red Hat Display"/>
                <a:cs typeface="Red Hat Display"/>
                <a:sym typeface="Red Hat Display"/>
              </a:rPr>
              <a:t> </a:t>
            </a:r>
            <a:r>
              <a:rPr lang="en-US" sz="3399" dirty="0" err="1">
                <a:solidFill>
                  <a:srgbClr val="FFFFFF"/>
                </a:solidFill>
                <a:latin typeface="Red Hat Display"/>
                <a:ea typeface="Red Hat Display"/>
                <a:cs typeface="Red Hat Display"/>
                <a:sym typeface="Red Hat Display"/>
              </a:rPr>
              <a:t>elismerést</a:t>
            </a:r>
            <a:r>
              <a:rPr lang="en-US" sz="3399" dirty="0">
                <a:solidFill>
                  <a:srgbClr val="FFFFFF"/>
                </a:solidFill>
                <a:latin typeface="Red Hat Display"/>
                <a:ea typeface="Red Hat Display"/>
                <a:cs typeface="Red Hat Display"/>
                <a:sym typeface="Red Hat Display"/>
              </a:rPr>
              <a:t> </a:t>
            </a:r>
            <a:r>
              <a:rPr lang="en-US" sz="3399" dirty="0" err="1">
                <a:solidFill>
                  <a:srgbClr val="FFFFFF"/>
                </a:solidFill>
                <a:latin typeface="Red Hat Display"/>
                <a:ea typeface="Red Hat Display"/>
                <a:cs typeface="Red Hat Display"/>
                <a:sym typeface="Red Hat Display"/>
              </a:rPr>
              <a:t>jelentett</a:t>
            </a:r>
            <a:r>
              <a:rPr lang="en-US" sz="3399" dirty="0">
                <a:solidFill>
                  <a:srgbClr val="FFFFFF"/>
                </a:solidFill>
                <a:latin typeface="Red Hat Display"/>
                <a:ea typeface="Red Hat Display"/>
                <a:cs typeface="Red Hat Display"/>
                <a:sym typeface="Red Hat Display"/>
              </a:rPr>
              <a:t>, </a:t>
            </a:r>
            <a:r>
              <a:rPr lang="en-US" sz="3399" dirty="0" err="1">
                <a:solidFill>
                  <a:srgbClr val="FFFFFF"/>
                </a:solidFill>
                <a:latin typeface="Red Hat Display"/>
                <a:ea typeface="Red Hat Display"/>
                <a:cs typeface="Red Hat Display"/>
                <a:sym typeface="Red Hat Display"/>
              </a:rPr>
              <a:t>így</a:t>
            </a:r>
            <a:r>
              <a:rPr lang="en-US" sz="3399" dirty="0">
                <a:solidFill>
                  <a:srgbClr val="FFFFFF"/>
                </a:solidFill>
                <a:latin typeface="Red Hat Display"/>
                <a:ea typeface="Red Hat Display"/>
                <a:cs typeface="Red Hat Display"/>
                <a:sym typeface="Red Hat Display"/>
              </a:rPr>
              <a:t> </a:t>
            </a:r>
            <a:r>
              <a:rPr lang="en-US" sz="3399" dirty="0" err="1">
                <a:solidFill>
                  <a:srgbClr val="FFFFFF"/>
                </a:solidFill>
                <a:latin typeface="Red Hat Display"/>
                <a:ea typeface="Red Hat Display"/>
                <a:cs typeface="Red Hat Display"/>
                <a:sym typeface="Red Hat Display"/>
              </a:rPr>
              <a:t>ez</a:t>
            </a:r>
            <a:r>
              <a:rPr lang="en-US" sz="3399" dirty="0">
                <a:solidFill>
                  <a:srgbClr val="FFFFFF"/>
                </a:solidFill>
                <a:latin typeface="Red Hat Display"/>
                <a:ea typeface="Red Hat Display"/>
                <a:cs typeface="Red Hat Display"/>
                <a:sym typeface="Red Hat Display"/>
              </a:rPr>
              <a:t> </a:t>
            </a:r>
            <a:r>
              <a:rPr lang="en-US" sz="3399" dirty="0" err="1">
                <a:solidFill>
                  <a:srgbClr val="FFFFFF"/>
                </a:solidFill>
                <a:latin typeface="Red Hat Display"/>
                <a:ea typeface="Red Hat Display"/>
                <a:cs typeface="Red Hat Display"/>
                <a:sym typeface="Red Hat Display"/>
              </a:rPr>
              <a:t>számára</a:t>
            </a:r>
            <a:r>
              <a:rPr lang="en-US" sz="3399" dirty="0">
                <a:solidFill>
                  <a:srgbClr val="FFFFFF"/>
                </a:solidFill>
                <a:latin typeface="Red Hat Display"/>
                <a:ea typeface="Red Hat Display"/>
                <a:cs typeface="Red Hat Display"/>
                <a:sym typeface="Red Hat Display"/>
              </a:rPr>
              <a:t> </a:t>
            </a:r>
            <a:r>
              <a:rPr lang="en-US" sz="3399" dirty="0" err="1">
                <a:solidFill>
                  <a:srgbClr val="FFFFFF"/>
                </a:solidFill>
                <a:latin typeface="Red Hat Display"/>
                <a:ea typeface="Red Hat Display"/>
                <a:cs typeface="Red Hat Display"/>
                <a:sym typeface="Red Hat Display"/>
              </a:rPr>
              <a:t>egyfajta</a:t>
            </a:r>
            <a:r>
              <a:rPr lang="en-US" sz="3399" dirty="0">
                <a:solidFill>
                  <a:srgbClr val="FFFFFF"/>
                </a:solidFill>
                <a:latin typeface="Red Hat Display"/>
                <a:ea typeface="Red Hat Display"/>
                <a:cs typeface="Red Hat Display"/>
                <a:sym typeface="Red Hat Display"/>
              </a:rPr>
              <a:t> </a:t>
            </a:r>
            <a:r>
              <a:rPr lang="en-US" sz="3399" dirty="0" err="1">
                <a:solidFill>
                  <a:srgbClr val="FFFFFF"/>
                </a:solidFill>
                <a:latin typeface="Red Hat Display"/>
                <a:ea typeface="Red Hat Display"/>
                <a:cs typeface="Red Hat Display"/>
                <a:sym typeface="Red Hat Display"/>
              </a:rPr>
              <a:t>személyes</a:t>
            </a:r>
            <a:r>
              <a:rPr lang="en-US" sz="3399" dirty="0">
                <a:solidFill>
                  <a:srgbClr val="FFFFFF"/>
                </a:solidFill>
                <a:latin typeface="Red Hat Display"/>
                <a:ea typeface="Red Hat Display"/>
                <a:cs typeface="Red Hat Display"/>
                <a:sym typeface="Red Hat Display"/>
              </a:rPr>
              <a:t> </a:t>
            </a:r>
            <a:r>
              <a:rPr lang="en-US" sz="3399" dirty="0" err="1">
                <a:solidFill>
                  <a:srgbClr val="FFFFFF"/>
                </a:solidFill>
                <a:latin typeface="Red Hat Display"/>
                <a:ea typeface="Red Hat Display"/>
                <a:cs typeface="Red Hat Display"/>
                <a:sym typeface="Red Hat Display"/>
              </a:rPr>
              <a:t>bizonyítás</a:t>
            </a:r>
            <a:r>
              <a:rPr lang="en-US" sz="3399" dirty="0">
                <a:solidFill>
                  <a:srgbClr val="FFFFFF"/>
                </a:solidFill>
                <a:latin typeface="Red Hat Display"/>
                <a:ea typeface="Red Hat Display"/>
                <a:cs typeface="Red Hat Display"/>
                <a:sym typeface="Red Hat Display"/>
              </a:rPr>
              <a:t> is </a:t>
            </a:r>
            <a:r>
              <a:rPr lang="en-US" sz="3399" dirty="0" err="1">
                <a:solidFill>
                  <a:srgbClr val="FFFFFF"/>
                </a:solidFill>
                <a:latin typeface="Red Hat Display"/>
                <a:ea typeface="Red Hat Display"/>
                <a:cs typeface="Red Hat Display"/>
                <a:sym typeface="Red Hat Display"/>
              </a:rPr>
              <a:t>lehetett</a:t>
            </a:r>
            <a:r>
              <a:rPr lang="en-US" sz="3399" dirty="0">
                <a:solidFill>
                  <a:srgbClr val="FFFFFF"/>
                </a:solidFill>
                <a:latin typeface="Red Hat Display"/>
                <a:ea typeface="Red Hat Display"/>
                <a:cs typeface="Red Hat Display"/>
                <a:sym typeface="Red Hat Display"/>
              </a:rPr>
              <a:t>.</a:t>
            </a:r>
          </a:p>
        </p:txBody>
      </p:sp>
    </p:spTree>
  </p:cSld>
  <p:clrMapOvr>
    <a:masterClrMapping/>
  </p:clrMapOvr>
  <p:transition spd="slow">
    <p:cover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F222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3091162" y="5550409"/>
            <a:ext cx="4706144" cy="3145692"/>
          </a:xfrm>
          <a:custGeom>
            <a:avLst/>
            <a:gdLst/>
            <a:ahLst/>
            <a:cxnLst/>
            <a:rect l="l" t="t" r="r" b="b"/>
            <a:pathLst>
              <a:path w="4706144" h="3145692">
                <a:moveTo>
                  <a:pt x="0" y="0"/>
                </a:moveTo>
                <a:lnTo>
                  <a:pt x="4706144" y="0"/>
                </a:lnTo>
                <a:lnTo>
                  <a:pt x="4706144" y="3145692"/>
                </a:lnTo>
                <a:lnTo>
                  <a:pt x="0" y="3145692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6045" t="-5712" b="-13804"/>
            </a:stretch>
          </a:blipFill>
        </p:spPr>
        <p:txBody>
          <a:bodyPr/>
          <a:lstStyle/>
          <a:p>
            <a:endParaRPr lang="hu-HU"/>
          </a:p>
        </p:txBody>
      </p:sp>
      <p:sp>
        <p:nvSpPr>
          <p:cNvPr id="3" name="Freeform 3"/>
          <p:cNvSpPr/>
          <p:nvPr/>
        </p:nvSpPr>
        <p:spPr>
          <a:xfrm rot="1009524">
            <a:off x="5896171" y="4710453"/>
            <a:ext cx="2759927" cy="2057400"/>
          </a:xfrm>
          <a:custGeom>
            <a:avLst/>
            <a:gdLst/>
            <a:ahLst/>
            <a:cxnLst/>
            <a:rect l="l" t="t" r="r" b="b"/>
            <a:pathLst>
              <a:path w="2759927" h="2057400">
                <a:moveTo>
                  <a:pt x="0" y="0"/>
                </a:moveTo>
                <a:lnTo>
                  <a:pt x="2759926" y="0"/>
                </a:lnTo>
                <a:lnTo>
                  <a:pt x="2759926" y="2057400"/>
                </a:lnTo>
                <a:lnTo>
                  <a:pt x="0" y="2057400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hu-HU"/>
          </a:p>
        </p:txBody>
      </p:sp>
      <p:sp>
        <p:nvSpPr>
          <p:cNvPr id="4" name="Freeform 4"/>
          <p:cNvSpPr/>
          <p:nvPr/>
        </p:nvSpPr>
        <p:spPr>
          <a:xfrm rot="5400000">
            <a:off x="13259085" y="4277210"/>
            <a:ext cx="3990737" cy="5274102"/>
          </a:xfrm>
          <a:custGeom>
            <a:avLst/>
            <a:gdLst/>
            <a:ahLst/>
            <a:cxnLst/>
            <a:rect l="l" t="t" r="r" b="b"/>
            <a:pathLst>
              <a:path w="3990737" h="5274102">
                <a:moveTo>
                  <a:pt x="0" y="0"/>
                </a:moveTo>
                <a:lnTo>
                  <a:pt x="3990737" y="0"/>
                </a:lnTo>
                <a:lnTo>
                  <a:pt x="3990737" y="5274102"/>
                </a:lnTo>
                <a:lnTo>
                  <a:pt x="0" y="5274102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hu-HU"/>
          </a:p>
        </p:txBody>
      </p:sp>
      <p:sp>
        <p:nvSpPr>
          <p:cNvPr id="5" name="Freeform 5"/>
          <p:cNvSpPr/>
          <p:nvPr/>
        </p:nvSpPr>
        <p:spPr>
          <a:xfrm>
            <a:off x="15982121" y="1267831"/>
            <a:ext cx="1815185" cy="2683741"/>
          </a:xfrm>
          <a:custGeom>
            <a:avLst/>
            <a:gdLst/>
            <a:ahLst/>
            <a:cxnLst/>
            <a:rect l="l" t="t" r="r" b="b"/>
            <a:pathLst>
              <a:path w="1815185" h="2683741">
                <a:moveTo>
                  <a:pt x="0" y="0"/>
                </a:moveTo>
                <a:lnTo>
                  <a:pt x="1815185" y="0"/>
                </a:lnTo>
                <a:lnTo>
                  <a:pt x="1815185" y="2683741"/>
                </a:lnTo>
                <a:lnTo>
                  <a:pt x="0" y="2683741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hu-HU"/>
          </a:p>
        </p:txBody>
      </p:sp>
      <p:sp>
        <p:nvSpPr>
          <p:cNvPr id="6" name="Freeform 6"/>
          <p:cNvSpPr/>
          <p:nvPr/>
        </p:nvSpPr>
        <p:spPr>
          <a:xfrm>
            <a:off x="-424298" y="6638701"/>
            <a:ext cx="1702498" cy="4114800"/>
          </a:xfrm>
          <a:custGeom>
            <a:avLst/>
            <a:gdLst/>
            <a:ahLst/>
            <a:cxnLst/>
            <a:rect l="l" t="t" r="r" b="b"/>
            <a:pathLst>
              <a:path w="1702498" h="4114800">
                <a:moveTo>
                  <a:pt x="0" y="0"/>
                </a:moveTo>
                <a:lnTo>
                  <a:pt x="1702498" y="0"/>
                </a:lnTo>
                <a:lnTo>
                  <a:pt x="1702498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  <p:txBody>
          <a:bodyPr/>
          <a:lstStyle/>
          <a:p>
            <a:endParaRPr lang="hu-HU"/>
          </a:p>
        </p:txBody>
      </p:sp>
      <p:sp>
        <p:nvSpPr>
          <p:cNvPr id="7" name="Freeform 7"/>
          <p:cNvSpPr/>
          <p:nvPr/>
        </p:nvSpPr>
        <p:spPr>
          <a:xfrm rot="898279">
            <a:off x="9493741" y="8403460"/>
            <a:ext cx="3906813" cy="2180712"/>
          </a:xfrm>
          <a:custGeom>
            <a:avLst/>
            <a:gdLst/>
            <a:ahLst/>
            <a:cxnLst/>
            <a:rect l="l" t="t" r="r" b="b"/>
            <a:pathLst>
              <a:path w="3906813" h="2180712">
                <a:moveTo>
                  <a:pt x="0" y="0"/>
                </a:moveTo>
                <a:lnTo>
                  <a:pt x="3906814" y="0"/>
                </a:lnTo>
                <a:lnTo>
                  <a:pt x="3906814" y="2180713"/>
                </a:lnTo>
                <a:lnTo>
                  <a:pt x="0" y="2180713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hu-HU"/>
          </a:p>
        </p:txBody>
      </p:sp>
      <p:sp>
        <p:nvSpPr>
          <p:cNvPr id="8" name="TextBox 8"/>
          <p:cNvSpPr txBox="1"/>
          <p:nvPr/>
        </p:nvSpPr>
        <p:spPr>
          <a:xfrm>
            <a:off x="624406" y="962660"/>
            <a:ext cx="15544800" cy="418084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734061" lvl="1" indent="-367031" algn="l">
              <a:lnSpc>
                <a:spcPts val="4760"/>
              </a:lnSpc>
              <a:buFont typeface="Arial"/>
              <a:buChar char="•"/>
            </a:pPr>
            <a:r>
              <a:rPr lang="en-US" sz="3400">
                <a:solidFill>
                  <a:srgbClr val="FFFFFF"/>
                </a:solidFill>
                <a:latin typeface="Red Hat Display"/>
                <a:ea typeface="Red Hat Display"/>
                <a:cs typeface="Red Hat Display"/>
                <a:sym typeface="Red Hat Display"/>
              </a:rPr>
              <a:t>A Nemzeti Színház tagja volt, de gyakran fellépett a Vígszínházban és a Pesti Színházban is. Az Országos Színészegyesület Színészképző Iskolája és a Színművészeti Akadémia tanára lett.  </a:t>
            </a:r>
          </a:p>
          <a:p>
            <a:pPr marL="734061" lvl="1" indent="-367031" algn="l">
              <a:lnSpc>
                <a:spcPts val="4760"/>
              </a:lnSpc>
              <a:buFont typeface="Arial"/>
              <a:buChar char="•"/>
            </a:pPr>
            <a:r>
              <a:rPr lang="en-US" sz="3400">
                <a:solidFill>
                  <a:srgbClr val="FFFFFF"/>
                </a:solidFill>
                <a:latin typeface="Red Hat Display"/>
                <a:ea typeface="Red Hat Display"/>
                <a:cs typeface="Red Hat Display"/>
                <a:sym typeface="Red Hat Display"/>
              </a:rPr>
              <a:t>Később a Szegedi Nemzeti Színház igazgatója, a Belvárosi Színház színésze és rendezője, és  a Madách Színház tagja lett. </a:t>
            </a:r>
          </a:p>
          <a:p>
            <a:pPr marL="734061" lvl="1" indent="-367031" algn="l">
              <a:lnSpc>
                <a:spcPts val="4760"/>
              </a:lnSpc>
              <a:buFont typeface="Arial"/>
              <a:buChar char="•"/>
            </a:pPr>
            <a:r>
              <a:rPr lang="en-US" sz="3400">
                <a:solidFill>
                  <a:srgbClr val="FFFFFF"/>
                </a:solidFill>
                <a:latin typeface="Red Hat Display"/>
                <a:ea typeface="Red Hat Display"/>
                <a:cs typeface="Red Hat Display"/>
                <a:sym typeface="Red Hat Display"/>
              </a:rPr>
              <a:t>A Magyar Néphadsereg Színháza is szerződtette, de betegsége miatt már nem lépett színpadra .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1028700" y="6741538"/>
            <a:ext cx="11588702" cy="178054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734059" lvl="1" indent="-367030" algn="l">
              <a:lnSpc>
                <a:spcPts val="4759"/>
              </a:lnSpc>
              <a:buFont typeface="Arial"/>
              <a:buChar char="•"/>
            </a:pPr>
            <a:r>
              <a:rPr lang="en-US" sz="3399">
                <a:solidFill>
                  <a:srgbClr val="FFFFFF"/>
                </a:solidFill>
                <a:latin typeface="Red Hat Display"/>
                <a:ea typeface="Red Hat Display"/>
                <a:cs typeface="Red Hat Display"/>
                <a:sym typeface="Red Hat Display"/>
              </a:rPr>
              <a:t>Rengeteg szerepei közül a legjelentősebbek közé tartozik Ádám, Horatio, Antonius, Julius Caesar, Cyrano, Greggers, Jácint atya és Lucifer. 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8A88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3842826" y="4692934"/>
            <a:ext cx="3150446" cy="4146885"/>
          </a:xfrm>
          <a:custGeom>
            <a:avLst/>
            <a:gdLst/>
            <a:ahLst/>
            <a:cxnLst/>
            <a:rect l="l" t="t" r="r" b="b"/>
            <a:pathLst>
              <a:path w="3150446" h="4146885">
                <a:moveTo>
                  <a:pt x="0" y="0"/>
                </a:moveTo>
                <a:lnTo>
                  <a:pt x="3150446" y="0"/>
                </a:lnTo>
                <a:lnTo>
                  <a:pt x="3150446" y="4146886"/>
                </a:lnTo>
                <a:lnTo>
                  <a:pt x="0" y="4146886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34696" t="-35661" r="-54658"/>
            </a:stretch>
          </a:blipFill>
        </p:spPr>
        <p:txBody>
          <a:bodyPr/>
          <a:lstStyle/>
          <a:p>
            <a:endParaRPr lang="hu-HU"/>
          </a:p>
        </p:txBody>
      </p:sp>
      <p:sp>
        <p:nvSpPr>
          <p:cNvPr id="3" name="Freeform 3"/>
          <p:cNvSpPr/>
          <p:nvPr/>
        </p:nvSpPr>
        <p:spPr>
          <a:xfrm>
            <a:off x="13422680" y="4297974"/>
            <a:ext cx="3990737" cy="5274102"/>
          </a:xfrm>
          <a:custGeom>
            <a:avLst/>
            <a:gdLst/>
            <a:ahLst/>
            <a:cxnLst/>
            <a:rect l="l" t="t" r="r" b="b"/>
            <a:pathLst>
              <a:path w="3990737" h="5274102">
                <a:moveTo>
                  <a:pt x="0" y="0"/>
                </a:moveTo>
                <a:lnTo>
                  <a:pt x="3990737" y="0"/>
                </a:lnTo>
                <a:lnTo>
                  <a:pt x="3990737" y="5274102"/>
                </a:lnTo>
                <a:lnTo>
                  <a:pt x="0" y="5274102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hu-HU"/>
          </a:p>
        </p:txBody>
      </p:sp>
      <p:sp>
        <p:nvSpPr>
          <p:cNvPr id="4" name="Freeform 4"/>
          <p:cNvSpPr/>
          <p:nvPr/>
        </p:nvSpPr>
        <p:spPr>
          <a:xfrm>
            <a:off x="15177936" y="54878"/>
            <a:ext cx="3295312" cy="3121559"/>
          </a:xfrm>
          <a:custGeom>
            <a:avLst/>
            <a:gdLst/>
            <a:ahLst/>
            <a:cxnLst/>
            <a:rect l="l" t="t" r="r" b="b"/>
            <a:pathLst>
              <a:path w="3295312" h="3121559">
                <a:moveTo>
                  <a:pt x="0" y="0"/>
                </a:moveTo>
                <a:lnTo>
                  <a:pt x="3295311" y="0"/>
                </a:lnTo>
                <a:lnTo>
                  <a:pt x="3295311" y="3121559"/>
                </a:lnTo>
                <a:lnTo>
                  <a:pt x="0" y="3121559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hu-HU"/>
          </a:p>
        </p:txBody>
      </p:sp>
      <p:sp>
        <p:nvSpPr>
          <p:cNvPr id="5" name="Freeform 5"/>
          <p:cNvSpPr/>
          <p:nvPr/>
        </p:nvSpPr>
        <p:spPr>
          <a:xfrm rot="391670">
            <a:off x="10259867" y="303827"/>
            <a:ext cx="2730687" cy="1449747"/>
          </a:xfrm>
          <a:custGeom>
            <a:avLst/>
            <a:gdLst/>
            <a:ahLst/>
            <a:cxnLst/>
            <a:rect l="l" t="t" r="r" b="b"/>
            <a:pathLst>
              <a:path w="2730687" h="1449747">
                <a:moveTo>
                  <a:pt x="0" y="0"/>
                </a:moveTo>
                <a:lnTo>
                  <a:pt x="2730687" y="0"/>
                </a:lnTo>
                <a:lnTo>
                  <a:pt x="2730687" y="1449746"/>
                </a:lnTo>
                <a:lnTo>
                  <a:pt x="0" y="1449746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hu-HU"/>
          </a:p>
        </p:txBody>
      </p:sp>
      <p:sp>
        <p:nvSpPr>
          <p:cNvPr id="6" name="Freeform 6"/>
          <p:cNvSpPr/>
          <p:nvPr/>
        </p:nvSpPr>
        <p:spPr>
          <a:xfrm rot="-572530">
            <a:off x="5430210" y="8664089"/>
            <a:ext cx="1804149" cy="1578996"/>
          </a:xfrm>
          <a:custGeom>
            <a:avLst/>
            <a:gdLst/>
            <a:ahLst/>
            <a:cxnLst/>
            <a:rect l="l" t="t" r="r" b="b"/>
            <a:pathLst>
              <a:path w="1804149" h="1578996">
                <a:moveTo>
                  <a:pt x="0" y="0"/>
                </a:moveTo>
                <a:lnTo>
                  <a:pt x="1804150" y="0"/>
                </a:lnTo>
                <a:lnTo>
                  <a:pt x="1804150" y="1578996"/>
                </a:lnTo>
                <a:lnTo>
                  <a:pt x="0" y="1578996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hu-HU"/>
          </a:p>
        </p:txBody>
      </p:sp>
      <p:sp>
        <p:nvSpPr>
          <p:cNvPr id="7" name="TextBox 7"/>
          <p:cNvSpPr txBox="1"/>
          <p:nvPr/>
        </p:nvSpPr>
        <p:spPr>
          <a:xfrm>
            <a:off x="1028700" y="4336074"/>
            <a:ext cx="12239791" cy="11804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734059" lvl="1" indent="-367030" algn="l">
              <a:lnSpc>
                <a:spcPts val="4759"/>
              </a:lnSpc>
              <a:buFont typeface="Arial"/>
              <a:buChar char="•"/>
            </a:pPr>
            <a:r>
              <a:rPr lang="en-US" sz="3399">
                <a:solidFill>
                  <a:srgbClr val="FFFFFF"/>
                </a:solidFill>
                <a:latin typeface="Red Hat Display"/>
                <a:ea typeface="Red Hat Display"/>
                <a:cs typeface="Red Hat Display"/>
                <a:sym typeface="Red Hat Display"/>
              </a:rPr>
              <a:t>Színészi skálája rendkívül széles volt, a vérbő komédiától a legsötétebb tragédiáig terjedt. 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504615" y="894066"/>
            <a:ext cx="11655340" cy="156700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9800"/>
              </a:lnSpc>
            </a:pPr>
            <a:r>
              <a:rPr lang="en-US" sz="11136">
                <a:solidFill>
                  <a:srgbClr val="FDFAF0"/>
                </a:solidFill>
                <a:latin typeface="The Seasons"/>
                <a:ea typeface="The Seasons"/>
                <a:cs typeface="The Seasons"/>
                <a:sym typeface="The Seasons"/>
              </a:rPr>
              <a:t>MAJOR TAMÁS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1028700" y="2095500"/>
            <a:ext cx="14454783" cy="5803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734059" lvl="1" indent="-367030" algn="l">
              <a:lnSpc>
                <a:spcPts val="4759"/>
              </a:lnSpc>
              <a:buFont typeface="Arial"/>
              <a:buChar char="•"/>
            </a:pPr>
            <a:r>
              <a:rPr lang="en-US" sz="3399" dirty="0" err="1">
                <a:solidFill>
                  <a:srgbClr val="FFFFFF"/>
                </a:solidFill>
                <a:latin typeface="Red Hat Display"/>
                <a:ea typeface="Red Hat Display"/>
                <a:cs typeface="Red Hat Display"/>
                <a:sym typeface="Red Hat Display"/>
              </a:rPr>
              <a:t>Katolikus</a:t>
            </a:r>
            <a:r>
              <a:rPr lang="en-US" sz="3399" dirty="0">
                <a:solidFill>
                  <a:srgbClr val="FFFFFF"/>
                </a:solidFill>
                <a:latin typeface="Red Hat Display"/>
                <a:ea typeface="Red Hat Display"/>
                <a:cs typeface="Red Hat Display"/>
                <a:sym typeface="Red Hat Display"/>
              </a:rPr>
              <a:t>, </a:t>
            </a:r>
            <a:r>
              <a:rPr lang="en-US" sz="3399" dirty="0" err="1">
                <a:solidFill>
                  <a:srgbClr val="FFFFFF"/>
                </a:solidFill>
                <a:latin typeface="Red Hat Display"/>
                <a:ea typeface="Red Hat Display"/>
                <a:cs typeface="Red Hat Display"/>
                <a:sym typeface="Red Hat Display"/>
              </a:rPr>
              <a:t>kisnemesi</a:t>
            </a:r>
            <a:r>
              <a:rPr lang="en-US" sz="3399" dirty="0">
                <a:solidFill>
                  <a:srgbClr val="FFFFFF"/>
                </a:solidFill>
                <a:latin typeface="Red Hat Display"/>
                <a:ea typeface="Red Hat Display"/>
                <a:cs typeface="Red Hat Display"/>
                <a:sym typeface="Red Hat Display"/>
              </a:rPr>
              <a:t> </a:t>
            </a:r>
            <a:r>
              <a:rPr lang="en-US" sz="3399" dirty="0" err="1">
                <a:solidFill>
                  <a:srgbClr val="FFFFFF"/>
                </a:solidFill>
                <a:latin typeface="Red Hat Display"/>
                <a:ea typeface="Red Hat Display"/>
                <a:cs typeface="Red Hat Display"/>
                <a:sym typeface="Red Hat Display"/>
              </a:rPr>
              <a:t>családban</a:t>
            </a:r>
            <a:r>
              <a:rPr lang="en-US" sz="3399" dirty="0">
                <a:solidFill>
                  <a:srgbClr val="FFFFFF"/>
                </a:solidFill>
                <a:latin typeface="Red Hat Display"/>
                <a:ea typeface="Red Hat Display"/>
                <a:cs typeface="Red Hat Display"/>
                <a:sym typeface="Red Hat Display"/>
              </a:rPr>
              <a:t> </a:t>
            </a:r>
            <a:r>
              <a:rPr lang="en-US" sz="3399" dirty="0" err="1">
                <a:solidFill>
                  <a:srgbClr val="FFFFFF"/>
                </a:solidFill>
                <a:latin typeface="Red Hat Display"/>
                <a:ea typeface="Red Hat Display"/>
                <a:cs typeface="Red Hat Display"/>
                <a:sym typeface="Red Hat Display"/>
              </a:rPr>
              <a:t>látta</a:t>
            </a:r>
            <a:r>
              <a:rPr lang="en-US" sz="3399" dirty="0">
                <a:solidFill>
                  <a:srgbClr val="FFFFFF"/>
                </a:solidFill>
                <a:latin typeface="Red Hat Display"/>
                <a:ea typeface="Red Hat Display"/>
                <a:cs typeface="Red Hat Display"/>
                <a:sym typeface="Red Hat Display"/>
              </a:rPr>
              <a:t> meg a </a:t>
            </a:r>
            <a:r>
              <a:rPr lang="en-US" sz="3399" dirty="0" err="1">
                <a:solidFill>
                  <a:srgbClr val="FFFFFF"/>
                </a:solidFill>
                <a:latin typeface="Red Hat Display"/>
                <a:ea typeface="Red Hat Display"/>
                <a:cs typeface="Red Hat Display"/>
                <a:sym typeface="Red Hat Display"/>
              </a:rPr>
              <a:t>napvilágot</a:t>
            </a:r>
            <a:r>
              <a:rPr lang="en-US" sz="3399" dirty="0">
                <a:solidFill>
                  <a:srgbClr val="FFFFFF"/>
                </a:solidFill>
                <a:latin typeface="Red Hat Display"/>
                <a:ea typeface="Red Hat Display"/>
                <a:cs typeface="Red Hat Display"/>
                <a:sym typeface="Red Hat Display"/>
              </a:rPr>
              <a:t> 1910-ben </a:t>
            </a:r>
            <a:r>
              <a:rPr lang="en-US" sz="3399" dirty="0" err="1">
                <a:solidFill>
                  <a:srgbClr val="FFFFFF"/>
                </a:solidFill>
                <a:latin typeface="Red Hat Display"/>
                <a:ea typeface="Red Hat Display"/>
                <a:cs typeface="Red Hat Display"/>
                <a:sym typeface="Red Hat Display"/>
              </a:rPr>
              <a:t>Újpesten</a:t>
            </a:r>
            <a:r>
              <a:rPr lang="en-US" sz="3399" dirty="0">
                <a:solidFill>
                  <a:srgbClr val="FFFFFF"/>
                </a:solidFill>
                <a:latin typeface="Red Hat Display"/>
                <a:ea typeface="Red Hat Display"/>
                <a:cs typeface="Red Hat Display"/>
                <a:sym typeface="Red Hat Display"/>
              </a:rPr>
              <a:t>.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1028700" y="3117509"/>
            <a:ext cx="15088090" cy="11804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734059" lvl="1" indent="-367030" algn="l">
              <a:lnSpc>
                <a:spcPts val="4759"/>
              </a:lnSpc>
              <a:buFont typeface="Arial"/>
              <a:buChar char="•"/>
            </a:pPr>
            <a:r>
              <a:rPr lang="en-US" sz="3399" dirty="0">
                <a:solidFill>
                  <a:srgbClr val="FFFFFF"/>
                </a:solidFill>
                <a:latin typeface="Red Hat Display"/>
                <a:ea typeface="Red Hat Display"/>
                <a:cs typeface="Red Hat Display"/>
                <a:sym typeface="Red Hat Display"/>
              </a:rPr>
              <a:t>Az </a:t>
            </a:r>
            <a:r>
              <a:rPr lang="en-US" sz="3399" dirty="0" err="1">
                <a:solidFill>
                  <a:srgbClr val="FFFFFF"/>
                </a:solidFill>
                <a:latin typeface="Red Hat Display"/>
                <a:ea typeface="Red Hat Display"/>
                <a:cs typeface="Red Hat Display"/>
                <a:sym typeface="Red Hat Display"/>
              </a:rPr>
              <a:t>anyja</a:t>
            </a:r>
            <a:r>
              <a:rPr lang="en-US" sz="3399" dirty="0">
                <a:solidFill>
                  <a:srgbClr val="FFFFFF"/>
                </a:solidFill>
                <a:latin typeface="Red Hat Display"/>
                <a:ea typeface="Red Hat Display"/>
                <a:cs typeface="Red Hat Display"/>
                <a:sym typeface="Red Hat Display"/>
              </a:rPr>
              <a:t> </a:t>
            </a:r>
            <a:r>
              <a:rPr lang="en-US" sz="3399" dirty="0" err="1">
                <a:solidFill>
                  <a:srgbClr val="FFFFFF"/>
                </a:solidFill>
                <a:latin typeface="Red Hat Display"/>
                <a:ea typeface="Red Hat Display"/>
                <a:cs typeface="Red Hat Display"/>
                <a:sym typeface="Red Hat Display"/>
              </a:rPr>
              <a:t>mindig</a:t>
            </a:r>
            <a:r>
              <a:rPr lang="en-US" sz="3399" dirty="0">
                <a:solidFill>
                  <a:srgbClr val="FFFFFF"/>
                </a:solidFill>
                <a:latin typeface="Red Hat Display"/>
                <a:ea typeface="Red Hat Display"/>
                <a:cs typeface="Red Hat Display"/>
                <a:sym typeface="Red Hat Display"/>
              </a:rPr>
              <a:t> is </a:t>
            </a:r>
            <a:r>
              <a:rPr lang="en-US" sz="3399" dirty="0" err="1">
                <a:solidFill>
                  <a:srgbClr val="FFFFFF"/>
                </a:solidFill>
                <a:latin typeface="Red Hat Display"/>
                <a:ea typeface="Red Hat Display"/>
                <a:cs typeface="Red Hat Display"/>
                <a:sym typeface="Red Hat Display"/>
              </a:rPr>
              <a:t>színésznő</a:t>
            </a:r>
            <a:r>
              <a:rPr lang="en-US" sz="3399" dirty="0">
                <a:solidFill>
                  <a:srgbClr val="FFFFFF"/>
                </a:solidFill>
                <a:latin typeface="Red Hat Display"/>
                <a:ea typeface="Red Hat Display"/>
                <a:cs typeface="Red Hat Display"/>
                <a:sym typeface="Red Hat Display"/>
              </a:rPr>
              <a:t> </a:t>
            </a:r>
            <a:r>
              <a:rPr lang="en-US" sz="3399" dirty="0" err="1">
                <a:solidFill>
                  <a:srgbClr val="FFFFFF"/>
                </a:solidFill>
                <a:latin typeface="Red Hat Display"/>
                <a:ea typeface="Red Hat Display"/>
                <a:cs typeface="Red Hat Display"/>
                <a:sym typeface="Red Hat Display"/>
              </a:rPr>
              <a:t>akart</a:t>
            </a:r>
            <a:r>
              <a:rPr lang="en-US" sz="3399" dirty="0">
                <a:solidFill>
                  <a:srgbClr val="FFFFFF"/>
                </a:solidFill>
                <a:latin typeface="Red Hat Display"/>
                <a:ea typeface="Red Hat Display"/>
                <a:cs typeface="Red Hat Display"/>
                <a:sym typeface="Red Hat Display"/>
              </a:rPr>
              <a:t> </a:t>
            </a:r>
            <a:r>
              <a:rPr lang="en-US" sz="3399" dirty="0" err="1">
                <a:solidFill>
                  <a:srgbClr val="FFFFFF"/>
                </a:solidFill>
                <a:latin typeface="Red Hat Display"/>
                <a:ea typeface="Red Hat Display"/>
                <a:cs typeface="Red Hat Display"/>
                <a:sym typeface="Red Hat Display"/>
              </a:rPr>
              <a:t>lenni</a:t>
            </a:r>
            <a:r>
              <a:rPr lang="en-US" sz="3399" dirty="0">
                <a:solidFill>
                  <a:srgbClr val="FFFFFF"/>
                </a:solidFill>
                <a:latin typeface="Red Hat Display"/>
                <a:ea typeface="Red Hat Display"/>
                <a:cs typeface="Red Hat Display"/>
                <a:sym typeface="Red Hat Display"/>
              </a:rPr>
              <a:t>, </a:t>
            </a:r>
            <a:r>
              <a:rPr lang="en-US" sz="3399" dirty="0" err="1">
                <a:solidFill>
                  <a:srgbClr val="FFFFFF"/>
                </a:solidFill>
                <a:latin typeface="Red Hat Display"/>
                <a:ea typeface="Red Hat Display"/>
                <a:cs typeface="Red Hat Display"/>
                <a:sym typeface="Red Hat Display"/>
              </a:rPr>
              <a:t>rövid</a:t>
            </a:r>
            <a:r>
              <a:rPr lang="en-US" sz="3399" dirty="0">
                <a:solidFill>
                  <a:srgbClr val="FFFFFF"/>
                </a:solidFill>
                <a:latin typeface="Red Hat Display"/>
                <a:ea typeface="Red Hat Display"/>
                <a:cs typeface="Red Hat Display"/>
                <a:sym typeface="Red Hat Display"/>
              </a:rPr>
              <a:t> </a:t>
            </a:r>
            <a:r>
              <a:rPr lang="en-US" sz="3399" dirty="0" err="1">
                <a:solidFill>
                  <a:srgbClr val="FFFFFF"/>
                </a:solidFill>
                <a:latin typeface="Red Hat Display"/>
                <a:ea typeface="Red Hat Display"/>
                <a:cs typeface="Red Hat Display"/>
                <a:sym typeface="Red Hat Display"/>
              </a:rPr>
              <a:t>ideig</a:t>
            </a:r>
            <a:r>
              <a:rPr lang="en-US" sz="3399" dirty="0">
                <a:solidFill>
                  <a:srgbClr val="FFFFFF"/>
                </a:solidFill>
                <a:latin typeface="Red Hat Display"/>
                <a:ea typeface="Red Hat Display"/>
                <a:cs typeface="Red Hat Display"/>
                <a:sym typeface="Red Hat Display"/>
              </a:rPr>
              <a:t> </a:t>
            </a:r>
            <a:r>
              <a:rPr lang="en-US" sz="3399" dirty="0" err="1">
                <a:solidFill>
                  <a:srgbClr val="FFFFFF"/>
                </a:solidFill>
                <a:latin typeface="Red Hat Display"/>
                <a:ea typeface="Red Hat Display"/>
                <a:cs typeface="Red Hat Display"/>
                <a:sym typeface="Red Hat Display"/>
              </a:rPr>
              <a:t>színpadra</a:t>
            </a:r>
            <a:r>
              <a:rPr lang="en-US" sz="3399" dirty="0">
                <a:solidFill>
                  <a:srgbClr val="FFFFFF"/>
                </a:solidFill>
                <a:latin typeface="Red Hat Display"/>
                <a:ea typeface="Red Hat Display"/>
                <a:cs typeface="Red Hat Display"/>
                <a:sym typeface="Red Hat Display"/>
              </a:rPr>
              <a:t> is </a:t>
            </a:r>
            <a:r>
              <a:rPr lang="en-US" sz="3399" dirty="0" err="1">
                <a:solidFill>
                  <a:srgbClr val="FFFFFF"/>
                </a:solidFill>
                <a:latin typeface="Red Hat Display"/>
                <a:ea typeface="Red Hat Display"/>
                <a:cs typeface="Red Hat Display"/>
                <a:sym typeface="Red Hat Display"/>
              </a:rPr>
              <a:t>került</a:t>
            </a:r>
            <a:r>
              <a:rPr lang="en-US" sz="3399" dirty="0">
                <a:solidFill>
                  <a:srgbClr val="FFFFFF"/>
                </a:solidFill>
                <a:latin typeface="Red Hat Display"/>
                <a:ea typeface="Red Hat Display"/>
                <a:cs typeface="Red Hat Display"/>
                <a:sym typeface="Red Hat Display"/>
              </a:rPr>
              <a:t>. Ő </a:t>
            </a:r>
            <a:r>
              <a:rPr lang="en-US" sz="3399" dirty="0" err="1">
                <a:solidFill>
                  <a:srgbClr val="FFFFFF"/>
                </a:solidFill>
                <a:latin typeface="Red Hat Display"/>
                <a:ea typeface="Red Hat Display"/>
                <a:cs typeface="Red Hat Display"/>
                <a:sym typeface="Red Hat Display"/>
              </a:rPr>
              <a:t>terelgette</a:t>
            </a:r>
            <a:r>
              <a:rPr lang="en-US" sz="3399" dirty="0">
                <a:solidFill>
                  <a:srgbClr val="FFFFFF"/>
                </a:solidFill>
                <a:latin typeface="Red Hat Display"/>
                <a:ea typeface="Red Hat Display"/>
                <a:cs typeface="Red Hat Display"/>
                <a:sym typeface="Red Hat Display"/>
              </a:rPr>
              <a:t> a </a:t>
            </a:r>
            <a:r>
              <a:rPr lang="en-US" sz="3399" dirty="0" err="1">
                <a:solidFill>
                  <a:srgbClr val="FFFFFF"/>
                </a:solidFill>
                <a:latin typeface="Red Hat Display"/>
                <a:ea typeface="Red Hat Display"/>
                <a:cs typeface="Red Hat Display"/>
                <a:sym typeface="Red Hat Display"/>
              </a:rPr>
              <a:t>színészi</a:t>
            </a:r>
            <a:r>
              <a:rPr lang="en-US" sz="3399" dirty="0">
                <a:solidFill>
                  <a:srgbClr val="FFFFFF"/>
                </a:solidFill>
                <a:latin typeface="Red Hat Display"/>
                <a:ea typeface="Red Hat Display"/>
                <a:cs typeface="Red Hat Display"/>
                <a:sym typeface="Red Hat Display"/>
              </a:rPr>
              <a:t> </a:t>
            </a:r>
            <a:r>
              <a:rPr lang="en-US" sz="3399" dirty="0" err="1">
                <a:solidFill>
                  <a:srgbClr val="FFFFFF"/>
                </a:solidFill>
                <a:latin typeface="Red Hat Display"/>
                <a:ea typeface="Red Hat Display"/>
                <a:cs typeface="Red Hat Display"/>
                <a:sym typeface="Red Hat Display"/>
              </a:rPr>
              <a:t>pálya</a:t>
            </a:r>
            <a:r>
              <a:rPr lang="en-US" sz="3399" dirty="0">
                <a:solidFill>
                  <a:srgbClr val="FFFFFF"/>
                </a:solidFill>
                <a:latin typeface="Red Hat Display"/>
                <a:ea typeface="Red Hat Display"/>
                <a:cs typeface="Red Hat Display"/>
                <a:sym typeface="Red Hat Display"/>
              </a:rPr>
              <a:t> </a:t>
            </a:r>
            <a:r>
              <a:rPr lang="en-US" sz="3399" dirty="0" err="1">
                <a:solidFill>
                  <a:srgbClr val="FFFFFF"/>
                </a:solidFill>
                <a:latin typeface="Red Hat Display"/>
                <a:ea typeface="Red Hat Display"/>
                <a:cs typeface="Red Hat Display"/>
                <a:sym typeface="Red Hat Display"/>
              </a:rPr>
              <a:t>felé</a:t>
            </a:r>
            <a:r>
              <a:rPr lang="en-US" sz="3399" dirty="0">
                <a:solidFill>
                  <a:srgbClr val="FFFFFF"/>
                </a:solidFill>
                <a:latin typeface="Red Hat Display"/>
                <a:ea typeface="Red Hat Display"/>
                <a:cs typeface="Red Hat Display"/>
                <a:sym typeface="Red Hat Display"/>
              </a:rPr>
              <a:t> a </a:t>
            </a:r>
            <a:r>
              <a:rPr lang="en-US" sz="3399" dirty="0" err="1">
                <a:solidFill>
                  <a:srgbClr val="FFFFFF"/>
                </a:solidFill>
                <a:latin typeface="Red Hat Display"/>
                <a:ea typeface="Red Hat Display"/>
                <a:cs typeface="Red Hat Display"/>
                <a:sym typeface="Red Hat Display"/>
              </a:rPr>
              <a:t>fiatal</a:t>
            </a:r>
            <a:r>
              <a:rPr lang="en-US" sz="3399" dirty="0">
                <a:solidFill>
                  <a:srgbClr val="FFFFFF"/>
                </a:solidFill>
                <a:latin typeface="Red Hat Display"/>
                <a:ea typeface="Red Hat Display"/>
                <a:cs typeface="Red Hat Display"/>
                <a:sym typeface="Red Hat Display"/>
              </a:rPr>
              <a:t> Major </a:t>
            </a:r>
            <a:r>
              <a:rPr lang="en-US" sz="3399" dirty="0" err="1">
                <a:solidFill>
                  <a:srgbClr val="FFFFFF"/>
                </a:solidFill>
                <a:latin typeface="Red Hat Display"/>
                <a:ea typeface="Red Hat Display"/>
                <a:cs typeface="Red Hat Display"/>
                <a:sym typeface="Red Hat Display"/>
              </a:rPr>
              <a:t>Tamást</a:t>
            </a:r>
            <a:r>
              <a:rPr lang="en-US" sz="3399" dirty="0">
                <a:solidFill>
                  <a:srgbClr val="FFFFFF"/>
                </a:solidFill>
                <a:latin typeface="Red Hat Display"/>
                <a:ea typeface="Red Hat Display"/>
                <a:cs typeface="Red Hat Display"/>
                <a:sym typeface="Red Hat Display"/>
              </a:rPr>
              <a:t>.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176289" y="5585912"/>
            <a:ext cx="13495228" cy="11804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734059" lvl="1" indent="-367030" algn="l">
              <a:lnSpc>
                <a:spcPts val="4759"/>
              </a:lnSpc>
              <a:buFont typeface="Arial"/>
              <a:buChar char="•"/>
            </a:pPr>
            <a:r>
              <a:rPr lang="en-US" sz="3399">
                <a:solidFill>
                  <a:srgbClr val="FFFFFF"/>
                </a:solidFill>
                <a:latin typeface="Red Hat Display"/>
                <a:ea typeface="Red Hat Display"/>
                <a:cs typeface="Red Hat Display"/>
                <a:sym typeface="Red Hat Display"/>
              </a:rPr>
              <a:t>Gellért Endre rendezésében játszhatta el Az ember tragédiája Luciferét.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176289" y="6804477"/>
            <a:ext cx="13800293" cy="23806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734059" lvl="1" indent="-367030" algn="l">
              <a:lnSpc>
                <a:spcPts val="4759"/>
              </a:lnSpc>
              <a:buFont typeface="Arial"/>
              <a:buChar char="•"/>
            </a:pPr>
            <a:r>
              <a:rPr lang="en-US" sz="3399">
                <a:solidFill>
                  <a:srgbClr val="FFFFFF"/>
                </a:solidFill>
                <a:latin typeface="Red Hat Display"/>
                <a:ea typeface="Red Hat Display"/>
                <a:cs typeface="Red Hat Display"/>
                <a:sym typeface="Red Hat Display"/>
              </a:rPr>
              <a:t>Lucifer eljátszása azért lehetett fontos számára, mert ez az egyik legösszetettebb intellektuális szerep a magyar drámában.</a:t>
            </a:r>
          </a:p>
          <a:p>
            <a:pPr marL="734059" lvl="1" indent="-367030" algn="l">
              <a:lnSpc>
                <a:spcPts val="4759"/>
              </a:lnSpc>
              <a:buFont typeface="Arial"/>
              <a:buChar char="•"/>
            </a:pPr>
            <a:r>
              <a:rPr lang="en-US" sz="3399">
                <a:solidFill>
                  <a:srgbClr val="FFFFFF"/>
                </a:solidFill>
                <a:latin typeface="Red Hat Display"/>
                <a:ea typeface="Red Hat Display"/>
                <a:cs typeface="Red Hat Display"/>
                <a:sym typeface="Red Hat Display"/>
              </a:rPr>
              <a:t>Lucifer erős, kritikus szemlélete jól illett Major markáns, elemző színészi stílusához.</a:t>
            </a:r>
          </a:p>
        </p:txBody>
      </p:sp>
    </p:spTree>
  </p:cSld>
  <p:clrMapOvr>
    <a:masterClrMapping/>
  </p:clrMapOvr>
  <p:transition spd="slow">
    <p:cover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8A88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6492588" y="962025"/>
            <a:ext cx="13659992" cy="658114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759"/>
              </a:lnSpc>
              <a:spcBef>
                <a:spcPct val="0"/>
              </a:spcBef>
            </a:pPr>
            <a:r>
              <a:rPr lang="en-US" sz="3399">
                <a:solidFill>
                  <a:srgbClr val="FFFFFF"/>
                </a:solidFill>
                <a:latin typeface="Red Hat Display"/>
                <a:ea typeface="Red Hat Display"/>
                <a:cs typeface="Red Hat Display"/>
                <a:sym typeface="Red Hat Display"/>
              </a:rPr>
              <a:t> </a:t>
            </a:r>
          </a:p>
          <a:p>
            <a:pPr marL="734059" lvl="1" indent="-367030" algn="l">
              <a:lnSpc>
                <a:spcPts val="4759"/>
              </a:lnSpc>
              <a:buFont typeface="Arial"/>
              <a:buChar char="•"/>
            </a:pPr>
            <a:r>
              <a:rPr lang="en-US" sz="3399">
                <a:solidFill>
                  <a:srgbClr val="FFFFFF"/>
                </a:solidFill>
                <a:latin typeface="Red Hat Display"/>
                <a:ea typeface="Red Hat Display"/>
                <a:cs typeface="Red Hat Display"/>
                <a:sym typeface="Red Hat Display"/>
              </a:rPr>
              <a:t>Kuruzs (Csokonai: Az özvegy Karnyóné)</a:t>
            </a:r>
          </a:p>
          <a:p>
            <a:pPr marL="734059" lvl="1" indent="-367030" algn="l">
              <a:lnSpc>
                <a:spcPts val="4759"/>
              </a:lnSpc>
              <a:buFont typeface="Arial"/>
              <a:buChar char="•"/>
            </a:pPr>
            <a:r>
              <a:rPr lang="en-US" sz="3399">
                <a:solidFill>
                  <a:srgbClr val="FFFFFF"/>
                </a:solidFill>
                <a:latin typeface="Red Hat Display"/>
                <a:ea typeface="Red Hat Display"/>
                <a:cs typeface="Red Hat Display"/>
                <a:sym typeface="Red Hat Display"/>
              </a:rPr>
              <a:t> Corbaccio (Ben Jonson: Volpone)</a:t>
            </a:r>
          </a:p>
          <a:p>
            <a:pPr marL="734059" lvl="1" indent="-367030" algn="l">
              <a:lnSpc>
                <a:spcPts val="4759"/>
              </a:lnSpc>
              <a:buFont typeface="Arial"/>
              <a:buChar char="•"/>
            </a:pPr>
            <a:r>
              <a:rPr lang="en-US" sz="3399">
                <a:solidFill>
                  <a:srgbClr val="FFFFFF"/>
                </a:solidFill>
                <a:latin typeface="Red Hat Display"/>
                <a:ea typeface="Red Hat Display"/>
                <a:cs typeface="Red Hat Display"/>
                <a:sym typeface="Red Hat Display"/>
              </a:rPr>
              <a:t>Hamlet (Shakespeare, címszerep)</a:t>
            </a:r>
          </a:p>
          <a:p>
            <a:pPr marL="734059" lvl="1" indent="-367030" algn="l">
              <a:lnSpc>
                <a:spcPts val="4759"/>
              </a:lnSpc>
              <a:buFont typeface="Arial"/>
              <a:buChar char="•"/>
            </a:pPr>
            <a:r>
              <a:rPr lang="en-US" sz="3399">
                <a:solidFill>
                  <a:srgbClr val="FFFFFF"/>
                </a:solidFill>
                <a:latin typeface="Red Hat Display"/>
                <a:ea typeface="Red Hat Display"/>
                <a:cs typeface="Red Hat Display"/>
                <a:sym typeface="Red Hat Display"/>
              </a:rPr>
              <a:t> Caliban (Shakespeare: A vihar)</a:t>
            </a:r>
          </a:p>
          <a:p>
            <a:pPr marL="734059" lvl="1" indent="-367030" algn="l">
              <a:lnSpc>
                <a:spcPts val="4759"/>
              </a:lnSpc>
              <a:buFont typeface="Arial"/>
              <a:buChar char="•"/>
            </a:pPr>
            <a:r>
              <a:rPr lang="en-US" sz="3399">
                <a:solidFill>
                  <a:srgbClr val="FFFFFF"/>
                </a:solidFill>
                <a:latin typeface="Red Hat Display"/>
                <a:ea typeface="Red Hat Display"/>
                <a:cs typeface="Red Hat Display"/>
                <a:sym typeface="Red Hat Display"/>
              </a:rPr>
              <a:t> Macbeth (Shakespeare, címszerep)</a:t>
            </a:r>
          </a:p>
          <a:p>
            <a:pPr marL="734059" lvl="1" indent="-367030" algn="l">
              <a:lnSpc>
                <a:spcPts val="4759"/>
              </a:lnSpc>
              <a:buFont typeface="Arial"/>
              <a:buChar char="•"/>
            </a:pPr>
            <a:r>
              <a:rPr lang="en-US" sz="3399">
                <a:solidFill>
                  <a:srgbClr val="FFFFFF"/>
                </a:solidFill>
                <a:latin typeface="Red Hat Display"/>
                <a:ea typeface="Red Hat Display"/>
                <a:cs typeface="Red Hat Display"/>
                <a:sym typeface="Red Hat Display"/>
              </a:rPr>
              <a:t> II. József (Németh László, címszerep)</a:t>
            </a:r>
          </a:p>
          <a:p>
            <a:pPr marL="734059" lvl="1" indent="-367030" algn="l">
              <a:lnSpc>
                <a:spcPts val="4759"/>
              </a:lnSpc>
              <a:buFont typeface="Arial"/>
              <a:buChar char="•"/>
            </a:pPr>
            <a:r>
              <a:rPr lang="en-US" sz="3399">
                <a:solidFill>
                  <a:srgbClr val="FFFFFF"/>
                </a:solidFill>
                <a:latin typeface="Red Hat Display"/>
                <a:ea typeface="Red Hat Display"/>
                <a:cs typeface="Red Hat Display"/>
                <a:sym typeface="Red Hat Display"/>
              </a:rPr>
              <a:t> Cocane (Shaw: A szerelem ára)</a:t>
            </a:r>
          </a:p>
          <a:p>
            <a:pPr marL="734059" lvl="1" indent="-367030" algn="l">
              <a:lnSpc>
                <a:spcPts val="4759"/>
              </a:lnSpc>
              <a:buFont typeface="Arial"/>
              <a:buChar char="•"/>
            </a:pPr>
            <a:r>
              <a:rPr lang="en-US" sz="3399">
                <a:solidFill>
                  <a:srgbClr val="FFFFFF"/>
                </a:solidFill>
                <a:latin typeface="Red Hat Display"/>
                <a:ea typeface="Red Hat Display"/>
                <a:cs typeface="Red Hat Display"/>
                <a:sym typeface="Red Hat Display"/>
              </a:rPr>
              <a:t> Dr. Langyos (Nagy Ignác: Tisztújítás)</a:t>
            </a:r>
          </a:p>
          <a:p>
            <a:pPr marL="734059" lvl="1" indent="-367030" algn="l">
              <a:lnSpc>
                <a:spcPts val="4759"/>
              </a:lnSpc>
              <a:buFont typeface="Arial"/>
              <a:buChar char="•"/>
            </a:pPr>
            <a:r>
              <a:rPr lang="en-US" sz="3399">
                <a:solidFill>
                  <a:srgbClr val="FFFFFF"/>
                </a:solidFill>
                <a:latin typeface="Red Hat Display"/>
                <a:ea typeface="Red Hat Display"/>
                <a:cs typeface="Red Hat Display"/>
                <a:sym typeface="Red Hat Display"/>
              </a:rPr>
              <a:t> Lucifer (Madách Imre: Az ember tragédiája)</a:t>
            </a:r>
          </a:p>
          <a:p>
            <a:pPr marL="734059" lvl="1" indent="-367030" algn="l">
              <a:lnSpc>
                <a:spcPts val="4759"/>
              </a:lnSpc>
              <a:buFont typeface="Arial"/>
              <a:buChar char="•"/>
            </a:pPr>
            <a:r>
              <a:rPr lang="en-US" sz="3399">
                <a:solidFill>
                  <a:srgbClr val="FFFFFF"/>
                </a:solidFill>
                <a:latin typeface="Red Hat Display"/>
                <a:ea typeface="Red Hat Display"/>
                <a:cs typeface="Red Hat Display"/>
                <a:sym typeface="Red Hat Display"/>
              </a:rPr>
              <a:t>Lear király (Shakespeare, címszerep)</a:t>
            </a:r>
          </a:p>
        </p:txBody>
      </p:sp>
      <p:sp>
        <p:nvSpPr>
          <p:cNvPr id="3" name="Freeform 3"/>
          <p:cNvSpPr/>
          <p:nvPr/>
        </p:nvSpPr>
        <p:spPr>
          <a:xfrm>
            <a:off x="2275148" y="3174486"/>
            <a:ext cx="2665282" cy="3938028"/>
          </a:xfrm>
          <a:custGeom>
            <a:avLst/>
            <a:gdLst/>
            <a:ahLst/>
            <a:cxnLst/>
            <a:rect l="l" t="t" r="r" b="b"/>
            <a:pathLst>
              <a:path w="2665282" h="3938028">
                <a:moveTo>
                  <a:pt x="0" y="0"/>
                </a:moveTo>
                <a:lnTo>
                  <a:pt x="2665282" y="0"/>
                </a:lnTo>
                <a:lnTo>
                  <a:pt x="2665282" y="3938028"/>
                </a:lnTo>
                <a:lnTo>
                  <a:pt x="0" y="3938028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2809" r="-2809" b="-7224"/>
            </a:stretch>
          </a:blipFill>
        </p:spPr>
        <p:txBody>
          <a:bodyPr/>
          <a:lstStyle/>
          <a:p>
            <a:endParaRPr lang="hu-HU"/>
          </a:p>
        </p:txBody>
      </p:sp>
      <p:sp>
        <p:nvSpPr>
          <p:cNvPr id="4" name="Freeform 4"/>
          <p:cNvSpPr/>
          <p:nvPr/>
        </p:nvSpPr>
        <p:spPr>
          <a:xfrm>
            <a:off x="1133472" y="2195951"/>
            <a:ext cx="4948634" cy="5671787"/>
          </a:xfrm>
          <a:custGeom>
            <a:avLst/>
            <a:gdLst/>
            <a:ahLst/>
            <a:cxnLst/>
            <a:rect l="l" t="t" r="r" b="b"/>
            <a:pathLst>
              <a:path w="4948634" h="5671787">
                <a:moveTo>
                  <a:pt x="0" y="0"/>
                </a:moveTo>
                <a:lnTo>
                  <a:pt x="4948634" y="0"/>
                </a:lnTo>
                <a:lnTo>
                  <a:pt x="4948634" y="5671787"/>
                </a:lnTo>
                <a:lnTo>
                  <a:pt x="0" y="5671787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hu-HU"/>
          </a:p>
        </p:txBody>
      </p:sp>
      <p:sp>
        <p:nvSpPr>
          <p:cNvPr id="5" name="Freeform 5"/>
          <p:cNvSpPr/>
          <p:nvPr/>
        </p:nvSpPr>
        <p:spPr>
          <a:xfrm rot="1568605">
            <a:off x="15310124" y="334062"/>
            <a:ext cx="3551009" cy="2169056"/>
          </a:xfrm>
          <a:custGeom>
            <a:avLst/>
            <a:gdLst/>
            <a:ahLst/>
            <a:cxnLst/>
            <a:rect l="l" t="t" r="r" b="b"/>
            <a:pathLst>
              <a:path w="3551009" h="2169056">
                <a:moveTo>
                  <a:pt x="0" y="0"/>
                </a:moveTo>
                <a:lnTo>
                  <a:pt x="3551009" y="0"/>
                </a:lnTo>
                <a:lnTo>
                  <a:pt x="3551009" y="2169056"/>
                </a:lnTo>
                <a:lnTo>
                  <a:pt x="0" y="2169056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hu-HU"/>
          </a:p>
        </p:txBody>
      </p:sp>
      <p:sp>
        <p:nvSpPr>
          <p:cNvPr id="6" name="Freeform 6"/>
          <p:cNvSpPr/>
          <p:nvPr/>
        </p:nvSpPr>
        <p:spPr>
          <a:xfrm rot="-906556">
            <a:off x="13999020" y="1938382"/>
            <a:ext cx="3158731" cy="1986250"/>
          </a:xfrm>
          <a:custGeom>
            <a:avLst/>
            <a:gdLst/>
            <a:ahLst/>
            <a:cxnLst/>
            <a:rect l="l" t="t" r="r" b="b"/>
            <a:pathLst>
              <a:path w="3158731" h="1986250">
                <a:moveTo>
                  <a:pt x="0" y="0"/>
                </a:moveTo>
                <a:lnTo>
                  <a:pt x="3158732" y="0"/>
                </a:lnTo>
                <a:lnTo>
                  <a:pt x="3158732" y="1986249"/>
                </a:lnTo>
                <a:lnTo>
                  <a:pt x="0" y="1986249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hu-HU"/>
          </a:p>
        </p:txBody>
      </p:sp>
      <p:sp>
        <p:nvSpPr>
          <p:cNvPr id="7" name="Freeform 7"/>
          <p:cNvSpPr/>
          <p:nvPr/>
        </p:nvSpPr>
        <p:spPr>
          <a:xfrm rot="1559659">
            <a:off x="15310629" y="3599965"/>
            <a:ext cx="3551009" cy="2169056"/>
          </a:xfrm>
          <a:custGeom>
            <a:avLst/>
            <a:gdLst/>
            <a:ahLst/>
            <a:cxnLst/>
            <a:rect l="l" t="t" r="r" b="b"/>
            <a:pathLst>
              <a:path w="3551009" h="2169056">
                <a:moveTo>
                  <a:pt x="0" y="0"/>
                </a:moveTo>
                <a:lnTo>
                  <a:pt x="3551008" y="0"/>
                </a:lnTo>
                <a:lnTo>
                  <a:pt x="3551008" y="2169055"/>
                </a:lnTo>
                <a:lnTo>
                  <a:pt x="0" y="2169055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hu-HU"/>
          </a:p>
        </p:txBody>
      </p:sp>
      <p:sp>
        <p:nvSpPr>
          <p:cNvPr id="8" name="Freeform 8"/>
          <p:cNvSpPr/>
          <p:nvPr/>
        </p:nvSpPr>
        <p:spPr>
          <a:xfrm>
            <a:off x="3462439" y="8657465"/>
            <a:ext cx="1722339" cy="1629535"/>
          </a:xfrm>
          <a:custGeom>
            <a:avLst/>
            <a:gdLst/>
            <a:ahLst/>
            <a:cxnLst/>
            <a:rect l="l" t="t" r="r" b="b"/>
            <a:pathLst>
              <a:path w="1722339" h="1629535">
                <a:moveTo>
                  <a:pt x="0" y="0"/>
                </a:moveTo>
                <a:lnTo>
                  <a:pt x="1722339" y="0"/>
                </a:lnTo>
                <a:lnTo>
                  <a:pt x="1722339" y="1629535"/>
                </a:lnTo>
                <a:lnTo>
                  <a:pt x="0" y="1629535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hu-HU"/>
          </a:p>
        </p:txBody>
      </p:sp>
      <p:sp>
        <p:nvSpPr>
          <p:cNvPr id="9" name="TextBox 9"/>
          <p:cNvSpPr txBox="1"/>
          <p:nvPr/>
        </p:nvSpPr>
        <p:spPr>
          <a:xfrm>
            <a:off x="34192" y="540455"/>
            <a:ext cx="15445829" cy="5803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734059" lvl="1" indent="-367030" algn="l">
              <a:lnSpc>
                <a:spcPts val="4759"/>
              </a:lnSpc>
              <a:buFont typeface="Arial"/>
              <a:buChar char="•"/>
            </a:pPr>
            <a:r>
              <a:rPr lang="en-US" sz="3399">
                <a:solidFill>
                  <a:srgbClr val="FFFFFF"/>
                </a:solidFill>
                <a:latin typeface="Red Hat Display"/>
                <a:ea typeface="Red Hat Display"/>
                <a:cs typeface="Red Hat Display"/>
                <a:sym typeface="Red Hat Display"/>
              </a:rPr>
              <a:t> Első főszerepe a Nemzeti Színházban Molière Tartuffe-jének címszerepe volt.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0" y="8176565"/>
            <a:ext cx="18288000" cy="11804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734059" lvl="1" indent="-367030" algn="l">
              <a:lnSpc>
                <a:spcPts val="4759"/>
              </a:lnSpc>
              <a:buFont typeface="Arial"/>
              <a:buChar char="•"/>
            </a:pPr>
            <a:r>
              <a:rPr lang="en-US" sz="3399">
                <a:solidFill>
                  <a:srgbClr val="FFFFFF"/>
                </a:solidFill>
                <a:latin typeface="Red Hat Display"/>
                <a:ea typeface="Red Hat Display"/>
                <a:cs typeface="Red Hat Display"/>
                <a:sym typeface="Red Hat Display"/>
              </a:rPr>
              <a:t>Utolsó szerepe Boguslawski volt Spiró György: Az imposztor c. darabjában (Katona József Színház, 1983)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703744" y="1257215"/>
            <a:ext cx="6279654" cy="5803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759"/>
              </a:lnSpc>
              <a:spcBef>
                <a:spcPct val="0"/>
              </a:spcBef>
            </a:pPr>
            <a:r>
              <a:rPr lang="en-US" sz="3399" b="1" dirty="0" err="1">
                <a:solidFill>
                  <a:srgbClr val="FFFFFF"/>
                </a:solidFill>
                <a:latin typeface="Red Hat Display Bold"/>
                <a:ea typeface="Red Hat Display Bold"/>
                <a:cs typeface="Red Hat Display Bold"/>
                <a:sym typeface="Red Hat Display Bold"/>
              </a:rPr>
              <a:t>Jelentősebb</a:t>
            </a:r>
            <a:r>
              <a:rPr lang="en-US" sz="3399" b="1" dirty="0">
                <a:solidFill>
                  <a:srgbClr val="FFFFFF"/>
                </a:solidFill>
                <a:latin typeface="Red Hat Display Bold"/>
                <a:ea typeface="Red Hat Display Bold"/>
                <a:cs typeface="Red Hat Display Bold"/>
                <a:sym typeface="Red Hat Display Bold"/>
              </a:rPr>
              <a:t> </a:t>
            </a:r>
            <a:r>
              <a:rPr lang="en-US" sz="3399" b="1" dirty="0" err="1">
                <a:solidFill>
                  <a:srgbClr val="FFFFFF"/>
                </a:solidFill>
                <a:latin typeface="Red Hat Display Bold"/>
                <a:ea typeface="Red Hat Display Bold"/>
                <a:cs typeface="Red Hat Display Bold"/>
                <a:sym typeface="Red Hat Display Bold"/>
              </a:rPr>
              <a:t>színpadi</a:t>
            </a:r>
            <a:r>
              <a:rPr lang="en-US" sz="3399" b="1" dirty="0">
                <a:solidFill>
                  <a:srgbClr val="FFFFFF"/>
                </a:solidFill>
                <a:latin typeface="Red Hat Display Bold"/>
                <a:ea typeface="Red Hat Display Bold"/>
                <a:cs typeface="Red Hat Display Bold"/>
                <a:sym typeface="Red Hat Display Bold"/>
              </a:rPr>
              <a:t> </a:t>
            </a:r>
            <a:r>
              <a:rPr lang="en-US" sz="3399" b="1" dirty="0" err="1">
                <a:solidFill>
                  <a:srgbClr val="FFFFFF"/>
                </a:solidFill>
                <a:latin typeface="Red Hat Display Bold"/>
                <a:ea typeface="Red Hat Display Bold"/>
                <a:cs typeface="Red Hat Display Bold"/>
                <a:sym typeface="Red Hat Display Bold"/>
              </a:rPr>
              <a:t>szerepei</a:t>
            </a:r>
            <a:r>
              <a:rPr lang="en-US" sz="3399" b="1" dirty="0">
                <a:solidFill>
                  <a:srgbClr val="FFFFFF"/>
                </a:solidFill>
                <a:latin typeface="Red Hat Display Bold"/>
                <a:ea typeface="Red Hat Display Bold"/>
                <a:cs typeface="Red Hat Display Bold"/>
                <a:sym typeface="Red Hat Display Bold"/>
              </a:rPr>
              <a:t>: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F222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7992151"/>
            <a:ext cx="18288000" cy="2294849"/>
            <a:chOff x="0" y="0"/>
            <a:chExt cx="6186311" cy="776282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6186311" cy="776282"/>
            </a:xfrm>
            <a:custGeom>
              <a:avLst/>
              <a:gdLst/>
              <a:ahLst/>
              <a:cxnLst/>
              <a:rect l="l" t="t" r="r" b="b"/>
              <a:pathLst>
                <a:path w="6186311" h="776282">
                  <a:moveTo>
                    <a:pt x="0" y="0"/>
                  </a:moveTo>
                  <a:lnTo>
                    <a:pt x="6186311" y="0"/>
                  </a:lnTo>
                  <a:lnTo>
                    <a:pt x="6186311" y="776282"/>
                  </a:lnTo>
                  <a:lnTo>
                    <a:pt x="0" y="776282"/>
                  </a:lnTo>
                  <a:close/>
                </a:path>
              </a:pathLst>
            </a:custGeom>
            <a:solidFill>
              <a:srgbClr val="C8A888"/>
            </a:solidFill>
          </p:spPr>
          <p:txBody>
            <a:bodyPr/>
            <a:lstStyle/>
            <a:p>
              <a:endParaRPr lang="hu-HU"/>
            </a:p>
          </p:txBody>
        </p:sp>
      </p:grpSp>
      <p:sp>
        <p:nvSpPr>
          <p:cNvPr id="4" name="Freeform 4"/>
          <p:cNvSpPr/>
          <p:nvPr/>
        </p:nvSpPr>
        <p:spPr>
          <a:xfrm flipH="1">
            <a:off x="13727850" y="0"/>
            <a:ext cx="4788131" cy="10287000"/>
          </a:xfrm>
          <a:custGeom>
            <a:avLst/>
            <a:gdLst/>
            <a:ahLst/>
            <a:cxnLst/>
            <a:rect l="l" t="t" r="r" b="b"/>
            <a:pathLst>
              <a:path w="4788131" h="10287000">
                <a:moveTo>
                  <a:pt x="4788131" y="0"/>
                </a:moveTo>
                <a:lnTo>
                  <a:pt x="0" y="0"/>
                </a:lnTo>
                <a:lnTo>
                  <a:pt x="0" y="10287000"/>
                </a:lnTo>
                <a:lnTo>
                  <a:pt x="4788131" y="10287000"/>
                </a:lnTo>
                <a:lnTo>
                  <a:pt x="4788131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hu-HU"/>
          </a:p>
        </p:txBody>
      </p:sp>
      <p:sp>
        <p:nvSpPr>
          <p:cNvPr id="5" name="Freeform 5"/>
          <p:cNvSpPr/>
          <p:nvPr/>
        </p:nvSpPr>
        <p:spPr>
          <a:xfrm>
            <a:off x="-227981" y="0"/>
            <a:ext cx="4788131" cy="10287000"/>
          </a:xfrm>
          <a:custGeom>
            <a:avLst/>
            <a:gdLst/>
            <a:ahLst/>
            <a:cxnLst/>
            <a:rect l="l" t="t" r="r" b="b"/>
            <a:pathLst>
              <a:path w="4788131" h="10287000">
                <a:moveTo>
                  <a:pt x="0" y="0"/>
                </a:moveTo>
                <a:lnTo>
                  <a:pt x="4788131" y="0"/>
                </a:lnTo>
                <a:lnTo>
                  <a:pt x="4788131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hu-HU"/>
          </a:p>
        </p:txBody>
      </p:sp>
      <p:sp>
        <p:nvSpPr>
          <p:cNvPr id="6" name="TextBox 6"/>
          <p:cNvSpPr txBox="1"/>
          <p:nvPr/>
        </p:nvSpPr>
        <p:spPr>
          <a:xfrm>
            <a:off x="3571088" y="3213541"/>
            <a:ext cx="11145824" cy="479469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1063"/>
              </a:lnSpc>
            </a:pPr>
            <a:r>
              <a:rPr lang="en-US" sz="14368" b="1">
                <a:solidFill>
                  <a:srgbClr val="FEFDFE"/>
                </a:solidFill>
                <a:latin typeface="The Seasons Bold"/>
                <a:ea typeface="The Seasons Bold"/>
                <a:cs typeface="The Seasons Bold"/>
                <a:sym typeface="The Seasons Bold"/>
              </a:rPr>
              <a:t>KÖSZÖNJÜK A FIGYELMET!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4332373" y="9241466"/>
            <a:ext cx="10066332" cy="77873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427"/>
              </a:lnSpc>
            </a:pPr>
            <a:r>
              <a:rPr lang="en-US" sz="4590" i="1">
                <a:solidFill>
                  <a:srgbClr val="1F222B"/>
                </a:solidFill>
                <a:latin typeface="Red Hat Display Italics"/>
                <a:ea typeface="Red Hat Display Italics"/>
                <a:cs typeface="Red Hat Display Italics"/>
                <a:sym typeface="Red Hat Display Italics"/>
              </a:rPr>
              <a:t>-ÁLOMUTAZÓK-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900">
        <p14:warp dir="in"/>
      </p:transition>
    </mc:Choice>
    <mc:Fallback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</TotalTime>
  <Words>556</Words>
  <Application>Microsoft Office PowerPoint</Application>
  <PresentationFormat>Egyéni</PresentationFormat>
  <Paragraphs>53</Paragraphs>
  <Slides>8</Slides>
  <Notes>0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8</vt:i4>
      </vt:variant>
      <vt:variant>
        <vt:lpstr>Téma</vt:lpstr>
      </vt:variant>
      <vt:variant>
        <vt:i4>1</vt:i4>
      </vt:variant>
      <vt:variant>
        <vt:lpstr>Diacímek</vt:lpstr>
      </vt:variant>
      <vt:variant>
        <vt:i4>8</vt:i4>
      </vt:variant>
    </vt:vector>
  </HeadingPairs>
  <TitlesOfParts>
    <vt:vector size="17" baseType="lpstr">
      <vt:lpstr>Red Hat Display</vt:lpstr>
      <vt:lpstr>Calibri</vt:lpstr>
      <vt:lpstr>The Seasons</vt:lpstr>
      <vt:lpstr>Arial</vt:lpstr>
      <vt:lpstr>Red Hat Display Italics</vt:lpstr>
      <vt:lpstr>The Seasons Bold</vt:lpstr>
      <vt:lpstr>Open Sans</vt:lpstr>
      <vt:lpstr>Red Hat Display Bold</vt:lpstr>
      <vt:lpstr>Office Theme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Egy mű, sok alakítás</dc:title>
  <cp:lastModifiedBy>O365 felhasználó</cp:lastModifiedBy>
  <cp:revision>3</cp:revision>
  <dcterms:created xsi:type="dcterms:W3CDTF">2006-08-16T00:00:00Z</dcterms:created>
  <dcterms:modified xsi:type="dcterms:W3CDTF">2026-04-11T18:29:54Z</dcterms:modified>
  <dc:identifier>DAHGerDAemw</dc:identifier>
</cp:coreProperties>
</file>