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1" d="100"/>
          <a:sy n="91" d="100"/>
        </p:scale>
        <p:origin x="370" y="-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327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130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217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39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9666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714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515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5974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82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699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9798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6FC7-14D5-49EA-87CE-3A0EF6A74BCA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0C49D-7A1B-4D4D-A603-148607B9A1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2588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Az ember tragédiája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Értelmezések és rendezések a Nemzeti Színházban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501" y="4282507"/>
            <a:ext cx="2544192" cy="213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309" y="3123531"/>
            <a:ext cx="1662021" cy="110732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5464" y="366948"/>
            <a:ext cx="11817530" cy="1325563"/>
          </a:xfrm>
        </p:spPr>
        <p:txBody>
          <a:bodyPr/>
          <a:lstStyle/>
          <a:p>
            <a:r>
              <a:rPr lang="hu-HU" dirty="0" smtClean="0"/>
              <a:t>A Tragédia értelmezései a 21. században - képekben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92327" y="1639861"/>
            <a:ext cx="3203373" cy="184653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002" y="1626935"/>
            <a:ext cx="2606398" cy="227017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084" y="4608872"/>
            <a:ext cx="3379686" cy="198397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0" y="1630788"/>
            <a:ext cx="1563692" cy="494203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1763" y="1639861"/>
            <a:ext cx="4331290" cy="161246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307" y="4639088"/>
            <a:ext cx="3278777" cy="1923549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2910296" y="3079274"/>
            <a:ext cx="2992152" cy="167560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298" y="3453144"/>
            <a:ext cx="2432998" cy="151649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298" y="4744690"/>
            <a:ext cx="2941009" cy="182350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5223" y="3683648"/>
            <a:ext cx="1828800" cy="107632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4023" y="3644072"/>
            <a:ext cx="2364377" cy="133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3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92434" y="3187337"/>
            <a:ext cx="6871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Köszönjük a figyelmet!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6717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Ősbemutató – 1883. szeptember 21.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428206"/>
            <a:ext cx="7252063" cy="4748757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Rendező, jelmez- és díszlettervező: </a:t>
            </a:r>
            <a:r>
              <a:rPr lang="hu-HU" dirty="0" err="1" smtClean="0"/>
              <a:t>Paulay</a:t>
            </a:r>
            <a:r>
              <a:rPr lang="hu-HU" dirty="0" smtClean="0"/>
              <a:t> Ede</a:t>
            </a:r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198" y="2078175"/>
            <a:ext cx="2925269" cy="43513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526" y="591548"/>
            <a:ext cx="1849800" cy="277866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927566" y="2299063"/>
            <a:ext cx="55560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alacsony költségvetés modern színjátszás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színpadtechnika: villanyfény, süllyesztő, forgó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 kísérőzenét Erkel Gyula szerezte (Erkel Ferenc fia)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hangsúlyos díszlet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közel négyórás előadás</a:t>
            </a:r>
          </a:p>
          <a:p>
            <a:pPr marL="285750" indent="-285750">
              <a:buFontTx/>
              <a:buChar char="-"/>
            </a:pP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3757">
            <a:off x="9572461" y="4073328"/>
            <a:ext cx="1816608" cy="219456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36" y="4234953"/>
            <a:ext cx="1731264" cy="219456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9766526" y="3331305"/>
            <a:ext cx="184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Paulay</a:t>
            </a:r>
            <a:r>
              <a:rPr lang="hu-HU" dirty="0" smtClean="0"/>
              <a:t> Ede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92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Szereposztás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Ádám: Nagy Imre</a:t>
            </a:r>
          </a:p>
          <a:p>
            <a:r>
              <a:rPr lang="hu-HU" dirty="0" smtClean="0"/>
              <a:t>Éva: Jászai Mari </a:t>
            </a:r>
          </a:p>
          <a:p>
            <a:r>
              <a:rPr lang="hu-HU" dirty="0" smtClean="0"/>
              <a:t>Lucifer: Gyenes László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566" y="313064"/>
            <a:ext cx="2741839" cy="411864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580" y="2193258"/>
            <a:ext cx="2750338" cy="411864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085" y="1746528"/>
            <a:ext cx="2458277" cy="4565372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810883" y="3852843"/>
            <a:ext cx="3674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/>
              <a:t>Paczka</a:t>
            </a:r>
            <a:r>
              <a:rPr lang="hu-HU" dirty="0" smtClean="0"/>
              <a:t> Ferenc és Feszty Árpád jelmeztervei alapján készíttetett kosztümök Éva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9113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Tragédia sorskérdései – 1933 (München)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777239" y="1459049"/>
            <a:ext cx="7016931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Rendező: Németh Antal, a „</a:t>
            </a:r>
            <a:r>
              <a:rPr lang="hu-HU" dirty="0" err="1" smtClean="0"/>
              <a:t>director</a:t>
            </a:r>
            <a:r>
              <a:rPr lang="hu-HU" dirty="0" smtClean="0"/>
              <a:t> </a:t>
            </a:r>
            <a:r>
              <a:rPr lang="hu-HU" dirty="0" err="1" smtClean="0"/>
              <a:t>doctus</a:t>
            </a:r>
            <a:r>
              <a:rPr lang="hu-HU" dirty="0" smtClean="0"/>
              <a:t>”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381958" y="1392735"/>
            <a:ext cx="2193402" cy="302250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77239" y="1943133"/>
            <a:ext cx="31960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újszerű értelmezés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tudományos megközelítés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1937 - </a:t>
            </a:r>
            <a:r>
              <a:rPr lang="hu-HU" dirty="0"/>
              <a:t>Nemzeti </a:t>
            </a:r>
            <a:r>
              <a:rPr lang="hu-HU" dirty="0" smtClean="0"/>
              <a:t>Színház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nagyszabású tömegjelenetek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operai igényű jelenetek, zene, koreográfia</a:t>
            </a:r>
          </a:p>
          <a:p>
            <a:pPr marL="285750" indent="-285750">
              <a:buFontTx/>
              <a:buChar char="-"/>
            </a:pP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61764"/>
            <a:ext cx="3151326" cy="23824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381958" y="4415244"/>
            <a:ext cx="219340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Németh Antal</a:t>
            </a: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3739459"/>
            <a:ext cx="2612571" cy="1943753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979713" y="5683212"/>
            <a:ext cx="2612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/>
              <a:t>Az ember tragédiája. 1939. május 14-i bemutató, Nemzeti Színház Kamaraszínháza</a:t>
            </a:r>
            <a:endParaRPr lang="hu-HU" sz="10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916" y="3634718"/>
            <a:ext cx="2615411" cy="244860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987" y="4540900"/>
            <a:ext cx="2609314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84714" y="54578"/>
            <a:ext cx="10515600" cy="1325563"/>
          </a:xfrm>
        </p:spPr>
        <p:txBody>
          <a:bodyPr/>
          <a:lstStyle/>
          <a:p>
            <a:r>
              <a:rPr lang="hu-HU" dirty="0" smtClean="0"/>
              <a:t>Az 1937-es bemutató szereposztása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12" y="4085756"/>
            <a:ext cx="2414588" cy="1796454"/>
          </a:xfrm>
        </p:spPr>
      </p:pic>
      <p:sp>
        <p:nvSpPr>
          <p:cNvPr id="8" name="Szövegdoboz 7"/>
          <p:cNvSpPr txBox="1"/>
          <p:nvPr/>
        </p:nvSpPr>
        <p:spPr>
          <a:xfrm>
            <a:off x="418011" y="5882210"/>
            <a:ext cx="2629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Lehotay</a:t>
            </a:r>
            <a:r>
              <a:rPr lang="hu-HU" sz="1600" dirty="0" smtClean="0"/>
              <a:t> Árpád mint Ádám</a:t>
            </a:r>
            <a:endParaRPr lang="hu-HU" sz="16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33" y="1346606"/>
            <a:ext cx="2514464" cy="333041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6010976" y="4637403"/>
            <a:ext cx="51950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	</a:t>
            </a:r>
            <a:r>
              <a:rPr lang="hu-HU" sz="1600" dirty="0" smtClean="0"/>
              <a:t>Tőkés Anna 	           </a:t>
            </a:r>
            <a:r>
              <a:rPr lang="hu-HU" sz="1600" dirty="0" err="1" smtClean="0"/>
              <a:t>Lánczy</a:t>
            </a:r>
            <a:r>
              <a:rPr lang="hu-HU" sz="1600" dirty="0" smtClean="0"/>
              <a:t> Margit</a:t>
            </a:r>
          </a:p>
          <a:p>
            <a:r>
              <a:rPr lang="hu-HU" sz="1600" dirty="0" smtClean="0"/>
              <a:t>		  Éva szerepében</a:t>
            </a:r>
            <a:endParaRPr lang="hu-HU" sz="16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975" y="1346606"/>
            <a:ext cx="2515420" cy="3330416"/>
          </a:xfrm>
          <a:prstGeom prst="rect">
            <a:avLst/>
          </a:prstGeom>
        </p:spPr>
      </p:pic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6254795" y="1346606"/>
            <a:ext cx="5181600" cy="3529335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975" y="1313039"/>
            <a:ext cx="3015887" cy="2173952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3013410" y="3447895"/>
            <a:ext cx="2365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err="1" smtClean="0"/>
              <a:t>Csortos</a:t>
            </a:r>
            <a:r>
              <a:rPr lang="hu-HU" sz="1600" dirty="0" smtClean="0"/>
              <a:t> Gyula mint Lucifer</a:t>
            </a:r>
            <a:endParaRPr lang="hu-HU" sz="1600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867" y="3623782"/>
            <a:ext cx="2076349" cy="2225783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867" y="344468"/>
            <a:ext cx="1887958" cy="28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1075509"/>
          </a:xfrm>
        </p:spPr>
        <p:txBody>
          <a:bodyPr/>
          <a:lstStyle/>
          <a:p>
            <a:r>
              <a:rPr lang="hu-HU" dirty="0" smtClean="0"/>
              <a:t>A betiltott Tragédia </a:t>
            </a:r>
            <a:endParaRPr lang="hu-HU" dirty="0"/>
          </a:p>
        </p:txBody>
      </p:sp>
      <p:pic>
        <p:nvPicPr>
          <p:cNvPr id="7" name="Kép hely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 b="16913"/>
          <a:stretch>
            <a:fillRect/>
          </a:stretch>
        </p:blipFill>
        <p:spPr>
          <a:xfrm>
            <a:off x="7681007" y="1898468"/>
            <a:ext cx="3209208" cy="2395039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6188029" cy="3811588"/>
          </a:xfrm>
        </p:spPr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1947 és 1955 között Az ember tragédiáját nem játszhatták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„időszerűtlen és kerülendő”</a:t>
            </a:r>
            <a:r>
              <a:rPr lang="hu-HU" dirty="0" smtClean="0"/>
              <a:t> és történelmileg sem hiteles (Lukács György)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ideológiai viták kereszttüze (falanszter = kommunizmus)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1955 áttörés 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óriási közönségsiker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vizualitás, közös emlékezés, a kulturális hagyomány folytonosságának a felidézése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Gellért Endre: „szocialista realista előadást szeretnénk adni, noha a Tragédia nem szocialista realista mű”</a:t>
            </a:r>
          </a:p>
          <a:p>
            <a:pPr marL="285750" indent="-285750">
              <a:buFontTx/>
              <a:buChar char="-"/>
            </a:pP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 smtClean="0"/>
          </a:p>
          <a:p>
            <a:r>
              <a:rPr lang="hu-HU" dirty="0" smtClean="0"/>
              <a:t>	Az ember tragédiája kanonizálódott </a:t>
            </a:r>
            <a:endParaRPr lang="hu-HU" dirty="0"/>
          </a:p>
        </p:txBody>
      </p:sp>
      <p:sp>
        <p:nvSpPr>
          <p:cNvPr id="6" name="Lefelé nyíl 5"/>
          <p:cNvSpPr/>
          <p:nvPr/>
        </p:nvSpPr>
        <p:spPr>
          <a:xfrm>
            <a:off x="2969623" y="4833257"/>
            <a:ext cx="304800" cy="618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8474751" y="4220085"/>
            <a:ext cx="1425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Gellért Endre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469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„fölszabadult” Tragédia - 1955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01269"/>
            <a:ext cx="2950029" cy="308933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38200" y="5390605"/>
            <a:ext cx="3261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Szőrényi</a:t>
            </a:r>
            <a:r>
              <a:rPr lang="hu-HU" dirty="0" smtClean="0"/>
              <a:t> Éva, </a:t>
            </a:r>
            <a:r>
              <a:rPr lang="hu-HU" dirty="0" err="1" smtClean="0"/>
              <a:t>Bessenyi</a:t>
            </a:r>
            <a:r>
              <a:rPr lang="hu-HU" dirty="0" smtClean="0"/>
              <a:t> Ferenc, Ungvári László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820" y="2406226"/>
            <a:ext cx="4132217" cy="2984379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171505" y="5481888"/>
            <a:ext cx="3897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Básti Lajos, Lukács Margit, Major Tamás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791788" y="1454883"/>
            <a:ext cx="7604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Három rendező – egy darab: </a:t>
            </a:r>
            <a:r>
              <a:rPr lang="fr-FR" sz="2000" dirty="0" smtClean="0"/>
              <a:t>Major Tamás, Marton Endre</a:t>
            </a:r>
            <a:r>
              <a:rPr lang="hu-HU" sz="2000" dirty="0" smtClean="0"/>
              <a:t>, </a:t>
            </a:r>
            <a:r>
              <a:rPr lang="fr-FR" sz="2000" dirty="0" smtClean="0"/>
              <a:t>Gellért Endre</a:t>
            </a:r>
            <a:endParaRPr lang="hu-HU" sz="2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3788229" y="2573925"/>
            <a:ext cx="3313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- „helyes” színészvezetés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pszichologizáló realizmus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alapos sajtótájékoztató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 rendszer számára elfogadható magyarázatok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nagyszabású díszletek, technikai effektek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cél: a közönség elkápráztatása</a:t>
            </a:r>
          </a:p>
          <a:p>
            <a:pPr marL="285750" indent="-285750">
              <a:buFontTx/>
              <a:buChar char="-"/>
            </a:pP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336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0154" y="69033"/>
            <a:ext cx="10515600" cy="1325563"/>
          </a:xfrm>
        </p:spPr>
        <p:txBody>
          <a:bodyPr/>
          <a:lstStyle/>
          <a:p>
            <a:r>
              <a:rPr lang="hu-HU" dirty="0" smtClean="0"/>
              <a:t>A darab története 1960-</a:t>
            </a:r>
            <a:r>
              <a:rPr lang="hu-HU" dirty="0" err="1" smtClean="0"/>
              <a:t>tól</a:t>
            </a:r>
            <a:r>
              <a:rPr lang="hu-HU" dirty="0" smtClean="0"/>
              <a:t> 1977-</a:t>
            </a:r>
            <a:r>
              <a:rPr lang="hu-HU" dirty="0" err="1" smtClean="0"/>
              <a:t>ig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7240" y="1189899"/>
            <a:ext cx="10515600" cy="4351338"/>
          </a:xfrm>
        </p:spPr>
        <p:txBody>
          <a:bodyPr/>
          <a:lstStyle/>
          <a:p>
            <a:r>
              <a:rPr lang="hu-HU" dirty="0" smtClean="0"/>
              <a:t>1960 – Major Tamás rendezése</a:t>
            </a:r>
          </a:p>
          <a:p>
            <a:r>
              <a:rPr lang="hu-HU" dirty="0" smtClean="0"/>
              <a:t>több mint 450 előadás: Básti Lajos (Ádám), Lukács Margit (Éva) és Major Tamás (Lucifer) szereposztásban</a:t>
            </a:r>
          </a:p>
          <a:p>
            <a:r>
              <a:rPr lang="hu-HU" dirty="0" smtClean="0"/>
              <a:t>Lucifer alakja hangsúlyosabb, gyakran kritikai szerepben jelenik meg</a:t>
            </a:r>
          </a:p>
          <a:p>
            <a:r>
              <a:rPr lang="hu-HU" dirty="0" smtClean="0"/>
              <a:t>rendezések egyszerűbb, jelképes díszleteket használnak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21" y="3574574"/>
            <a:ext cx="61436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0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ember tragédiája modern köntösben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34689" y="1675516"/>
            <a:ext cx="5157787" cy="417603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dirty="0" smtClean="0"/>
              <a:t>1964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14727" y="2256794"/>
            <a:ext cx="2797712" cy="3684588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411956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dirty="0" smtClean="0"/>
              <a:t>1972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402" y="2256794"/>
            <a:ext cx="4912784" cy="3684588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444138" y="5941382"/>
            <a:ext cx="5442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Madách Imre: Az ember tragédiája. Kálmán György (Lucifer), Sinkovits Imre (Ádám) és Váradi Hédi (Éva) Rendező: Major Tamás.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6307402" y="5861157"/>
            <a:ext cx="4912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/>
              <a:t>Inimese</a:t>
            </a:r>
            <a:r>
              <a:rPr lang="hu-HU" dirty="0" smtClean="0"/>
              <a:t> </a:t>
            </a:r>
            <a:r>
              <a:rPr lang="hu-HU" dirty="0" err="1" smtClean="0"/>
              <a:t>tragöödia</a:t>
            </a:r>
            <a:r>
              <a:rPr lang="hu-HU" dirty="0" smtClean="0"/>
              <a:t> (Imre Madách). </a:t>
            </a:r>
            <a:r>
              <a:rPr lang="hu-HU" dirty="0" err="1" smtClean="0"/>
              <a:t>Vanemuine</a:t>
            </a:r>
            <a:r>
              <a:rPr lang="hu-HU" dirty="0" smtClean="0"/>
              <a:t>, Lucifer: </a:t>
            </a:r>
            <a:r>
              <a:rPr lang="hu-HU" dirty="0" err="1" smtClean="0"/>
              <a:t>Jaan</a:t>
            </a:r>
            <a:r>
              <a:rPr lang="hu-HU" dirty="0" smtClean="0"/>
              <a:t> </a:t>
            </a:r>
            <a:r>
              <a:rPr lang="hu-HU" dirty="0" err="1" smtClean="0"/>
              <a:t>Tooming</a:t>
            </a:r>
            <a:r>
              <a:rPr lang="hu-HU" dirty="0" smtClean="0"/>
              <a:t>, </a:t>
            </a:r>
            <a:r>
              <a:rPr lang="hu-HU" dirty="0" err="1" smtClean="0"/>
              <a:t>Aadam</a:t>
            </a:r>
            <a:r>
              <a:rPr lang="hu-HU" dirty="0" smtClean="0"/>
              <a:t>: </a:t>
            </a:r>
            <a:r>
              <a:rPr lang="hu-HU" dirty="0" err="1" smtClean="0"/>
              <a:t>Eevald</a:t>
            </a:r>
            <a:r>
              <a:rPr lang="hu-HU" dirty="0" smtClean="0"/>
              <a:t> </a:t>
            </a:r>
            <a:r>
              <a:rPr lang="hu-HU" dirty="0" err="1" smtClean="0"/>
              <a:t>Hermaküla</a:t>
            </a:r>
            <a:r>
              <a:rPr lang="hu-HU" dirty="0" smtClean="0"/>
              <a:t>, </a:t>
            </a:r>
            <a:r>
              <a:rPr lang="hu-HU" dirty="0" err="1" smtClean="0"/>
              <a:t>Eeva</a:t>
            </a:r>
            <a:r>
              <a:rPr lang="hu-HU" dirty="0" smtClean="0"/>
              <a:t>: </a:t>
            </a:r>
            <a:r>
              <a:rPr lang="hu-HU" dirty="0" err="1" smtClean="0"/>
              <a:t>Raine</a:t>
            </a:r>
            <a:r>
              <a:rPr lang="hu-HU" dirty="0" smtClean="0"/>
              <a:t> </a:t>
            </a:r>
            <a:r>
              <a:rPr lang="hu-HU" dirty="0" err="1" smtClean="0"/>
              <a:t>Loo</a:t>
            </a:r>
            <a:r>
              <a:rPr lang="hu-HU" dirty="0" smtClean="0"/>
              <a:t>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4012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1. egyéni séma">
      <a:dk1>
        <a:sysClr val="windowText" lastClr="000000"/>
      </a:dk1>
      <a:lt1>
        <a:sysClr val="window" lastClr="FFFFFF"/>
      </a:lt1>
      <a:dk2>
        <a:srgbClr val="44546A"/>
      </a:dk2>
      <a:lt2>
        <a:srgbClr val="F4B18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384</Words>
  <Application>Microsoft Office PowerPoint</Application>
  <PresentationFormat>Szélesvásznú</PresentationFormat>
  <Paragraphs>65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Office-téma</vt:lpstr>
      <vt:lpstr>Az ember tragédiája</vt:lpstr>
      <vt:lpstr>Ősbemutató – 1883. szeptember 21.</vt:lpstr>
      <vt:lpstr>Szereposztás</vt:lpstr>
      <vt:lpstr>A Tragédia sorskérdései – 1933 (München)</vt:lpstr>
      <vt:lpstr>Az 1937-es bemutató szereposztása</vt:lpstr>
      <vt:lpstr>A betiltott Tragédia </vt:lpstr>
      <vt:lpstr>A „fölszabadult” Tragédia - 1955</vt:lpstr>
      <vt:lpstr>A darab története 1960-tól 1977-ig</vt:lpstr>
      <vt:lpstr>Az ember tragédiája modern köntösben</vt:lpstr>
      <vt:lpstr>A Tragédia értelmezései a 21. században - képekben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ember tragédiája</dc:title>
  <dc:creator>Ágnes</dc:creator>
  <cp:lastModifiedBy>Ágnes</cp:lastModifiedBy>
  <cp:revision>23</cp:revision>
  <dcterms:created xsi:type="dcterms:W3CDTF">2026-03-29T17:34:39Z</dcterms:created>
  <dcterms:modified xsi:type="dcterms:W3CDTF">2026-03-29T21:12:42Z</dcterms:modified>
</cp:coreProperties>
</file>