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Georgia Pro Condensed Bold" charset="1" panose="02040806050405020203"/>
      <p:regular r:id="rId13"/>
    </p:embeddedFont>
    <p:embeddedFont>
      <p:font typeface="Helvetica World" charset="1" panose="020B0500040000020004"/>
      <p:regular r:id="rId14"/>
    </p:embeddedFont>
    <p:embeddedFont>
      <p:font typeface="Georgia Pro Condensed" charset="1" panose="02040506050405020303"/>
      <p:regular r:id="rId15"/>
    </p:embeddedFont>
    <p:embeddedFont>
      <p:font typeface="Helvetica World Bold" charset="1" panose="020B0800040000020004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https://hu.wikipedia.org/wiki/Nemzeti_Sz%C3%ADnh%C3%A1z" TargetMode="External" Type="http://schemas.openxmlformats.org/officeDocument/2006/relationships/hyperlink"/><Relationship Id="rId6" Target="https://hu.wikipedia.org/wiki/1872" TargetMode="External" Type="http://schemas.openxmlformats.org/officeDocument/2006/relationships/hyperlink"/><Relationship Id="rId7" Target="https://hu.wikipedia.org/wiki/Magyar_Sz%C3%ADnh%C3%A1z#A_Pesti_Magyar_%C3%A9s_Nemzeti_Sz%C3%ADnh%C3%A1z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2700"/>
            <a:ext cx="11201400" cy="10299700"/>
            <a:chOff x="0" y="0"/>
            <a:chExt cx="963348" cy="8857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63348" cy="885799"/>
            </a:xfrm>
            <a:custGeom>
              <a:avLst/>
              <a:gdLst/>
              <a:ahLst/>
              <a:cxnLst/>
              <a:rect r="r" b="b" t="t" l="l"/>
              <a:pathLst>
                <a:path h="885799" w="963348">
                  <a:moveTo>
                    <a:pt x="0" y="0"/>
                  </a:moveTo>
                  <a:lnTo>
                    <a:pt x="963348" y="0"/>
                  </a:lnTo>
                  <a:lnTo>
                    <a:pt x="963348" y="885799"/>
                  </a:lnTo>
                  <a:lnTo>
                    <a:pt x="0" y="885799"/>
                  </a:lnTo>
                  <a:close/>
                </a:path>
              </a:pathLst>
            </a:custGeom>
            <a:solidFill>
              <a:srgbClr val="3B570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868150" y="666750"/>
            <a:ext cx="5753100" cy="8953500"/>
            <a:chOff x="0" y="0"/>
            <a:chExt cx="814724" cy="126794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4724" cy="1267949"/>
            </a:xfrm>
            <a:custGeom>
              <a:avLst/>
              <a:gdLst/>
              <a:ahLst/>
              <a:cxnLst/>
              <a:rect r="r" b="b" t="t" l="l"/>
              <a:pathLst>
                <a:path h="1267949" w="814724">
                  <a:moveTo>
                    <a:pt x="26914" y="0"/>
                  </a:moveTo>
                  <a:lnTo>
                    <a:pt x="787810" y="0"/>
                  </a:lnTo>
                  <a:cubicBezTo>
                    <a:pt x="802675" y="0"/>
                    <a:pt x="814724" y="12050"/>
                    <a:pt x="814724" y="26914"/>
                  </a:cubicBezTo>
                  <a:lnTo>
                    <a:pt x="814724" y="1241035"/>
                  </a:lnTo>
                  <a:cubicBezTo>
                    <a:pt x="814724" y="1255899"/>
                    <a:pt x="802675" y="1267949"/>
                    <a:pt x="787810" y="1267949"/>
                  </a:cubicBezTo>
                  <a:lnTo>
                    <a:pt x="26914" y="1267949"/>
                  </a:lnTo>
                  <a:cubicBezTo>
                    <a:pt x="12050" y="1267949"/>
                    <a:pt x="0" y="1255899"/>
                    <a:pt x="0" y="1241035"/>
                  </a:cubicBezTo>
                  <a:lnTo>
                    <a:pt x="0" y="26914"/>
                  </a:lnTo>
                  <a:cubicBezTo>
                    <a:pt x="0" y="12050"/>
                    <a:pt x="12050" y="0"/>
                    <a:pt x="26914" y="0"/>
                  </a:cubicBezTo>
                  <a:close/>
                </a:path>
              </a:pathLst>
            </a:custGeom>
            <a:blipFill>
              <a:blip r:embed="rId2"/>
              <a:stretch>
                <a:fillRect l="-100166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010446" y="3509097"/>
            <a:ext cx="3230647" cy="4812882"/>
          </a:xfrm>
          <a:custGeom>
            <a:avLst/>
            <a:gdLst/>
            <a:ahLst/>
            <a:cxnLst/>
            <a:rect r="r" b="b" t="t" l="l"/>
            <a:pathLst>
              <a:path h="4812882" w="3230647">
                <a:moveTo>
                  <a:pt x="0" y="0"/>
                </a:moveTo>
                <a:lnTo>
                  <a:pt x="3230647" y="0"/>
                </a:lnTo>
                <a:lnTo>
                  <a:pt x="3230647" y="4812882"/>
                </a:lnTo>
                <a:lnTo>
                  <a:pt x="0" y="4812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75380" y="841718"/>
            <a:ext cx="9754495" cy="2121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57"/>
              </a:lnSpc>
            </a:pPr>
            <a:r>
              <a:rPr lang="en-US" b="true" sz="8157" spc="-285">
                <a:solidFill>
                  <a:srgbClr val="EDFFCC"/>
                </a:solidFill>
                <a:latin typeface="Georgia Pro Condensed Bold"/>
                <a:ea typeface="Georgia Pro Condensed Bold"/>
                <a:cs typeface="Georgia Pro Condensed Bold"/>
                <a:sym typeface="Georgia Pro Condensed Bold"/>
              </a:rPr>
              <a:t>Ádám - </a:t>
            </a:r>
            <a:r>
              <a:rPr lang="en-US" b="true" sz="8157" spc="-285" strike="noStrike" u="none">
                <a:solidFill>
                  <a:srgbClr val="EDFFCC"/>
                </a:solidFill>
                <a:latin typeface="Georgia Pro Condensed Bold"/>
                <a:ea typeface="Georgia Pro Condensed Bold"/>
                <a:cs typeface="Georgia Pro Condensed Bold"/>
                <a:sym typeface="Georgia Pro Condensed Bold"/>
              </a:rPr>
              <a:t>Éva -Lucifer</a:t>
            </a:r>
          </a:p>
          <a:p>
            <a:pPr algn="ctr" marL="0" indent="0" lvl="0">
              <a:lnSpc>
                <a:spcPts val="8157"/>
              </a:lnSpc>
            </a:pPr>
            <a:r>
              <a:rPr lang="en-US" b="true" sz="8157" spc="-285" strike="noStrike" u="none">
                <a:solidFill>
                  <a:srgbClr val="EDFFCC"/>
                </a:solidFill>
                <a:latin typeface="Georgia Pro Condensed Bold"/>
                <a:ea typeface="Georgia Pro Condensed Bold"/>
                <a:cs typeface="Georgia Pro Condensed Bold"/>
                <a:sym typeface="Georgia Pro Condensed Bold"/>
              </a:rPr>
              <a:t>3 szerep - 3 korból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922746" y="3198314"/>
            <a:ext cx="3205586" cy="4770034"/>
          </a:xfrm>
          <a:custGeom>
            <a:avLst/>
            <a:gdLst/>
            <a:ahLst/>
            <a:cxnLst/>
            <a:rect r="r" b="b" t="t" l="l"/>
            <a:pathLst>
              <a:path h="4770034" w="3205586">
                <a:moveTo>
                  <a:pt x="0" y="0"/>
                </a:moveTo>
                <a:lnTo>
                  <a:pt x="3205586" y="0"/>
                </a:lnTo>
                <a:lnTo>
                  <a:pt x="3205586" y="4770034"/>
                </a:lnTo>
                <a:lnTo>
                  <a:pt x="0" y="4770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3871" y="8971379"/>
            <a:ext cx="6886575" cy="1246505"/>
            <a:chOff x="0" y="0"/>
            <a:chExt cx="9182100" cy="1662007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9182100" cy="8087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940"/>
                </a:lnSpc>
              </a:pPr>
              <a:r>
                <a:rPr lang="en-US" sz="3800" spc="-5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Madách Imre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853228"/>
              <a:ext cx="9182100" cy="8087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940"/>
                </a:lnSpc>
              </a:pPr>
              <a:r>
                <a:rPr lang="en-US" sz="3800" spc="-5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AZ EMBER TRAGÉDIÁJA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5281828" y="4406038"/>
            <a:ext cx="3457237" cy="4852262"/>
          </a:xfrm>
          <a:custGeom>
            <a:avLst/>
            <a:gdLst/>
            <a:ahLst/>
            <a:cxnLst/>
            <a:rect r="r" b="b" t="t" l="l"/>
            <a:pathLst>
              <a:path h="4852262" w="3457237">
                <a:moveTo>
                  <a:pt x="0" y="0"/>
                </a:moveTo>
                <a:lnTo>
                  <a:pt x="3457236" y="0"/>
                </a:lnTo>
                <a:lnTo>
                  <a:pt x="3457236" y="4852262"/>
                </a:lnTo>
                <a:lnTo>
                  <a:pt x="0" y="48522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ED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3B5704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800225" y="1476375"/>
            <a:ext cx="5052512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sz="8000" spc="-240">
                <a:solidFill>
                  <a:srgbClr val="EDFFCC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 karakterek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800225" y="4117709"/>
            <a:ext cx="14682820" cy="7369175"/>
            <a:chOff x="0" y="0"/>
            <a:chExt cx="19577093" cy="982556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650875"/>
              <a:ext cx="5744662" cy="7079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Ker</a:t>
              </a: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eső, küzdő ember: folyamatosan értelmet és célt kutat</a:t>
              </a:r>
            </a:p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Fejlődő személyiség: tapasztalatok formálják, illúziók és csalódások váltják egymást</a:t>
              </a:r>
            </a:p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Eszmékre fogékony, de könnyen kiábrándul</a:t>
              </a:r>
            </a:p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Az emberiség sorsának jelképe</a:t>
              </a:r>
            </a:p>
            <a:p>
              <a:pPr algn="l" marL="0" indent="0" lvl="0">
                <a:lnSpc>
                  <a:spcPts val="4199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6919369" y="650875"/>
              <a:ext cx="5744662" cy="71113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Az é</a:t>
              </a: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let és érzelem képviselője</a:t>
              </a:r>
            </a:p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Változó szerepek: társ, anya, csábító – mindig alkalmazkodik a korhoz</a:t>
              </a:r>
            </a:p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Pozitív életerő, az élet továbbvitelének szimbóluma</a:t>
              </a:r>
            </a:p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Ádám ellenpontja: ösztönösebb, érzelmibb</a:t>
              </a:r>
            </a:p>
            <a:p>
              <a:pPr algn="l" marL="0" indent="0" lvl="0">
                <a:lnSpc>
                  <a:spcPts val="4199"/>
                </a:lnSpc>
              </a:pPr>
            </a:p>
            <a:p>
              <a:pPr algn="l" marL="0" indent="0" lvl="0">
                <a:lnSpc>
                  <a:spcPts val="3639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3832431" y="650875"/>
              <a:ext cx="5744662" cy="9174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A ké</a:t>
              </a: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tely és értelem megtestesítője</a:t>
              </a:r>
            </a:p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Kritikus, tagadó: folyamatosan megkérdőjelezi az eszméket</a:t>
              </a:r>
            </a:p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Ironikus, provokatív gondolkodó</a:t>
              </a:r>
            </a:p>
            <a:p>
              <a:pPr algn="l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 spc="-37">
                  <a:solidFill>
                    <a:srgbClr val="EDFFCC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Nem pusztán gonosz, hanem az ember fejlődésének „katalizátora”</a:t>
              </a:r>
            </a:p>
            <a:p>
              <a:pPr algn="l" marL="0" indent="0" lvl="0">
                <a:lnSpc>
                  <a:spcPts val="4199"/>
                </a:lnSpc>
              </a:pPr>
            </a:p>
            <a:p>
              <a:pPr algn="l" marL="0" indent="0" lvl="0">
                <a:lnSpc>
                  <a:spcPts val="4199"/>
                </a:lnSpc>
              </a:pPr>
            </a:p>
            <a:p>
              <a:pPr algn="l" marL="0" indent="0" lvl="0">
                <a:lnSpc>
                  <a:spcPts val="4199"/>
                </a:lnSpc>
              </a:pPr>
            </a:p>
            <a:p>
              <a:pPr algn="l" marL="0" indent="0" lvl="0">
                <a:lnSpc>
                  <a:spcPts val="4199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57150"/>
              <a:ext cx="5744662" cy="7150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99"/>
                </a:lnSpc>
              </a:pPr>
              <a:r>
                <a:rPr lang="en-US" b="true" sz="2999" spc="-44">
                  <a:solidFill>
                    <a:srgbClr val="EDFFCC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Ádám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919369" y="-57150"/>
              <a:ext cx="5744662" cy="7150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99"/>
                </a:lnSpc>
              </a:pPr>
              <a:r>
                <a:rPr lang="en-US" b="true" sz="2999" spc="-44">
                  <a:solidFill>
                    <a:srgbClr val="EDFFCC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Éva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3832431" y="-57150"/>
              <a:ext cx="5744662" cy="7150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99"/>
                </a:lnSpc>
              </a:pPr>
              <a:r>
                <a:rPr lang="en-US" b="true" sz="2999" spc="-44">
                  <a:solidFill>
                    <a:srgbClr val="EDFFCC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Lucifer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2908300"/>
            <a:ext cx="5448300" cy="6711950"/>
            <a:chOff x="0" y="0"/>
            <a:chExt cx="1434943" cy="17677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4943" cy="1767756"/>
            </a:xfrm>
            <a:custGeom>
              <a:avLst/>
              <a:gdLst/>
              <a:ahLst/>
              <a:cxnLst/>
              <a:rect r="r" b="b" t="t" l="l"/>
              <a:pathLst>
                <a:path h="1767756" w="1434943">
                  <a:moveTo>
                    <a:pt x="28420" y="0"/>
                  </a:moveTo>
                  <a:lnTo>
                    <a:pt x="1406524" y="0"/>
                  </a:lnTo>
                  <a:cubicBezTo>
                    <a:pt x="1422219" y="0"/>
                    <a:pt x="1434943" y="12724"/>
                    <a:pt x="1434943" y="28420"/>
                  </a:cubicBezTo>
                  <a:lnTo>
                    <a:pt x="1434943" y="1739337"/>
                  </a:lnTo>
                  <a:cubicBezTo>
                    <a:pt x="1434943" y="1755033"/>
                    <a:pt x="1422219" y="1767756"/>
                    <a:pt x="1406524" y="1767756"/>
                  </a:cubicBezTo>
                  <a:lnTo>
                    <a:pt x="28420" y="1767756"/>
                  </a:lnTo>
                  <a:cubicBezTo>
                    <a:pt x="12724" y="1767756"/>
                    <a:pt x="0" y="1755033"/>
                    <a:pt x="0" y="1739337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solidFill>
              <a:srgbClr val="3B570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434943" cy="17963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16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419850" y="2908300"/>
            <a:ext cx="5448300" cy="6711950"/>
            <a:chOff x="0" y="0"/>
            <a:chExt cx="1434943" cy="1767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34943" cy="1767756"/>
            </a:xfrm>
            <a:custGeom>
              <a:avLst/>
              <a:gdLst/>
              <a:ahLst/>
              <a:cxnLst/>
              <a:rect r="r" b="b" t="t" l="l"/>
              <a:pathLst>
                <a:path h="1767756" w="1434943">
                  <a:moveTo>
                    <a:pt x="28420" y="0"/>
                  </a:moveTo>
                  <a:lnTo>
                    <a:pt x="1406524" y="0"/>
                  </a:lnTo>
                  <a:cubicBezTo>
                    <a:pt x="1422219" y="0"/>
                    <a:pt x="1434943" y="12724"/>
                    <a:pt x="1434943" y="28420"/>
                  </a:cubicBezTo>
                  <a:lnTo>
                    <a:pt x="1434943" y="1739337"/>
                  </a:lnTo>
                  <a:cubicBezTo>
                    <a:pt x="1434943" y="1755033"/>
                    <a:pt x="1422219" y="1767756"/>
                    <a:pt x="1406524" y="1767756"/>
                  </a:cubicBezTo>
                  <a:lnTo>
                    <a:pt x="28420" y="1767756"/>
                  </a:lnTo>
                  <a:cubicBezTo>
                    <a:pt x="12724" y="1767756"/>
                    <a:pt x="0" y="1755033"/>
                    <a:pt x="0" y="1739337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solidFill>
              <a:srgbClr val="3B570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434943" cy="17963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167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172950" y="2908300"/>
            <a:ext cx="5448300" cy="6711950"/>
            <a:chOff x="0" y="0"/>
            <a:chExt cx="1434943" cy="17677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34943" cy="1767756"/>
            </a:xfrm>
            <a:custGeom>
              <a:avLst/>
              <a:gdLst/>
              <a:ahLst/>
              <a:cxnLst/>
              <a:rect r="r" b="b" t="t" l="l"/>
              <a:pathLst>
                <a:path h="1767756" w="1434943">
                  <a:moveTo>
                    <a:pt x="28420" y="0"/>
                  </a:moveTo>
                  <a:lnTo>
                    <a:pt x="1406524" y="0"/>
                  </a:lnTo>
                  <a:cubicBezTo>
                    <a:pt x="1422219" y="0"/>
                    <a:pt x="1434943" y="12724"/>
                    <a:pt x="1434943" y="28420"/>
                  </a:cubicBezTo>
                  <a:lnTo>
                    <a:pt x="1434943" y="1739337"/>
                  </a:lnTo>
                  <a:cubicBezTo>
                    <a:pt x="1434943" y="1755033"/>
                    <a:pt x="1422219" y="1767756"/>
                    <a:pt x="1406524" y="1767756"/>
                  </a:cubicBezTo>
                  <a:lnTo>
                    <a:pt x="28420" y="1767756"/>
                  </a:lnTo>
                  <a:cubicBezTo>
                    <a:pt x="12724" y="1767756"/>
                    <a:pt x="0" y="1755033"/>
                    <a:pt x="0" y="1739337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solidFill>
              <a:srgbClr val="3B570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434943" cy="17963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167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66053" y="4248150"/>
            <a:ext cx="4649694" cy="3377695"/>
            <a:chOff x="0" y="0"/>
            <a:chExt cx="1259398" cy="91486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59398" cy="914869"/>
            </a:xfrm>
            <a:custGeom>
              <a:avLst/>
              <a:gdLst/>
              <a:ahLst/>
              <a:cxnLst/>
              <a:rect r="r" b="b" t="t" l="l"/>
              <a:pathLst>
                <a:path h="914869" w="1259398">
                  <a:moveTo>
                    <a:pt x="33301" y="0"/>
                  </a:moveTo>
                  <a:lnTo>
                    <a:pt x="1226097" y="0"/>
                  </a:lnTo>
                  <a:cubicBezTo>
                    <a:pt x="1244489" y="0"/>
                    <a:pt x="1259398" y="14909"/>
                    <a:pt x="1259398" y="33301"/>
                  </a:cubicBezTo>
                  <a:lnTo>
                    <a:pt x="1259398" y="881568"/>
                  </a:lnTo>
                  <a:cubicBezTo>
                    <a:pt x="1259398" y="890400"/>
                    <a:pt x="1255889" y="898871"/>
                    <a:pt x="1249644" y="905116"/>
                  </a:cubicBezTo>
                  <a:cubicBezTo>
                    <a:pt x="1243399" y="911361"/>
                    <a:pt x="1234929" y="914869"/>
                    <a:pt x="1226097" y="914869"/>
                  </a:cubicBezTo>
                  <a:lnTo>
                    <a:pt x="33301" y="914869"/>
                  </a:lnTo>
                  <a:cubicBezTo>
                    <a:pt x="14909" y="914869"/>
                    <a:pt x="0" y="899960"/>
                    <a:pt x="0" y="881568"/>
                  </a:cubicBezTo>
                  <a:lnTo>
                    <a:pt x="0" y="33301"/>
                  </a:lnTo>
                  <a:cubicBezTo>
                    <a:pt x="0" y="24469"/>
                    <a:pt x="3508" y="15999"/>
                    <a:pt x="9754" y="9754"/>
                  </a:cubicBezTo>
                  <a:cubicBezTo>
                    <a:pt x="15999" y="3508"/>
                    <a:pt x="24469" y="0"/>
                    <a:pt x="33301" y="0"/>
                  </a:cubicBezTo>
                  <a:close/>
                </a:path>
              </a:pathLst>
            </a:custGeom>
            <a:blipFill>
              <a:blip r:embed="rId2"/>
              <a:stretch>
                <a:fillRect l="-14860" t="0" r="-1486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865113" y="4248150"/>
            <a:ext cx="4649694" cy="3377695"/>
            <a:chOff x="0" y="0"/>
            <a:chExt cx="1259398" cy="91486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59398" cy="914869"/>
            </a:xfrm>
            <a:custGeom>
              <a:avLst/>
              <a:gdLst/>
              <a:ahLst/>
              <a:cxnLst/>
              <a:rect r="r" b="b" t="t" l="l"/>
              <a:pathLst>
                <a:path h="914869" w="1259398">
                  <a:moveTo>
                    <a:pt x="33301" y="0"/>
                  </a:moveTo>
                  <a:lnTo>
                    <a:pt x="1226097" y="0"/>
                  </a:lnTo>
                  <a:cubicBezTo>
                    <a:pt x="1244489" y="0"/>
                    <a:pt x="1259398" y="14909"/>
                    <a:pt x="1259398" y="33301"/>
                  </a:cubicBezTo>
                  <a:lnTo>
                    <a:pt x="1259398" y="881568"/>
                  </a:lnTo>
                  <a:cubicBezTo>
                    <a:pt x="1259398" y="890400"/>
                    <a:pt x="1255889" y="898871"/>
                    <a:pt x="1249644" y="905116"/>
                  </a:cubicBezTo>
                  <a:cubicBezTo>
                    <a:pt x="1243399" y="911361"/>
                    <a:pt x="1234929" y="914869"/>
                    <a:pt x="1226097" y="914869"/>
                  </a:cubicBezTo>
                  <a:lnTo>
                    <a:pt x="33301" y="914869"/>
                  </a:lnTo>
                  <a:cubicBezTo>
                    <a:pt x="14909" y="914869"/>
                    <a:pt x="0" y="899960"/>
                    <a:pt x="0" y="881568"/>
                  </a:cubicBezTo>
                  <a:lnTo>
                    <a:pt x="0" y="33301"/>
                  </a:lnTo>
                  <a:cubicBezTo>
                    <a:pt x="0" y="24469"/>
                    <a:pt x="3508" y="15999"/>
                    <a:pt x="9754" y="9754"/>
                  </a:cubicBezTo>
                  <a:cubicBezTo>
                    <a:pt x="15999" y="3508"/>
                    <a:pt x="24469" y="0"/>
                    <a:pt x="33301" y="0"/>
                  </a:cubicBezTo>
                  <a:close/>
                </a:path>
              </a:pathLst>
            </a:custGeom>
            <a:blipFill>
              <a:blip r:embed="rId3"/>
              <a:stretch>
                <a:fillRect l="-14860" t="0" r="-1486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2572253" y="4248150"/>
            <a:ext cx="4649694" cy="3377695"/>
            <a:chOff x="0" y="0"/>
            <a:chExt cx="1259398" cy="91486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59398" cy="914869"/>
            </a:xfrm>
            <a:custGeom>
              <a:avLst/>
              <a:gdLst/>
              <a:ahLst/>
              <a:cxnLst/>
              <a:rect r="r" b="b" t="t" l="l"/>
              <a:pathLst>
                <a:path h="914869" w="1259398">
                  <a:moveTo>
                    <a:pt x="33301" y="0"/>
                  </a:moveTo>
                  <a:lnTo>
                    <a:pt x="1226097" y="0"/>
                  </a:lnTo>
                  <a:cubicBezTo>
                    <a:pt x="1244489" y="0"/>
                    <a:pt x="1259398" y="14909"/>
                    <a:pt x="1259398" y="33301"/>
                  </a:cubicBezTo>
                  <a:lnTo>
                    <a:pt x="1259398" y="881568"/>
                  </a:lnTo>
                  <a:cubicBezTo>
                    <a:pt x="1259398" y="890400"/>
                    <a:pt x="1255889" y="898871"/>
                    <a:pt x="1249644" y="905116"/>
                  </a:cubicBezTo>
                  <a:cubicBezTo>
                    <a:pt x="1243399" y="911361"/>
                    <a:pt x="1234929" y="914869"/>
                    <a:pt x="1226097" y="914869"/>
                  </a:cubicBezTo>
                  <a:lnTo>
                    <a:pt x="33301" y="914869"/>
                  </a:lnTo>
                  <a:cubicBezTo>
                    <a:pt x="14909" y="914869"/>
                    <a:pt x="0" y="899960"/>
                    <a:pt x="0" y="881568"/>
                  </a:cubicBezTo>
                  <a:lnTo>
                    <a:pt x="0" y="33301"/>
                  </a:lnTo>
                  <a:cubicBezTo>
                    <a:pt x="0" y="24469"/>
                    <a:pt x="3508" y="15999"/>
                    <a:pt x="9754" y="9754"/>
                  </a:cubicBezTo>
                  <a:cubicBezTo>
                    <a:pt x="15999" y="3508"/>
                    <a:pt x="24469" y="0"/>
                    <a:pt x="33301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646" r="0" b="-1646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028700" y="7849609"/>
            <a:ext cx="4738234" cy="1378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0"/>
              </a:lnSpc>
            </a:pPr>
            <a:r>
              <a:rPr lang="en-US" sz="1600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1850.</a:t>
            </a:r>
            <a:r>
              <a:rPr lang="en-US" sz="1600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február 24. – 1926. október 5.</a:t>
            </a:r>
          </a:p>
          <a:p>
            <a:pPr algn="ctr" marL="0" indent="0" lvl="0">
              <a:lnSpc>
                <a:spcPts val="2240"/>
              </a:lnSpc>
            </a:pPr>
            <a:r>
              <a:rPr lang="en-US" sz="1600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magyar színésznő, a </a:t>
            </a:r>
            <a:r>
              <a:rPr lang="en-US" sz="1600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  <a:hlinkClick r:id="rId5" tooltip="https://hu.wikipedia.org/wiki/Nemzeti_Sz%C3%ADnh%C3%A1z"/>
              </a:rPr>
              <a:t>Nemzeti Színház</a:t>
            </a:r>
            <a:r>
              <a:rPr lang="en-US" sz="1600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nagyasszonya, az egyik legnagyobb magyar tragika</a:t>
            </a:r>
          </a:p>
          <a:p>
            <a:pPr algn="ctr" marL="0" indent="0" lvl="0">
              <a:lnSpc>
                <a:spcPts val="2240"/>
              </a:lnSpc>
            </a:pPr>
            <a:r>
              <a:rPr lang="en-US" sz="1600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  <a:hlinkClick r:id="rId6" tooltip="https://hu.wikipedia.org/wiki/1872"/>
              </a:rPr>
              <a:t>1872</a:t>
            </a:r>
            <a:r>
              <a:rPr lang="en-US" sz="1600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-ben lett tagja a budapesti </a:t>
            </a:r>
            <a:r>
              <a:rPr lang="en-US" sz="1600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  <a:hlinkClick r:id="rId7" tooltip="https://hu.wikipedia.org/wiki/Magyar_Sz%C3%ADnh%C3%A1z#A_Pesti_Magyar_%C3%A9s_Nemzeti_Sz%C3%ADnh%C3%A1z"/>
              </a:rPr>
              <a:t>Nemzeti Színháznak</a:t>
            </a:r>
          </a:p>
          <a:p>
            <a:pPr algn="ctr" marL="0" indent="0" lvl="0">
              <a:lnSpc>
                <a:spcPts val="2240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041066" y="3381375"/>
            <a:ext cx="4699667" cy="543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80"/>
              </a:lnSpc>
              <a:spcBef>
                <a:spcPct val="0"/>
              </a:spcBef>
            </a:pPr>
            <a:r>
              <a:rPr lang="en-US" sz="3800" spc="-95">
                <a:solidFill>
                  <a:srgbClr val="EDFFCC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Jászai Mari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773192" y="7849609"/>
            <a:ext cx="4741615" cy="1102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9"/>
              </a:lnSpc>
            </a:pPr>
            <a:r>
              <a:rPr lang="en-US" sz="1599" spc="-23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1958</a:t>
            </a:r>
            <a:r>
              <a:rPr lang="en-US" sz="1599" spc="-23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 május 19. – 2004. november 28.</a:t>
            </a:r>
          </a:p>
          <a:p>
            <a:pPr algn="ctr" marL="0" indent="0" lvl="0">
              <a:lnSpc>
                <a:spcPts val="2239"/>
              </a:lnSpc>
            </a:pPr>
            <a:r>
              <a:rPr lang="en-US" sz="1599" spc="-23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Jászai Mari-díjas magyar színész, érdemes művész, szinkronszínész</a:t>
            </a:r>
          </a:p>
          <a:p>
            <a:pPr algn="ctr" marL="0" indent="0" lvl="0">
              <a:lnSpc>
                <a:spcPts val="2239"/>
              </a:lnSpc>
            </a:pPr>
            <a:r>
              <a:rPr lang="en-US" sz="1599" spc="-23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1981-től  volt a Nemzeti Színház tagja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773192" y="3381375"/>
            <a:ext cx="4741615" cy="543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80"/>
              </a:lnSpc>
              <a:spcBef>
                <a:spcPct val="0"/>
              </a:spcBef>
            </a:pPr>
            <a:r>
              <a:rPr lang="en-US" sz="3800" spc="-95">
                <a:solidFill>
                  <a:srgbClr val="EDFFCC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Bubik István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572253" y="7859134"/>
            <a:ext cx="4738861" cy="110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62"/>
              </a:lnSpc>
            </a:pPr>
            <a:r>
              <a:rPr lang="en-US" sz="1615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1967.</a:t>
            </a:r>
            <a:r>
              <a:rPr lang="en-US" sz="1615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november 22. –</a:t>
            </a:r>
          </a:p>
          <a:p>
            <a:pPr algn="ctr" marL="0" indent="0" lvl="0">
              <a:lnSpc>
                <a:spcPts val="2262"/>
              </a:lnSpc>
            </a:pPr>
            <a:r>
              <a:rPr lang="en-US" sz="1615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Jászai Mari-díjas magyar színész, rendező, </a:t>
            </a:r>
          </a:p>
          <a:p>
            <a:pPr algn="ctr" marL="0" indent="0" lvl="0">
              <a:lnSpc>
                <a:spcPts val="2262"/>
              </a:lnSpc>
            </a:pPr>
            <a:r>
              <a:rPr lang="en-US" sz="1615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 Halhatatlanok Társulatának örökös tagja, </a:t>
            </a:r>
          </a:p>
          <a:p>
            <a:pPr algn="ctr" marL="0" indent="0" lvl="0">
              <a:lnSpc>
                <a:spcPts val="2262"/>
              </a:lnSpc>
            </a:pPr>
            <a:r>
              <a:rPr lang="en-US" sz="1615" spc="-24">
                <a:solidFill>
                  <a:srgbClr val="EDFFCC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2008 és 2013 között a Nemzeti Színház igazgatója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551109" y="3381375"/>
            <a:ext cx="4691983" cy="543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80"/>
              </a:lnSpc>
            </a:pPr>
            <a:r>
              <a:rPr lang="en-US" sz="3800" spc="-95">
                <a:solidFill>
                  <a:srgbClr val="EDFFCC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Alföldi Róbert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66750" y="790575"/>
            <a:ext cx="16954500" cy="939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</a:pPr>
            <a:r>
              <a:rPr lang="en-US" sz="7000" spc="-175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Éva - Ádám - Lucifer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96400" y="0"/>
            <a:ext cx="8991600" cy="3352800"/>
            <a:chOff x="0" y="0"/>
            <a:chExt cx="2368158" cy="8830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68158" cy="883042"/>
            </a:xfrm>
            <a:custGeom>
              <a:avLst/>
              <a:gdLst/>
              <a:ahLst/>
              <a:cxnLst/>
              <a:rect r="r" b="b" t="t" l="l"/>
              <a:pathLst>
                <a:path h="883042" w="2368158">
                  <a:moveTo>
                    <a:pt x="0" y="0"/>
                  </a:moveTo>
                  <a:lnTo>
                    <a:pt x="2368158" y="0"/>
                  </a:lnTo>
                  <a:lnTo>
                    <a:pt x="2368158" y="883042"/>
                  </a:lnTo>
                  <a:lnTo>
                    <a:pt x="0" y="883042"/>
                  </a:lnTo>
                  <a:close/>
                </a:path>
              </a:pathLst>
            </a:custGeom>
            <a:solidFill>
              <a:srgbClr val="EDFFC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368158" cy="940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483689" y="1004460"/>
            <a:ext cx="7381555" cy="8168114"/>
            <a:chOff x="0" y="0"/>
            <a:chExt cx="1220873" cy="13509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20873" cy="1350966"/>
            </a:xfrm>
            <a:custGeom>
              <a:avLst/>
              <a:gdLst/>
              <a:ahLst/>
              <a:cxnLst/>
              <a:rect r="r" b="b" t="t" l="l"/>
              <a:pathLst>
                <a:path h="1350966" w="1220873">
                  <a:moveTo>
                    <a:pt x="0" y="0"/>
                  </a:moveTo>
                  <a:lnTo>
                    <a:pt x="1220873" y="0"/>
                  </a:lnTo>
                  <a:lnTo>
                    <a:pt x="1220873" y="1350966"/>
                  </a:lnTo>
                  <a:lnTo>
                    <a:pt x="0" y="1350966"/>
                  </a:lnTo>
                  <a:close/>
                </a:path>
              </a:pathLst>
            </a:custGeom>
            <a:blipFill>
              <a:blip r:embed="rId2"/>
              <a:stretch>
                <a:fillRect l="0" t="-32468" r="0" b="-32468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314454" y="790575"/>
            <a:ext cx="8530625" cy="1804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00"/>
              </a:lnSpc>
              <a:spcBef>
                <a:spcPct val="0"/>
              </a:spcBef>
            </a:pPr>
            <a:r>
              <a:rPr lang="en-US" sz="6900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Az első nő - az első Éva: Jászai Mari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978669" y="9397262"/>
            <a:ext cx="6886575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99"/>
              </a:lnSpc>
            </a:pPr>
            <a:r>
              <a:rPr lang="en-US" sz="2999" spc="-44">
                <a:solidFill>
                  <a:srgbClr val="3B570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1883</a:t>
            </a:r>
            <a:r>
              <a:rPr lang="en-US" sz="2999" spc="-44" strike="noStrike" u="none">
                <a:solidFill>
                  <a:srgbClr val="3B570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 szeptember 21.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3772851"/>
            <a:ext cx="8507492" cy="5845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-105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 19. század egyik legnagyobb magyar tragikája, a Nemzeti Színház meghatározó művésze volt. Erőteljes, szenvedélyes játéka különösen a klasszikus drámákban (pl. Antigoné, Medea) tette legendássá. Színpadi jelenléte és beszédkultúrája generációk számára vált mintává.</a:t>
            </a:r>
          </a:p>
          <a:p>
            <a:pPr algn="ctr">
              <a:lnSpc>
                <a:spcPts val="3850"/>
              </a:lnSpc>
            </a:pPr>
          </a:p>
          <a:p>
            <a:pPr algn="ctr">
              <a:lnSpc>
                <a:spcPts val="3850"/>
              </a:lnSpc>
              <a:spcBef>
                <a:spcPct val="0"/>
              </a:spcBef>
            </a:pPr>
            <a:r>
              <a:rPr lang="en-US" sz="3500" spc="-105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“Jászai Mari asszony helyesen volt kiválasztva ... Éva sokféle szerepére... a</a:t>
            </a:r>
            <a:r>
              <a:rPr lang="en-US" sz="3500" spc="-105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 nő változékony és lényegében mégis egy alakjait lelkiismeretes gonddal és törekvéssel érvényesíték. Nem csupán szerepet kaptak ezúttal, hanem egész szereplést”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144184" y="1028700"/>
            <a:ext cx="7450236" cy="8229600"/>
            <a:chOff x="0" y="0"/>
            <a:chExt cx="1629454" cy="17999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29454" cy="1799910"/>
            </a:xfrm>
            <a:custGeom>
              <a:avLst/>
              <a:gdLst/>
              <a:ahLst/>
              <a:cxnLst/>
              <a:rect r="r" b="b" t="t" l="l"/>
              <a:pathLst>
                <a:path h="1799910" w="1629454">
                  <a:moveTo>
                    <a:pt x="20783" y="0"/>
                  </a:moveTo>
                  <a:lnTo>
                    <a:pt x="1608671" y="0"/>
                  </a:lnTo>
                  <a:cubicBezTo>
                    <a:pt x="1614183" y="0"/>
                    <a:pt x="1619469" y="2190"/>
                    <a:pt x="1623367" y="6087"/>
                  </a:cubicBezTo>
                  <a:cubicBezTo>
                    <a:pt x="1627265" y="9985"/>
                    <a:pt x="1629454" y="15271"/>
                    <a:pt x="1629454" y="20783"/>
                  </a:cubicBezTo>
                  <a:lnTo>
                    <a:pt x="1629454" y="1779127"/>
                  </a:lnTo>
                  <a:cubicBezTo>
                    <a:pt x="1629454" y="1784639"/>
                    <a:pt x="1627265" y="1789925"/>
                    <a:pt x="1623367" y="1793823"/>
                  </a:cubicBezTo>
                  <a:cubicBezTo>
                    <a:pt x="1619469" y="1797721"/>
                    <a:pt x="1614183" y="1799910"/>
                    <a:pt x="1608671" y="1799910"/>
                  </a:cubicBezTo>
                  <a:lnTo>
                    <a:pt x="20783" y="1799910"/>
                  </a:lnTo>
                  <a:cubicBezTo>
                    <a:pt x="15271" y="1799910"/>
                    <a:pt x="9985" y="1797721"/>
                    <a:pt x="6087" y="1793823"/>
                  </a:cubicBezTo>
                  <a:cubicBezTo>
                    <a:pt x="2190" y="1789925"/>
                    <a:pt x="0" y="1784639"/>
                    <a:pt x="0" y="1779127"/>
                  </a:cubicBezTo>
                  <a:lnTo>
                    <a:pt x="0" y="20783"/>
                  </a:lnTo>
                  <a:cubicBezTo>
                    <a:pt x="0" y="15271"/>
                    <a:pt x="2190" y="9985"/>
                    <a:pt x="6087" y="6087"/>
                  </a:cubicBezTo>
                  <a:cubicBezTo>
                    <a:pt x="9985" y="2190"/>
                    <a:pt x="15271" y="0"/>
                    <a:pt x="20783" y="0"/>
                  </a:cubicBezTo>
                  <a:close/>
                </a:path>
              </a:pathLst>
            </a:custGeom>
            <a:blipFill>
              <a:blip r:embed="rId2"/>
              <a:stretch>
                <a:fillRect l="-9011" t="0" r="-9011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TextBox 4" id="4"/>
          <p:cNvSpPr txBox="true"/>
          <p:nvPr/>
        </p:nvSpPr>
        <p:spPr>
          <a:xfrm rot="0">
            <a:off x="666750" y="1085850"/>
            <a:ext cx="9134870" cy="2946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spc="-210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„A jó színházhoz önismeret kell”</a:t>
            </a:r>
          </a:p>
          <a:p>
            <a:pPr algn="l" marL="0" indent="0" lvl="0">
              <a:lnSpc>
                <a:spcPts val="7700"/>
              </a:lnSpc>
            </a:pPr>
            <a:r>
              <a:rPr lang="en-US" sz="7000" spc="-210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 - B</a:t>
            </a:r>
            <a:r>
              <a:rPr lang="en-US" sz="7000" spc="-210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ubik István mint Ádám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619777" y="4813023"/>
            <a:ext cx="8477250" cy="4328677"/>
            <a:chOff x="0" y="0"/>
            <a:chExt cx="11303000" cy="5771569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855671" y="4420924"/>
              <a:ext cx="9591658" cy="13506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00"/>
                </a:lnSpc>
                <a:spcBef>
                  <a:spcPct val="0"/>
                </a:spcBef>
              </a:pPr>
              <a:r>
                <a:rPr lang="en-US" b="true" sz="3000" spc="-44">
                  <a:solidFill>
                    <a:srgbClr val="3B5704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1983-ban játszotta el Bubik István Ádámot.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-57150"/>
              <a:ext cx="11303000" cy="34480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99"/>
                </a:lnSpc>
              </a:pPr>
              <a:r>
                <a:rPr lang="en-US" sz="2999" spc="-44">
                  <a:solidFill>
                    <a:srgbClr val="3B5704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Karizmatikus, sokoldalú színész volt, aki színházban és filmben egyaránt maradandót alkotott. Erőteljes hangja és intenzív játéka különösen drámai szerepekben érvényesült. Pályáját tragikusan korán zárta le 2004-ben bekövetkezett halála.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36274" y="1028700"/>
            <a:ext cx="7653896" cy="8310224"/>
            <a:chOff x="0" y="0"/>
            <a:chExt cx="1629454" cy="17691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29454" cy="1769181"/>
            </a:xfrm>
            <a:custGeom>
              <a:avLst/>
              <a:gdLst/>
              <a:ahLst/>
              <a:cxnLst/>
              <a:rect r="r" b="b" t="t" l="l"/>
              <a:pathLst>
                <a:path h="1769181" w="1629454">
                  <a:moveTo>
                    <a:pt x="20230" y="0"/>
                  </a:moveTo>
                  <a:lnTo>
                    <a:pt x="1609224" y="0"/>
                  </a:lnTo>
                  <a:cubicBezTo>
                    <a:pt x="1614590" y="0"/>
                    <a:pt x="1619735" y="2131"/>
                    <a:pt x="1623529" y="5925"/>
                  </a:cubicBezTo>
                  <a:cubicBezTo>
                    <a:pt x="1627323" y="9719"/>
                    <a:pt x="1629454" y="14865"/>
                    <a:pt x="1629454" y="20230"/>
                  </a:cubicBezTo>
                  <a:lnTo>
                    <a:pt x="1629454" y="1748951"/>
                  </a:lnTo>
                  <a:cubicBezTo>
                    <a:pt x="1629454" y="1760124"/>
                    <a:pt x="1620397" y="1769181"/>
                    <a:pt x="1609224" y="1769181"/>
                  </a:cubicBezTo>
                  <a:lnTo>
                    <a:pt x="20230" y="1769181"/>
                  </a:lnTo>
                  <a:cubicBezTo>
                    <a:pt x="9057" y="1769181"/>
                    <a:pt x="0" y="1760124"/>
                    <a:pt x="0" y="1748951"/>
                  </a:cubicBezTo>
                  <a:lnTo>
                    <a:pt x="0" y="20230"/>
                  </a:lnTo>
                  <a:cubicBezTo>
                    <a:pt x="0" y="9057"/>
                    <a:pt x="9057" y="0"/>
                    <a:pt x="2023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543" r="0" b="-3543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TextBox 4" id="4"/>
          <p:cNvSpPr txBox="true"/>
          <p:nvPr/>
        </p:nvSpPr>
        <p:spPr>
          <a:xfrm rot="0">
            <a:off x="666750" y="1085850"/>
            <a:ext cx="8477250" cy="1003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0"/>
              </a:lnSpc>
            </a:pPr>
            <a:r>
              <a:rPr lang="en-US" sz="7000" spc="-210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</a:t>
            </a:r>
            <a:r>
              <a:rPr lang="en-US" sz="7000" spc="-210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lföldi Rób</a:t>
            </a:r>
            <a:r>
              <a:rPr lang="en-US" sz="7000" spc="-210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ert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6750" y="8310223"/>
            <a:ext cx="8477250" cy="1028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99"/>
              </a:lnSpc>
            </a:pPr>
            <a:r>
              <a:rPr lang="en-US" sz="2999" spc="-44">
                <a:solidFill>
                  <a:srgbClr val="3B570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Az új Nemzeti Színház 2002 márciusában ezzel a művel nyitotta meg kapuit.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6750" y="3473346"/>
            <a:ext cx="8477250" cy="4091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sz="4200" spc="-126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Kortárs magyar színházi élet meghatározó alakja, aki színészként és rendezőként is jelentős. </a:t>
            </a:r>
            <a:r>
              <a:rPr lang="en-US" sz="4200" spc="-126">
                <a:solidFill>
                  <a:srgbClr val="3B5704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 Nemzeti Színház egykori igazgatójaként modern, sokszor vitákat kiváltó előadásokat hozott létre. Munkásságát erős társadalmi érzékenység és újító szemlélet jellemzi.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592" r="0" b="-7592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description>Presentation - Post-War Theater Exploration</dc:description>
  <dc:identifier>DAHHVEP8sVI</dc:identifier>
  <dcterms:modified xsi:type="dcterms:W3CDTF">2011-08-01T06:04:30Z</dcterms:modified>
  <cp:revision>1</cp:revision>
  <dc:title>Green Post-War Theater in Simple Style</dc:title>
</cp:coreProperties>
</file>